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5" r:id="rId2"/>
    <p:sldId id="264" r:id="rId3"/>
    <p:sldId id="263" r:id="rId4"/>
    <p:sldId id="266" r:id="rId5"/>
    <p:sldId id="258" r:id="rId6"/>
    <p:sldId id="270" r:id="rId7"/>
    <p:sldId id="271" r:id="rId8"/>
    <p:sldId id="272" r:id="rId9"/>
    <p:sldId id="273" r:id="rId10"/>
    <p:sldId id="275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8" r:id="rId20"/>
    <p:sldId id="287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9" r:id="rId30"/>
    <p:sldId id="301" r:id="rId31"/>
    <p:sldId id="302" r:id="rId32"/>
    <p:sldId id="305" r:id="rId33"/>
    <p:sldId id="303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764" y="-9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FB463CAA-1931-4B74-BF30-536541AD619C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19F95F4D-0D2A-4130-9CB6-423A2E06BC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68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16A99878-71A1-4421-B674-35229DC14190}" type="datetimeFigureOut">
              <a:rPr lang="en-US" smtClean="0"/>
              <a:pPr/>
              <a:t>9/22/2013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74DC6F76-DD46-49E5-913A-71F7C6CA57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9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59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81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56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6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6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99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9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81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83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88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7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57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63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93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3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29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8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84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65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76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61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F2AB5-6F62-4E6A-9159-8D08F2EEBE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3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3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82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47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0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5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94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C6F76-DD46-49E5-913A-71F7C6CA575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2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4C1409D-C646-49F8-92C0-14F8DA267C1F}" type="datetimeFigureOut">
              <a:rPr lang="en-US" smtClean="0"/>
              <a:pPr/>
              <a:t>9/22/2013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66F535B-E098-4A49-814D-F1C44B4CDF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2362200"/>
            <a:ext cx="8421688" cy="2200275"/>
          </a:xfrm>
        </p:spPr>
        <p:txBody>
          <a:bodyPr>
            <a:normAutofit/>
          </a:bodyPr>
          <a:lstStyle/>
          <a:p>
            <a:pPr algn="ctr"/>
            <a:r>
              <a:rPr lang="es-GT" sz="4400" dirty="0" smtClean="0"/>
              <a:t>“¿</a:t>
            </a:r>
            <a:r>
              <a:rPr lang="es-GT" sz="4400" dirty="0" smtClean="0">
                <a:latin typeface="+mn-lt"/>
              </a:rPr>
              <a:t>Quién </a:t>
            </a:r>
            <a:r>
              <a:rPr lang="es-GT" sz="4400" cap="none" dirty="0" smtClean="0">
                <a:latin typeface="+mn-lt"/>
              </a:rPr>
              <a:t>dicen ustedes </a:t>
            </a:r>
            <a:br>
              <a:rPr lang="es-GT" sz="4400" cap="none" dirty="0" smtClean="0">
                <a:latin typeface="+mn-lt"/>
              </a:rPr>
            </a:br>
            <a:r>
              <a:rPr lang="es-GT" sz="4400" cap="none" dirty="0" smtClean="0">
                <a:latin typeface="+mn-lt"/>
              </a:rPr>
              <a:t>que</a:t>
            </a:r>
            <a:r>
              <a:rPr lang="es-GT" sz="4400" dirty="0" smtClean="0">
                <a:latin typeface="+mn-lt"/>
              </a:rPr>
              <a:t> soy yo</a:t>
            </a:r>
            <a:r>
              <a:rPr lang="es-GT" sz="4400" dirty="0" smtClean="0"/>
              <a:t>?”</a:t>
            </a:r>
            <a:endParaRPr lang="es-GT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 smtClean="0"/>
              <a:t>Carta Pastoral sobre Eclesiología</a:t>
            </a:r>
          </a:p>
          <a:p>
            <a:r>
              <a:rPr lang="es-GT" dirty="0" smtClean="0"/>
              <a:t>Un Estudio Teológico de la Iglesia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0927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s-GT" dirty="0" smtClean="0"/>
              <a:t>La Iglesia como Misterio: Cuerpo de Cristo</a:t>
            </a:r>
            <a:endParaRPr lang="es-G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2971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“…</a:t>
            </a:r>
            <a:r>
              <a:rPr lang="es-GT" sz="2800" dirty="0"/>
              <a:t>E</a:t>
            </a:r>
            <a:r>
              <a:rPr lang="es-GT" sz="2800" dirty="0" smtClean="0"/>
              <a:t>s el Espíritu Santo quien reúne al </a:t>
            </a:r>
            <a:r>
              <a:rPr lang="es-GT" sz="2800" b="1" dirty="0" smtClean="0"/>
              <a:t>Pueblo de Dios,</a:t>
            </a:r>
            <a:r>
              <a:rPr lang="es-GT" sz="2800" dirty="0" smtClean="0"/>
              <a:t> formándolos en una comunidad espiritual viva, el </a:t>
            </a:r>
            <a:r>
              <a:rPr lang="es-GT" sz="2800" b="1" dirty="0" smtClean="0"/>
              <a:t>Cuerpo de Cristo</a:t>
            </a:r>
            <a:r>
              <a:rPr lang="es-GT" sz="2800" dirty="0" smtClean="0"/>
              <a:t>.”</a:t>
            </a:r>
            <a:r>
              <a:rPr lang="es-GT" dirty="0" smtClean="0"/>
              <a:t/>
            </a:r>
            <a:br>
              <a:rPr lang="es-GT" dirty="0" smtClean="0"/>
            </a:br>
            <a:endParaRPr lang="es-GT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88" y="3581400"/>
            <a:ext cx="4690883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735" y="473458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121101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s-GT" dirty="0" smtClean="0"/>
              <a:t>La Iglesia como Misterio: </a:t>
            </a:r>
            <a:br>
              <a:rPr lang="es-GT" dirty="0" smtClean="0"/>
            </a:br>
            <a:r>
              <a:rPr lang="es-GT" dirty="0" smtClean="0"/>
              <a:t>‘Una Inspiración para el Pueblo</a:t>
            </a:r>
            <a:r>
              <a:rPr lang="en-US" dirty="0" smtClean="0"/>
              <a:t>’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038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2800" dirty="0" smtClean="0"/>
              <a:t>“El Misterio viviente de la Encarnación y Resurrección de Cristo </a:t>
            </a:r>
            <a:r>
              <a:rPr lang="es-GT" sz="2800" b="1" dirty="0" smtClean="0"/>
              <a:t>ha inspirado innumerables hombres y mujeres</a:t>
            </a:r>
            <a:r>
              <a:rPr lang="es-GT" sz="2800" dirty="0" smtClean="0"/>
              <a:t> (en el Sureste de Wisconsin)….”</a:t>
            </a:r>
            <a:endParaRPr lang="es-GT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3505200" cy="5274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64898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¿</a:t>
            </a:r>
            <a:r>
              <a:rPr lang="es-GT" sz="1400" i="1" dirty="0" smtClean="0"/>
              <a:t>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151565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s-GT" dirty="0" smtClean="0"/>
              <a:t>La Iglesia como Misterio: </a:t>
            </a:r>
            <a:br>
              <a:rPr lang="es-GT" dirty="0" smtClean="0"/>
            </a:br>
            <a:r>
              <a:rPr lang="es-GT" dirty="0" smtClean="0"/>
              <a:t>Constructora de Iglesias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41148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“…</a:t>
            </a:r>
            <a:r>
              <a:rPr lang="es-GT" sz="2800" dirty="0" smtClean="0"/>
              <a:t>para levantar puntos de misión, </a:t>
            </a:r>
            <a:r>
              <a:rPr lang="es-GT" sz="2800" b="1" dirty="0" smtClean="0"/>
              <a:t>chapillas e Iglesias</a:t>
            </a:r>
            <a:r>
              <a:rPr lang="es-GT" sz="2800" dirty="0" smtClean="0"/>
              <a:t>.”</a:t>
            </a:r>
            <a:endParaRPr lang="es-GT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52600"/>
            <a:ext cx="3349526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26720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385525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47800"/>
          </a:xfrm>
        </p:spPr>
        <p:txBody>
          <a:bodyPr>
            <a:normAutofit/>
          </a:bodyPr>
          <a:lstStyle/>
          <a:p>
            <a:pPr algn="ctr"/>
            <a:r>
              <a:rPr lang="es-GT" dirty="0" smtClean="0"/>
              <a:t>Iglesia como Misterio: </a:t>
            </a:r>
            <a:br>
              <a:rPr lang="es-GT" dirty="0" smtClean="0"/>
            </a:br>
            <a:r>
              <a:rPr lang="es-GT" dirty="0" smtClean="0"/>
              <a:t>inspiración de amor al prójimo</a:t>
            </a:r>
            <a:endParaRPr lang="es-G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57400"/>
            <a:ext cx="3429000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2800" dirty="0" smtClean="0"/>
              <a:t>“…preocupada por el </a:t>
            </a:r>
            <a:r>
              <a:rPr lang="es-GT" sz="2800" b="1" dirty="0" smtClean="0"/>
              <a:t>extranjero, el huérfano, el enfermo</a:t>
            </a:r>
            <a:r>
              <a:rPr lang="es-GT" sz="2800" dirty="0" smtClean="0"/>
              <a:t>….”</a:t>
            </a:r>
            <a:endParaRPr lang="es-GT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95600"/>
            <a:ext cx="4965291" cy="3723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41960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148757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GT" dirty="0" smtClean="0"/>
              <a:t>Iglesia como Sacramento: </a:t>
            </a:r>
            <a:br>
              <a:rPr lang="es-GT" dirty="0" smtClean="0"/>
            </a:br>
            <a:r>
              <a:rPr lang="es-GT" dirty="0" smtClean="0"/>
              <a:t>‘Presente en los Sacramentos 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876800"/>
          </a:xfrm>
        </p:spPr>
        <p:txBody>
          <a:bodyPr/>
          <a:lstStyle/>
          <a:p>
            <a:pPr marL="0" indent="0">
              <a:buNone/>
            </a:pPr>
            <a:r>
              <a:rPr lang="es-GT" dirty="0" smtClean="0"/>
              <a:t>La unidad de Cristo y de la Iglesia</a:t>
            </a:r>
          </a:p>
          <a:p>
            <a:r>
              <a:rPr lang="es-GT" dirty="0"/>
              <a:t>E</a:t>
            </a:r>
            <a:r>
              <a:rPr lang="es-GT" dirty="0" smtClean="0"/>
              <a:t>s un Misterio </a:t>
            </a:r>
          </a:p>
          <a:p>
            <a:r>
              <a:rPr lang="es-GT" dirty="0" smtClean="0"/>
              <a:t>Sostenida por la Gracia </a:t>
            </a:r>
          </a:p>
          <a:p>
            <a:r>
              <a:rPr lang="es-GT" dirty="0" smtClean="0"/>
              <a:t>Derramada en la Iglesia </a:t>
            </a:r>
          </a:p>
          <a:p>
            <a:r>
              <a:rPr lang="es-GT" dirty="0" smtClean="0"/>
              <a:t>Manifestada en los </a:t>
            </a:r>
          </a:p>
          <a:p>
            <a:pPr>
              <a:buNone/>
            </a:pPr>
            <a:r>
              <a:rPr lang="es-GT" dirty="0" smtClean="0"/>
              <a:t>Sacramentos</a:t>
            </a:r>
            <a:endParaRPr lang="es-G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450"/>
            <a:ext cx="4919927" cy="327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8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GT" dirty="0" smtClean="0"/>
              <a:t>La Iglesia como Sacramento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465877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La Iglesia como Sacramento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26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“…</a:t>
            </a:r>
            <a:r>
              <a:rPr lang="es-GT" dirty="0" smtClean="0"/>
              <a:t>un signo sagrado, instituido por Cristo para dar Gracia.”</a:t>
            </a:r>
          </a:p>
          <a:p>
            <a:endParaRPr lang="es-GT" dirty="0" smtClean="0"/>
          </a:p>
          <a:p>
            <a:r>
              <a:rPr lang="es-GT" dirty="0" smtClean="0"/>
              <a:t>La Iglesia misma es entendida como Sacramento”</a:t>
            </a:r>
          </a:p>
          <a:p>
            <a:endParaRPr lang="es-GT" dirty="0" smtClean="0"/>
          </a:p>
          <a:p>
            <a:r>
              <a:rPr lang="es-GT" dirty="0" smtClean="0"/>
              <a:t>La Iglesia es un misterio porque ella es un sacramento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29000"/>
            <a:ext cx="4916245" cy="3264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87758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¿</a:t>
            </a:r>
            <a:r>
              <a:rPr lang="es-GT" sz="1400" i="1" dirty="0" smtClean="0"/>
              <a:t>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302227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GT" dirty="0" smtClean="0"/>
              <a:t>Iglesia como Sacramento: </a:t>
            </a:r>
            <a:br>
              <a:rPr lang="es-GT" dirty="0" smtClean="0"/>
            </a:br>
            <a:r>
              <a:rPr lang="es-GT" dirty="0" smtClean="0"/>
              <a:t>‘Fuente de Santidad’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876800"/>
          </a:xfrm>
        </p:spPr>
        <p:txBody>
          <a:bodyPr/>
          <a:lstStyle/>
          <a:p>
            <a:pPr marL="0" indent="0">
              <a:buNone/>
            </a:pPr>
            <a:r>
              <a:rPr lang="es-GT" dirty="0" smtClean="0"/>
              <a:t>El propósito de los sacramentos:</a:t>
            </a:r>
          </a:p>
          <a:p>
            <a:r>
              <a:rPr lang="es-GT" dirty="0" smtClean="0"/>
              <a:t>Para alabar a Dios.</a:t>
            </a:r>
          </a:p>
          <a:p>
            <a:r>
              <a:rPr lang="es-GT" dirty="0" smtClean="0"/>
              <a:t>Para construir el Cuerpo de Cristo</a:t>
            </a:r>
          </a:p>
          <a:p>
            <a:r>
              <a:rPr lang="es-GT" dirty="0" smtClean="0"/>
              <a:t>Para santificar a hombres y mujeres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908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51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GT" dirty="0" smtClean="0"/>
              <a:t>Iglesia como Sacramento: </a:t>
            </a:r>
            <a:br>
              <a:rPr lang="es-GT" dirty="0" smtClean="0"/>
            </a:br>
            <a:r>
              <a:rPr lang="es-GT" dirty="0" smtClean="0"/>
              <a:t>Regalo para todos 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 marL="0" indent="0">
              <a:buNone/>
            </a:pPr>
            <a:r>
              <a:rPr lang="es-GT" dirty="0" smtClean="0"/>
              <a:t>La Santa Eucaristía es:</a:t>
            </a:r>
          </a:p>
          <a:p>
            <a:pPr marL="0" indent="0">
              <a:buNone/>
            </a:pPr>
            <a:endParaRPr lang="es-GT" sz="1400" dirty="0" smtClean="0"/>
          </a:p>
          <a:p>
            <a:r>
              <a:rPr lang="es-GT" dirty="0" smtClean="0"/>
              <a:t>El regalo que Jesucristo hace de si mismo</a:t>
            </a:r>
          </a:p>
          <a:p>
            <a:r>
              <a:rPr lang="es-GT" dirty="0" smtClean="0"/>
              <a:t>Revelándonos el amor infinito de Dios para cada hombre y mujer</a:t>
            </a:r>
            <a:r>
              <a:rPr lang="es-GT" b="1" dirty="0" smtClean="0"/>
              <a:t>.”</a:t>
            </a:r>
          </a:p>
          <a:p>
            <a:pPr marL="0" indent="0">
              <a:buNone/>
            </a:pPr>
            <a:endParaRPr lang="es-GT" sz="1400" b="1" dirty="0" smtClean="0"/>
          </a:p>
          <a:p>
            <a:pPr marL="0" indent="0">
              <a:buNone/>
            </a:pPr>
            <a:r>
              <a:rPr lang="es-GT" sz="1400" dirty="0" smtClean="0"/>
              <a:t>Papa Benedicto XVI</a:t>
            </a:r>
            <a:endParaRPr lang="es-GT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86" y="4343400"/>
            <a:ext cx="3566314" cy="2350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00200"/>
            <a:ext cx="35306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8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Iglesia como Sacramento: en armonía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876800"/>
          </a:xfrm>
        </p:spPr>
        <p:txBody>
          <a:bodyPr>
            <a:normAutofit/>
          </a:bodyPr>
          <a:lstStyle/>
          <a:p>
            <a:r>
              <a:rPr lang="es-GT" dirty="0" smtClean="0"/>
              <a:t>Lo divino y lo humano en la Iglesia no puede ser nunca separados (desasociados)</a:t>
            </a:r>
          </a:p>
          <a:p>
            <a:pPr marL="0" indent="0">
              <a:buNone/>
            </a:pPr>
            <a:r>
              <a:rPr lang="es-GT" dirty="0" smtClean="0"/>
              <a:t> </a:t>
            </a:r>
          </a:p>
          <a:p>
            <a:r>
              <a:rPr lang="es-GT" dirty="0" smtClean="0"/>
              <a:t>El Sacramento combina armoniosamente lo </a:t>
            </a:r>
            <a:r>
              <a:rPr lang="es-GT" b="1" dirty="0" smtClean="0"/>
              <a:t>espiritual</a:t>
            </a:r>
            <a:r>
              <a:rPr lang="es-GT" dirty="0" smtClean="0"/>
              <a:t> y lo </a:t>
            </a:r>
            <a:r>
              <a:rPr lang="es-GT" b="1" dirty="0" smtClean="0"/>
              <a:t>institucional</a:t>
            </a:r>
          </a:p>
          <a:p>
            <a:pPr marL="0" indent="0">
              <a:buNone/>
            </a:pPr>
            <a:endParaRPr lang="es-GT" sz="1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s-GT" sz="1600" dirty="0" err="1" smtClean="0"/>
              <a:t>Avery</a:t>
            </a:r>
            <a:r>
              <a:rPr lang="es-GT" sz="1600" dirty="0" smtClean="0"/>
              <a:t> Cardenal </a:t>
            </a:r>
            <a:r>
              <a:rPr lang="es-GT" sz="1600" dirty="0" err="1" smtClean="0"/>
              <a:t>Dulles</a:t>
            </a:r>
            <a:r>
              <a:rPr lang="es-GT" sz="16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GT" sz="1600" dirty="0" smtClean="0"/>
              <a:t>“Modelos de la Iglesia”</a:t>
            </a:r>
            <a:endParaRPr lang="es-GT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71154"/>
            <a:ext cx="3581400" cy="53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30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“¿QUIÉN </a:t>
            </a:r>
            <a:r>
              <a:rPr lang="es-GT" dirty="0"/>
              <a:t>dicen ustedes </a:t>
            </a:r>
            <a:r>
              <a:rPr lang="es-GT" dirty="0" smtClean="0"/>
              <a:t>que SOY YO?”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Jesús hizo esta pregunta a sus discípulos</a:t>
            </a:r>
          </a:p>
          <a:p>
            <a:pPr marL="0" indent="0">
              <a:buNone/>
            </a:pPr>
            <a:endParaRPr lang="es-GT" b="1" dirty="0" smtClean="0"/>
          </a:p>
          <a:p>
            <a:r>
              <a:rPr lang="es-GT" dirty="0" smtClean="0"/>
              <a:t>Nosotros también debemos </a:t>
            </a:r>
          </a:p>
          <a:p>
            <a:pPr marL="0" indent="0">
              <a:buNone/>
            </a:pPr>
            <a:r>
              <a:rPr lang="es-GT" dirty="0" smtClean="0"/>
              <a:t>considerar estas pregunta.</a:t>
            </a:r>
            <a:endParaRPr lang="es-G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74121"/>
            <a:ext cx="2743200" cy="44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GT" dirty="0" smtClean="0"/>
              <a:t>Iglesia como Sacramento: </a:t>
            </a:r>
            <a:br>
              <a:rPr lang="es-GT" dirty="0" smtClean="0"/>
            </a:br>
            <a:r>
              <a:rPr lang="es-GT" dirty="0" smtClean="0"/>
              <a:t>Preserva la  identidad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GT" dirty="0" smtClean="0"/>
              <a:t>“No podemos permitir que la Iglesia o la experiencia cristiana sea definida por otros o que dependa de unas descripciones reductivas (reduccionistas).”</a:t>
            </a:r>
          </a:p>
          <a:p>
            <a:pPr marL="0" indent="0">
              <a:buNone/>
            </a:pPr>
            <a:endParaRPr lang="es-GT" sz="1400" dirty="0" smtClean="0"/>
          </a:p>
          <a:p>
            <a:r>
              <a:rPr lang="es-GT" sz="2000" dirty="0" smtClean="0"/>
              <a:t>Incluso en la raíz del escándalo</a:t>
            </a:r>
          </a:p>
          <a:p>
            <a:endParaRPr lang="es-GT" sz="800" dirty="0" smtClean="0"/>
          </a:p>
          <a:p>
            <a:r>
              <a:rPr lang="es-GT" sz="2000" dirty="0" smtClean="0"/>
              <a:t>Especialmente cuando tiene que defender la libertad religiosa y la libertad de conciencia</a:t>
            </a:r>
          </a:p>
          <a:p>
            <a:pPr marL="0" indent="0">
              <a:buNone/>
            </a:pPr>
            <a:endParaRPr lang="es-GT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28800"/>
            <a:ext cx="32385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64898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2945544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Iglesia como Sacramento: Reveladora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dirty="0" smtClean="0"/>
              <a:t>La vida de los Santos son sacramental </a:t>
            </a:r>
          </a:p>
          <a:p>
            <a:pPr marL="0" indent="0">
              <a:buNone/>
            </a:pPr>
            <a:endParaRPr lang="es-GT" sz="1400" dirty="0" smtClean="0"/>
          </a:p>
          <a:p>
            <a:r>
              <a:rPr lang="es-GT" dirty="0" smtClean="0"/>
              <a:t>Ellos </a:t>
            </a:r>
            <a:r>
              <a:rPr lang="es-GT" b="1" dirty="0" smtClean="0"/>
              <a:t>revelan</a:t>
            </a:r>
            <a:r>
              <a:rPr lang="es-GT" dirty="0" smtClean="0"/>
              <a:t> el misterio Cristiano 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“Ayudan a hacer mas clara la realidad interior de la iglesia.</a:t>
            </a:r>
            <a:r>
              <a:rPr lang="en-US" dirty="0" smtClean="0"/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28800"/>
            <a:ext cx="3238500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64898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¿</a:t>
            </a:r>
            <a:r>
              <a:rPr lang="es-GT" sz="1400" i="1" dirty="0" smtClean="0"/>
              <a:t>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2842674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037513" cy="2200275"/>
          </a:xfrm>
        </p:spPr>
        <p:txBody>
          <a:bodyPr/>
          <a:lstStyle/>
          <a:p>
            <a:r>
              <a:rPr lang="es-GT" dirty="0" smtClean="0"/>
              <a:t>Iglesia como comunión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86180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Iglesia como Comunión: El Espíritu Santo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dirty="0" smtClean="0"/>
              <a:t>“La Unión Espiritual – el tipo de comunión – que caracteriza a la Iglesia de Cristo, solo puede venir del Padre, por medio del Hijo, </a:t>
            </a:r>
            <a:r>
              <a:rPr lang="es-GT" b="1" dirty="0" smtClean="0"/>
              <a:t>sostenido por el Espíritu Santo</a:t>
            </a:r>
            <a:r>
              <a:rPr lang="es-GT" dirty="0" smtClean="0"/>
              <a:t>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4632960" cy="3474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72440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¿</a:t>
            </a:r>
            <a:r>
              <a:rPr lang="es-GT" sz="1400" i="1" dirty="0" smtClean="0"/>
              <a:t>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52535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Iglesia como Comunión: Dios Trino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s-GT" dirty="0" smtClean="0"/>
              <a:t>La Iglesia está llamada… a promover la comunión con el </a:t>
            </a:r>
            <a:r>
              <a:rPr lang="es-GT" b="1" dirty="0" smtClean="0"/>
              <a:t>Dios Trino  </a:t>
            </a:r>
            <a:r>
              <a:rPr lang="es-GT" dirty="0" smtClean="0"/>
              <a:t>y la comunión entre los fieles.”</a:t>
            </a:r>
          </a:p>
          <a:p>
            <a:pPr marL="0" indent="0">
              <a:buNone/>
            </a:pPr>
            <a:r>
              <a:rPr lang="es-GT" sz="1400" dirty="0" smtClean="0"/>
              <a:t>Beato Juan Pablo II</a:t>
            </a:r>
            <a:endParaRPr lang="es-GT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62268"/>
            <a:ext cx="3430116" cy="51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90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s-GT" dirty="0" smtClean="0"/>
              <a:t>Iglesia como Comunión: Naturaleza Divina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038600"/>
          </a:xfrm>
        </p:spPr>
        <p:txBody>
          <a:bodyPr>
            <a:normAutofit/>
          </a:bodyPr>
          <a:lstStyle/>
          <a:p>
            <a:r>
              <a:rPr lang="es-GT" dirty="0" smtClean="0"/>
              <a:t>“En la Iglesia de Cristo, la comunión no es meramente comunidad.</a:t>
            </a:r>
          </a:p>
          <a:p>
            <a:r>
              <a:rPr lang="es-GT" dirty="0" smtClean="0"/>
              <a:t>Sus lazos son espirituales, originados en la Trinidad… </a:t>
            </a:r>
          </a:p>
          <a:p>
            <a:r>
              <a:rPr lang="es-GT" dirty="0" smtClean="0"/>
              <a:t>Experiencias del </a:t>
            </a:r>
            <a:r>
              <a:rPr lang="es-GT" b="1" dirty="0" smtClean="0"/>
              <a:t>Espíritu Santo que derrama fe, </a:t>
            </a:r>
            <a:r>
              <a:rPr lang="es-GT" dirty="0" smtClean="0"/>
              <a:t> esperanza y caridad en los corazones de cada </a:t>
            </a:r>
            <a:r>
              <a:rPr lang="es-GT" b="1" dirty="0" smtClean="0"/>
              <a:t>bautizado.”</a:t>
            </a:r>
            <a:endParaRPr lang="es-GT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47800"/>
            <a:ext cx="3505200" cy="5262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63880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4238417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GT" dirty="0" smtClean="0"/>
              <a:t>Iglesia como Comunión: </a:t>
            </a:r>
            <a:br>
              <a:rPr lang="es-GT" dirty="0" smtClean="0"/>
            </a:br>
            <a:r>
              <a:rPr lang="es-GT" dirty="0" smtClean="0"/>
              <a:t>Convergencia en la Eucaristía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4267200" cy="4876800"/>
          </a:xfrm>
        </p:spPr>
        <p:txBody>
          <a:bodyPr>
            <a:normAutofit/>
          </a:bodyPr>
          <a:lstStyle/>
          <a:p>
            <a:r>
              <a:rPr lang="es-GT" dirty="0" smtClean="0"/>
              <a:t>Comunión es </a:t>
            </a:r>
            <a:r>
              <a:rPr lang="es-GT" b="1" dirty="0" smtClean="0"/>
              <a:t>vertical y  horizontal</a:t>
            </a:r>
            <a:endParaRPr lang="es-GT" dirty="0" smtClean="0"/>
          </a:p>
          <a:p>
            <a:r>
              <a:rPr lang="es-GT" dirty="0" smtClean="0"/>
              <a:t>Comunión con Dios y comunión con nuestros hermanos y hermanas. </a:t>
            </a:r>
          </a:p>
          <a:p>
            <a:r>
              <a:rPr lang="es-GT" dirty="0" smtClean="0"/>
              <a:t>Ambas dimensiones misteriosamente convergen en el Don de la Eucaristía</a:t>
            </a:r>
          </a:p>
          <a:p>
            <a:pPr marL="0" indent="0">
              <a:buNone/>
            </a:pPr>
            <a:endParaRPr lang="es-GT" sz="1400" dirty="0" smtClean="0"/>
          </a:p>
          <a:p>
            <a:pPr marL="0" indent="0">
              <a:buNone/>
            </a:pPr>
            <a:r>
              <a:rPr lang="es-GT" sz="1400" dirty="0" smtClean="0"/>
              <a:t>Papa Benedicto XVI, </a:t>
            </a:r>
            <a:r>
              <a:rPr lang="es-GT" sz="1400" dirty="0" err="1" smtClean="0"/>
              <a:t>Sacramentum</a:t>
            </a:r>
            <a:r>
              <a:rPr lang="es-GT" sz="1400" dirty="0" smtClean="0"/>
              <a:t> </a:t>
            </a:r>
            <a:r>
              <a:rPr lang="es-GT" sz="1400" dirty="0" err="1" smtClean="0"/>
              <a:t>Caritatis</a:t>
            </a:r>
            <a:endParaRPr lang="es-GT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581400"/>
            <a:ext cx="4571999" cy="30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81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María, </a:t>
            </a:r>
            <a:br>
              <a:rPr lang="es-GT" dirty="0" smtClean="0"/>
            </a:br>
            <a:r>
              <a:rPr lang="es-GT" dirty="0" smtClean="0"/>
              <a:t>madre de la iglesia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81147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María, Madre de la Iglesia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876800"/>
          </a:xfrm>
        </p:spPr>
        <p:txBody>
          <a:bodyPr>
            <a:normAutofit/>
          </a:bodyPr>
          <a:lstStyle/>
          <a:p>
            <a:r>
              <a:rPr lang="es-GT" b="1" dirty="0" smtClean="0"/>
              <a:t>María </a:t>
            </a:r>
            <a:r>
              <a:rPr lang="es-GT" dirty="0" smtClean="0"/>
              <a:t>está íntimamente </a:t>
            </a:r>
            <a:r>
              <a:rPr lang="es-GT" b="1" dirty="0" smtClean="0"/>
              <a:t>unida a </a:t>
            </a:r>
            <a:r>
              <a:rPr lang="es-GT" dirty="0" smtClean="0"/>
              <a:t>la Iglesia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b="1" dirty="0" smtClean="0"/>
              <a:t>Modelo de caridad maternal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Prototipo para aquellos que quieren seguir a nuestro Señor y construir Su Iglesia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57600"/>
            <a:ext cx="4571999" cy="30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6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María, Madre de la Iglesia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3733800"/>
          </a:xfrm>
        </p:spPr>
        <p:txBody>
          <a:bodyPr>
            <a:normAutofit/>
          </a:bodyPr>
          <a:lstStyle/>
          <a:p>
            <a:r>
              <a:rPr lang="es-GT" dirty="0" smtClean="0"/>
              <a:t>“Nuestro Patrón, San Juan, recibió a María en su casa así como Cristo lo deseó.”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La Iglesia también </a:t>
            </a:r>
            <a:r>
              <a:rPr lang="es-GT" b="1" dirty="0" smtClean="0"/>
              <a:t>abre sus brazos a la Santísima Virgen </a:t>
            </a:r>
            <a:r>
              <a:rPr lang="es-GT" dirty="0" smtClean="0"/>
              <a:t>y mira en la Madre de Cristo el “Arquetipo para la Iglesia.”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00200"/>
            <a:ext cx="336426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63880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</p:spTree>
    <p:extLst>
      <p:ext uri="{BB962C8B-B14F-4D97-AF65-F5344CB8AC3E}">
        <p14:creationId xmlns:p14="http://schemas.microsoft.com/office/powerpoint/2010/main" val="317098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9906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Eclesiología – un Estudio de la Iglesia</a:t>
            </a:r>
            <a:endParaRPr lang="es-GT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876800"/>
          </a:xfrm>
        </p:spPr>
        <p:txBody>
          <a:bodyPr/>
          <a:lstStyle/>
          <a:p>
            <a:pPr marL="0" indent="0">
              <a:buNone/>
            </a:pPr>
            <a:r>
              <a:rPr lang="es-GT" dirty="0" smtClean="0"/>
              <a:t>La Iglesia:</a:t>
            </a:r>
          </a:p>
          <a:p>
            <a:pPr marL="0" indent="0">
              <a:buNone/>
            </a:pPr>
            <a:endParaRPr lang="es-GT" sz="1400" dirty="0" smtClean="0"/>
          </a:p>
          <a:p>
            <a:r>
              <a:rPr lang="es-GT" dirty="0" smtClean="0"/>
              <a:t>Representa </a:t>
            </a:r>
          </a:p>
          <a:p>
            <a:pPr marL="0" indent="0">
              <a:buNone/>
            </a:pPr>
            <a:r>
              <a:rPr lang="es-GT" dirty="0" smtClean="0"/>
              <a:t>     y </a:t>
            </a:r>
          </a:p>
          <a:p>
            <a:r>
              <a:rPr lang="es-GT" dirty="0" smtClean="0"/>
              <a:t>Actúa en nombre de  </a:t>
            </a:r>
          </a:p>
          <a:p>
            <a:endParaRPr lang="es-GT" sz="1400" dirty="0" smtClean="0"/>
          </a:p>
          <a:p>
            <a:pPr marL="0" indent="0">
              <a:buNone/>
            </a:pPr>
            <a:r>
              <a:rPr lang="es-GT" dirty="0" smtClean="0"/>
              <a:t>Jesús en el mundo</a:t>
            </a:r>
            <a:endParaRPr lang="es-G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76400"/>
            <a:ext cx="3276600" cy="49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María, Madre de la Iglesia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/>
          </a:bodyPr>
          <a:lstStyle/>
          <a:p>
            <a:r>
              <a:rPr lang="es-GT" dirty="0" smtClean="0"/>
              <a:t>María sirve como el </a:t>
            </a:r>
            <a:r>
              <a:rPr lang="es-GT" b="1" dirty="0" smtClean="0"/>
              <a:t>modelo ultimo de humildad</a:t>
            </a:r>
            <a:endParaRPr lang="es-GT" dirty="0" smtClean="0"/>
          </a:p>
          <a:p>
            <a:r>
              <a:rPr lang="es-GT" dirty="0" smtClean="0"/>
              <a:t>Tal vez esta es la más significante virtud asociada con ella</a:t>
            </a:r>
          </a:p>
          <a:p>
            <a:r>
              <a:rPr lang="es-GT" dirty="0" smtClean="0"/>
              <a:t>Implica </a:t>
            </a:r>
            <a:r>
              <a:rPr lang="es-GT" b="1" dirty="0" smtClean="0"/>
              <a:t>aceptar la verdad </a:t>
            </a:r>
            <a:r>
              <a:rPr lang="es-GT" dirty="0" smtClean="0"/>
              <a:t>acerca de nosotros mismo. Plenamente conscientes de nuestras debilidades y pecados, </a:t>
            </a:r>
            <a:r>
              <a:rPr lang="es-GT" b="1" dirty="0" smtClean="0"/>
              <a:t>Dios nos ha elegido…</a:t>
            </a:r>
            <a:endParaRPr lang="es-GT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4457588" cy="29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36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Siguientes pasos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GT" sz="3200" dirty="0" smtClean="0"/>
              <a:t>Orar por discernimiento: </a:t>
            </a:r>
            <a:r>
              <a:rPr lang="es-GT" dirty="0" smtClean="0"/>
              <a:t>A nivel Arquidiocesano y parroquial, ¿Qué significa para nosotros esta reflexión sobre la Iglesia?</a:t>
            </a:r>
          </a:p>
          <a:p>
            <a:endParaRPr lang="es-GT" sz="1400" dirty="0" smtClean="0"/>
          </a:p>
          <a:p>
            <a:r>
              <a:rPr lang="es-GT" sz="3200" dirty="0" smtClean="0"/>
              <a:t>Discusión: </a:t>
            </a:r>
            <a:r>
              <a:rPr lang="es-GT" dirty="0" smtClean="0"/>
              <a:t>¿Cómo podemos llevar a cabo la misión de Cristo? (Cristo tiene una misión, Su misión tiene una Iglesia).</a:t>
            </a:r>
          </a:p>
          <a:p>
            <a:endParaRPr lang="es-GT" sz="1400" dirty="0" smtClean="0"/>
          </a:p>
          <a:p>
            <a:r>
              <a:rPr lang="es-GT" sz="3200" dirty="0" smtClean="0"/>
              <a:t>Proporcionar información (opinión): </a:t>
            </a:r>
            <a:r>
              <a:rPr lang="es-GT" dirty="0" smtClean="0"/>
              <a:t>¿Dónde deberíamos enfocar nuestros esfuerzos para producir más frutos? Mientras escuchamos y buscamos discernir la voluntad de Dios, ¿en qué modo podemos obedecer sus designios para nosotros y para su Iglesia? ¿Cómo puede </a:t>
            </a:r>
            <a:r>
              <a:rPr lang="es-GT"/>
              <a:t>é</a:t>
            </a:r>
            <a:r>
              <a:rPr lang="es-GT" smtClean="0"/>
              <a:t>sto</a:t>
            </a:r>
            <a:r>
              <a:rPr lang="es-GT" dirty="0" smtClean="0"/>
              <a:t> mejorar nuestra experiencia de la realidad Cristiana en nuestra vida diaria?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912006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Programa</a:t>
            </a:r>
            <a:endParaRPr lang="es-GT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161254"/>
              </p:ext>
            </p:extLst>
          </p:nvPr>
        </p:nvGraphicFramePr>
        <p:xfrm>
          <a:off x="457200" y="1600200"/>
          <a:ext cx="8229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4648200"/>
              </a:tblGrid>
              <a:tr h="370840">
                <a:tc>
                  <a:txBody>
                    <a:bodyPr/>
                    <a:lstStyle/>
                    <a:p>
                      <a:r>
                        <a:rPr lang="es-GT" sz="2000" noProof="0" dirty="0" smtClean="0"/>
                        <a:t>Plazo previsto</a:t>
                      </a:r>
                      <a:endParaRPr lang="es-GT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2000" noProof="0" dirty="0" smtClean="0"/>
                        <a:t>Actividad</a:t>
                      </a:r>
                      <a:endParaRPr lang="es-GT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GT" sz="2000" b="1" noProof="0" smtClean="0"/>
                        <a:t>Marzo</a:t>
                      </a:r>
                      <a:r>
                        <a:rPr lang="es-GT" sz="2000" b="1" baseline="0" noProof="0" smtClean="0"/>
                        <a:t> – </a:t>
                      </a:r>
                      <a:r>
                        <a:rPr lang="es-GT" sz="2000" b="1" noProof="0" smtClean="0"/>
                        <a:t>Junio, 2013 </a:t>
                      </a:r>
                      <a:endParaRPr lang="es-GT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2000" noProof="0" dirty="0" smtClean="0"/>
                        <a:t>Oración y discusión</a:t>
                      </a:r>
                      <a:r>
                        <a:rPr lang="es-GT" sz="2000" baseline="0" noProof="0" dirty="0" smtClean="0"/>
                        <a:t> con los líderes de las parroquias (Personal, Consejos </a:t>
                      </a:r>
                      <a:r>
                        <a:rPr lang="es-GT" sz="2000" baseline="0" noProof="0" smtClean="0"/>
                        <a:t>y líderes </a:t>
                      </a:r>
                      <a:r>
                        <a:rPr lang="es-GT" sz="2000" baseline="0" noProof="0" dirty="0" smtClean="0"/>
                        <a:t>de la parroquia)</a:t>
                      </a:r>
                      <a:endParaRPr lang="es-GT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GT" sz="2000" b="1" noProof="0" smtClean="0"/>
                        <a:t>Mayo</a:t>
                      </a:r>
                      <a:r>
                        <a:rPr lang="es-GT" sz="2000" b="1" baseline="0" noProof="0" smtClean="0"/>
                        <a:t> </a:t>
                      </a:r>
                      <a:r>
                        <a:rPr lang="es-GT" sz="2000" b="1" noProof="0" smtClean="0"/>
                        <a:t>19, 2013</a:t>
                      </a:r>
                      <a:endParaRPr lang="es-GT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2000" noProof="0" dirty="0" smtClean="0"/>
                        <a:t>Anuncio que el Sínodo será en Junio 2014</a:t>
                      </a:r>
                      <a:endParaRPr lang="es-GT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GT" sz="2000" b="1" noProof="0" smtClean="0"/>
                        <a:t>Octobre/Novembre,</a:t>
                      </a:r>
                      <a:r>
                        <a:rPr lang="es-GT" sz="2000" b="1" baseline="0" noProof="0" smtClean="0"/>
                        <a:t> 2013</a:t>
                      </a:r>
                      <a:endParaRPr lang="es-GT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2000" noProof="0" dirty="0" smtClean="0"/>
                        <a:t>Oración y discusión con la entera parroquia</a:t>
                      </a:r>
                      <a:endParaRPr lang="es-GT" sz="20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GT" sz="2000" b="1" noProof="0" dirty="0" smtClean="0"/>
                        <a:t>Febrero 2014</a:t>
                      </a:r>
                      <a:endParaRPr lang="es-GT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2000" noProof="0" smtClean="0"/>
                        <a:t>Oracion y discusion con todo</a:t>
                      </a:r>
                      <a:r>
                        <a:rPr lang="es-GT" sz="2000" baseline="0" noProof="0" smtClean="0"/>
                        <a:t> el distrito</a:t>
                      </a:r>
                      <a:endParaRPr lang="es-GT" sz="20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GT" sz="2000" b="1" noProof="0" smtClean="0"/>
                        <a:t>Junio 7-8 2014 </a:t>
                      </a:r>
                    </a:p>
                    <a:p>
                      <a:r>
                        <a:rPr lang="es-GT" sz="2000" b="1" noProof="0" smtClean="0"/>
                        <a:t>(Solemnidad de Pentecostes</a:t>
                      </a:r>
                      <a:r>
                        <a:rPr lang="es-GT" sz="2000" b="1" baseline="0" noProof="0" smtClean="0"/>
                        <a:t>)</a:t>
                      </a:r>
                      <a:endParaRPr lang="es-GT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sz="2000" noProof="0" dirty="0" smtClean="0"/>
                        <a:t>Sínodo</a:t>
                      </a:r>
                      <a:endParaRPr lang="es-GT" sz="200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131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s-GT" dirty="0" smtClean="0"/>
              <a:t>preguntas?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87122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s-GT" dirty="0" smtClean="0"/>
              <a:t>Por qué Ahora?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En observación al Año de la Fe 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50 Aniversario del Concilio Vaticano II 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20 Aniversario del </a:t>
            </a:r>
            <a:r>
              <a:rPr lang="es-GT" i="1" dirty="0" smtClean="0"/>
              <a:t>Catecismo de la Iglesia Católica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Un tiempo de renovación – en la Arquidiócesis de  Milwaukee 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1084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GT" dirty="0" smtClean="0"/>
              <a:t>La Carta Pastoral: </a:t>
            </a:r>
            <a:br>
              <a:rPr lang="es-GT" dirty="0" smtClean="0"/>
            </a:br>
            <a:r>
              <a:rPr lang="es-GT" dirty="0" smtClean="0"/>
              <a:t>“¿QUIÉN </a:t>
            </a:r>
            <a:r>
              <a:rPr lang="es-GT" dirty="0"/>
              <a:t>dicen ustedes </a:t>
            </a:r>
            <a:r>
              <a:rPr lang="es-GT" dirty="0" smtClean="0"/>
              <a:t>que SOY YO?”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31067" cy="4876800"/>
          </a:xfrm>
        </p:spPr>
        <p:txBody>
          <a:bodyPr>
            <a:normAutofit fontScale="92500" lnSpcReduction="10000"/>
          </a:bodyPr>
          <a:lstStyle/>
          <a:p>
            <a:r>
              <a:rPr lang="es-GT" dirty="0" smtClean="0"/>
              <a:t>Es un estudio Teológico de la Iglesia (“Eclesiología”)</a:t>
            </a:r>
          </a:p>
          <a:p>
            <a:pPr marL="0" indent="0">
              <a:buNone/>
            </a:pPr>
            <a:endParaRPr lang="es-GT" dirty="0" smtClean="0"/>
          </a:p>
          <a:p>
            <a:r>
              <a:rPr lang="es-GT" dirty="0" smtClean="0"/>
              <a:t>Contiene 4 segmentos:</a:t>
            </a:r>
          </a:p>
          <a:p>
            <a:pPr lvl="1"/>
            <a:r>
              <a:rPr lang="es-GT" dirty="0" smtClean="0"/>
              <a:t>La Iglesia como Misterio</a:t>
            </a:r>
          </a:p>
          <a:p>
            <a:pPr lvl="1"/>
            <a:r>
              <a:rPr lang="es-GT" dirty="0" smtClean="0"/>
              <a:t>La Iglesia como Sacramento</a:t>
            </a:r>
          </a:p>
          <a:p>
            <a:pPr lvl="1"/>
            <a:r>
              <a:rPr lang="es-GT" dirty="0" smtClean="0"/>
              <a:t>La Iglesia como Comunión</a:t>
            </a:r>
          </a:p>
          <a:p>
            <a:pPr lvl="1"/>
            <a:r>
              <a:rPr lang="es-GT" dirty="0" smtClean="0"/>
              <a:t>María, Madre de la Iglesia</a:t>
            </a:r>
          </a:p>
          <a:p>
            <a:pPr lvl="1"/>
            <a:endParaRPr lang="es-GT" dirty="0" smtClean="0"/>
          </a:p>
          <a:p>
            <a:pPr marL="0" indent="0">
              <a:buNone/>
            </a:pPr>
            <a:r>
              <a:rPr lang="es-GT" dirty="0" smtClean="0"/>
              <a:t>La expectativa es usar la Carta </a:t>
            </a:r>
          </a:p>
          <a:p>
            <a:pPr marL="0" indent="0">
              <a:buNone/>
            </a:pPr>
            <a:r>
              <a:rPr lang="es-GT" dirty="0" smtClean="0"/>
              <a:t>en el 2013 como punto de partida </a:t>
            </a:r>
          </a:p>
          <a:p>
            <a:pPr marL="0" indent="0">
              <a:buNone/>
            </a:pPr>
            <a:r>
              <a:rPr lang="es-GT" dirty="0" smtClean="0"/>
              <a:t>para  que </a:t>
            </a:r>
            <a:r>
              <a:rPr lang="es-GT" b="1" i="1" dirty="0" smtClean="0"/>
              <a:t>en oración, reflexionar, </a:t>
            </a:r>
          </a:p>
          <a:p>
            <a:pPr marL="0" indent="0">
              <a:buNone/>
            </a:pPr>
            <a:r>
              <a:rPr lang="es-GT" b="1" i="1" dirty="0" smtClean="0"/>
              <a:t>discutir y ganar ideas</a:t>
            </a:r>
            <a:r>
              <a:rPr lang="es-GT" i="1" dirty="0" smtClean="0"/>
              <a:t> </a:t>
            </a:r>
          </a:p>
          <a:p>
            <a:pPr marL="0" indent="0">
              <a:buNone/>
            </a:pPr>
            <a:r>
              <a:rPr lang="es-GT" i="1" dirty="0" smtClean="0"/>
              <a:t>para el Sínodo en el 2014 </a:t>
            </a:r>
            <a:endParaRPr lang="es-GT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90825"/>
            <a:ext cx="288777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458200" cy="2200275"/>
          </a:xfrm>
        </p:spPr>
        <p:txBody>
          <a:bodyPr>
            <a:normAutofit/>
          </a:bodyPr>
          <a:lstStyle/>
          <a:p>
            <a:r>
              <a:rPr lang="es-GT" dirty="0" smtClean="0"/>
              <a:t>La iglesia como misterio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4764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La Iglesia como Misterio – </a:t>
            </a:r>
            <a:r>
              <a:rPr lang="es-GT" dirty="0" err="1" smtClean="0"/>
              <a:t>Introduccion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1905000"/>
          </a:xfrm>
        </p:spPr>
        <p:txBody>
          <a:bodyPr/>
          <a:lstStyle/>
          <a:p>
            <a:pPr marL="0" indent="0">
              <a:buNone/>
            </a:pPr>
            <a:r>
              <a:rPr lang="es-GT" dirty="0" smtClean="0"/>
              <a:t>“Un Misterio es algo para ser contemplado y vivido… una fuente de Eterna Maravilla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591580"/>
            <a:ext cx="301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400" i="1" dirty="0" smtClean="0"/>
              <a:t>¿Quien dicen Ustedes que Soy Yo?</a:t>
            </a:r>
          </a:p>
          <a:p>
            <a:r>
              <a:rPr lang="es-GT" sz="1400" dirty="0" smtClean="0"/>
              <a:t>Carta Pastoral, 2013</a:t>
            </a:r>
            <a:endParaRPr lang="es-GT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696" y="3352800"/>
            <a:ext cx="491970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Iglesia como Misterio: ‘Experiencia de fe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2800" dirty="0" smtClean="0"/>
              <a:t>La Iglesia es: </a:t>
            </a:r>
          </a:p>
          <a:p>
            <a:pPr marL="0" indent="0">
              <a:buNone/>
            </a:pPr>
            <a:endParaRPr lang="es-GT" sz="1500" dirty="0" smtClean="0"/>
          </a:p>
          <a:p>
            <a:r>
              <a:rPr lang="es-GT" sz="2800" dirty="0" smtClean="0"/>
              <a:t>Inundada con la Gracia</a:t>
            </a:r>
          </a:p>
          <a:p>
            <a:pPr marL="0" indent="0">
              <a:buNone/>
            </a:pPr>
            <a:endParaRPr lang="es-GT" sz="2000" dirty="0" smtClean="0"/>
          </a:p>
          <a:p>
            <a:r>
              <a:rPr lang="es-GT" sz="2800" dirty="0" smtClean="0"/>
              <a:t>Resplandeciente de belleza</a:t>
            </a:r>
          </a:p>
          <a:p>
            <a:pPr marL="0" indent="0">
              <a:buNone/>
            </a:pPr>
            <a:endParaRPr lang="es-GT" sz="2000" dirty="0" smtClean="0"/>
          </a:p>
          <a:p>
            <a:r>
              <a:rPr lang="es-GT" sz="2800" dirty="0" smtClean="0"/>
              <a:t>Adornada por los dones de Espíritu.</a:t>
            </a:r>
          </a:p>
          <a:p>
            <a:pPr marL="0" indent="0">
              <a:buNone/>
            </a:pPr>
            <a:endParaRPr lang="es-GT" sz="1400" b="1" dirty="0" smtClean="0"/>
          </a:p>
          <a:p>
            <a:pPr marL="0" indent="0">
              <a:buNone/>
            </a:pPr>
            <a:r>
              <a:rPr lang="es-GT" sz="1400" dirty="0" smtClean="0"/>
              <a:t>Papa Benedicto XVI</a:t>
            </a:r>
            <a:endParaRPr lang="es-GT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71800"/>
            <a:ext cx="4667942" cy="35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La Iglesia como Misterio: ‘Ojos de Fe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876800"/>
          </a:xfrm>
        </p:spPr>
        <p:txBody>
          <a:bodyPr/>
          <a:lstStyle/>
          <a:p>
            <a:r>
              <a:rPr lang="es-GT" sz="2800" dirty="0" smtClean="0"/>
              <a:t>Con los “ojos de la Fe</a:t>
            </a:r>
            <a:r>
              <a:rPr lang="es-GT" sz="2800" b="1" dirty="0" smtClean="0"/>
              <a:t>”</a:t>
            </a:r>
            <a:r>
              <a:rPr lang="es-GT" sz="2800" dirty="0" smtClean="0"/>
              <a:t> </a:t>
            </a:r>
          </a:p>
          <a:p>
            <a:pPr marL="0" indent="0">
              <a:buNone/>
            </a:pPr>
            <a:endParaRPr lang="es-GT" sz="2800" dirty="0" smtClean="0"/>
          </a:p>
          <a:p>
            <a:r>
              <a:rPr lang="es-GT" sz="2800" dirty="0" smtClean="0"/>
              <a:t>Uno puede ver </a:t>
            </a:r>
            <a:r>
              <a:rPr lang="es-GT" sz="2800" b="1" dirty="0" smtClean="0"/>
              <a:t>la realidad Visible </a:t>
            </a:r>
            <a:r>
              <a:rPr lang="es-GT" sz="2800" dirty="0" smtClean="0"/>
              <a:t>la Iglesia como su </a:t>
            </a:r>
            <a:r>
              <a:rPr lang="es-GT" sz="2800" b="1" dirty="0" smtClean="0"/>
              <a:t>realidad espiritual</a:t>
            </a:r>
          </a:p>
          <a:p>
            <a:pPr marL="0" indent="0">
              <a:buNone/>
            </a:pPr>
            <a:r>
              <a:rPr lang="es-GT" dirty="0" smtClean="0"/>
              <a:t/>
            </a:r>
            <a:br>
              <a:rPr lang="es-GT" dirty="0" smtClean="0"/>
            </a:br>
            <a:r>
              <a:rPr lang="es-GT" dirty="0" smtClean="0"/>
              <a:t>  </a:t>
            </a:r>
            <a:r>
              <a:rPr lang="es-GT" sz="2000" dirty="0" smtClean="0"/>
              <a:t>CCC #770</a:t>
            </a:r>
            <a:endParaRPr lang="es-G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53" y="3657600"/>
            <a:ext cx="43476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823</TotalTime>
  <Words>1212</Words>
  <Application>Microsoft Office PowerPoint</Application>
  <PresentationFormat>On-screen Show (4:3)</PresentationFormat>
  <Paragraphs>216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Clarity</vt:lpstr>
      <vt:lpstr>“¿Quién dicen ustedes  que soy yo?”</vt:lpstr>
      <vt:lpstr>“¿QUIÉN dicen ustedes que SOY YO?”</vt:lpstr>
      <vt:lpstr>Eclesiología – un Estudio de la Iglesia</vt:lpstr>
      <vt:lpstr>¿Por qué Ahora?</vt:lpstr>
      <vt:lpstr>La Carta Pastoral:  “¿QUIÉN dicen ustedes que SOY YO?”</vt:lpstr>
      <vt:lpstr>La iglesia como misterio</vt:lpstr>
      <vt:lpstr>La Iglesia como Misterio – Introduccion</vt:lpstr>
      <vt:lpstr>Iglesia como Misterio: ‘Experiencia de fe’</vt:lpstr>
      <vt:lpstr>La Iglesia como Misterio: ‘Ojos de Fe’</vt:lpstr>
      <vt:lpstr>La Iglesia como Misterio: Cuerpo de Cristo</vt:lpstr>
      <vt:lpstr>La Iglesia como Misterio:  ‘Una Inspiración para el Pueblo’  </vt:lpstr>
      <vt:lpstr>La Iglesia como Misterio:  Constructora de Iglesias </vt:lpstr>
      <vt:lpstr>Iglesia como Misterio:  inspiración de amor al prójimo</vt:lpstr>
      <vt:lpstr>Iglesia como Sacramento:  ‘Presente en los Sacramentos </vt:lpstr>
      <vt:lpstr>La Iglesia como Sacramento</vt:lpstr>
      <vt:lpstr>La Iglesia como Sacramento</vt:lpstr>
      <vt:lpstr>Iglesia como Sacramento:  ‘Fuente de Santidad’</vt:lpstr>
      <vt:lpstr>Iglesia como Sacramento:  Regalo para todos </vt:lpstr>
      <vt:lpstr>Iglesia como Sacramento: en armonía</vt:lpstr>
      <vt:lpstr>Iglesia como Sacramento:  Preserva la  identidad</vt:lpstr>
      <vt:lpstr>Iglesia como Sacramento: Reveladora</vt:lpstr>
      <vt:lpstr>Iglesia como comunión</vt:lpstr>
      <vt:lpstr>Iglesia como Comunión: El Espíritu Santo</vt:lpstr>
      <vt:lpstr>Iglesia como Comunión: Dios Trino</vt:lpstr>
      <vt:lpstr>Iglesia como Comunión: Naturaleza Divina</vt:lpstr>
      <vt:lpstr>Iglesia como Comunión:  Convergencia en la Eucaristía</vt:lpstr>
      <vt:lpstr>María,  madre de la iglesia</vt:lpstr>
      <vt:lpstr>María, Madre de la Iglesia</vt:lpstr>
      <vt:lpstr>María, Madre de la Iglesia</vt:lpstr>
      <vt:lpstr>María, Madre de la Iglesia</vt:lpstr>
      <vt:lpstr>Siguientes pasos</vt:lpstr>
      <vt:lpstr>Programa</vt:lpstr>
      <vt:lpstr>¿preguntas?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PASTORAL LETTER UPDATE</dc:title>
  <dc:creator>HP Laptop</dc:creator>
  <cp:lastModifiedBy>Randy Nohl</cp:lastModifiedBy>
  <cp:revision>77</cp:revision>
  <cp:lastPrinted>2013-04-30T21:25:52Z</cp:lastPrinted>
  <dcterms:created xsi:type="dcterms:W3CDTF">2013-01-17T16:15:03Z</dcterms:created>
  <dcterms:modified xsi:type="dcterms:W3CDTF">2013-09-22T12:38:39Z</dcterms:modified>
</cp:coreProperties>
</file>