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3" r:id="rId4"/>
    <p:sldId id="257" r:id="rId5"/>
    <p:sldId id="264" r:id="rId6"/>
    <p:sldId id="261" r:id="rId7"/>
    <p:sldId id="278" r:id="rId8"/>
    <p:sldId id="265" r:id="rId9"/>
    <p:sldId id="272" r:id="rId10"/>
    <p:sldId id="273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60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85862"/>
    <a:srgbClr val="FED368"/>
    <a:srgbClr val="FAD298"/>
    <a:srgbClr val="F0B41E"/>
    <a:srgbClr val="B41402"/>
    <a:srgbClr val="730A01"/>
    <a:srgbClr val="800000"/>
    <a:srgbClr val="FF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85ED8-92B0-4432-8741-FD79ED468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992BB-A026-411B-BE12-767BDB1EB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78F94-B9BC-40B7-87EF-C5921EA7C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06A3-19D4-435E-B58C-DF01FD03595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96DD0-E851-4166-8B1E-E9A03A46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047D4-CB86-4287-99F0-E44AC19E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7512-B47C-478B-8983-985A3221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3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705CE-73E8-4F42-A997-C260786E4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E67E00-9D12-4566-9452-913BC0E86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C7473-6705-4ECB-AE38-677184DA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06A3-19D4-435E-B58C-DF01FD03595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38E1E-152F-48E4-A18E-76120972A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80972-ECB2-45B0-B718-D847D097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7512-B47C-478B-8983-985A3221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7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553F10-B6E3-4C6A-800A-40CD5C67F4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88E2F-7482-420A-B488-17E854C59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D95F0-ABD2-4B78-9A6B-EC54ADA4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06A3-19D4-435E-B58C-DF01FD03595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78C34-9A14-42E1-ACF3-BB9E9A93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46A0D-938D-44C0-961A-F8FCD7953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7512-B47C-478B-8983-985A3221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5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A078-C628-4474-BDDC-B339A7967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3B2FD-7CDC-4DD5-9F52-168362773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14ED2-E2F7-4ABF-A623-49E143D4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06A3-19D4-435E-B58C-DF01FD03595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D383D-65EC-484E-906F-0F828C2BD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FF6E9-9879-43F9-A126-4EFB761A0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7512-B47C-478B-8983-985A3221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4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79C7-3E85-4993-90F0-A1A9E732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EB995-DC25-404F-A737-413A0DCB6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F39EF-A09C-448B-9134-AFF27260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06A3-19D4-435E-B58C-DF01FD03595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BA193-E4D7-4879-AC9F-2826450E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D7484-CF8A-4979-ACA5-AD7F0521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7512-B47C-478B-8983-985A3221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5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5E8A1-0B04-4174-AC57-DE4D890C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AF149-A551-4314-AF05-30F0F325D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B9E89-9CAF-463D-A1EF-321C6D733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04AFE-0DB0-454C-85FF-B65A7D21C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06A3-19D4-435E-B58C-DF01FD03595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B821B-892E-4FF5-8001-FA9DD2ACE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70C81-A6C6-48A4-8798-393E7447A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7512-B47C-478B-8983-985A3221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5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1E43B-DD9E-4FA4-8A02-B4BC635BA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44AC3-0AA7-4E90-A9D8-6DB730810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92AD0-D44B-4D1B-BD7F-9BDA7D7C9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E876B2-544B-4BE1-B364-55016FA27E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23551-2395-4FCD-8D28-2D4E17F9D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DD0418-E62C-48EB-8E0F-2E47D54DB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06A3-19D4-435E-B58C-DF01FD03595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D18C22-ED65-4D1A-8857-2B1020DD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E6067-4F0C-407B-8617-DE273EC0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7512-B47C-478B-8983-985A3221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7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61260-2083-4BC2-A09F-8A4A8E45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E454-3C2D-433F-8AAC-9E3B04B2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06A3-19D4-435E-B58C-DF01FD03595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5BF83-6793-49D6-8E47-39B04390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C1915-55D7-4F12-AB57-161190C7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7512-B47C-478B-8983-985A3221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4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E5C44-A559-45D9-B786-BE3289DB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06A3-19D4-435E-B58C-DF01FD03595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789CD-B969-4242-9624-B8B549639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38CB4-1B21-4FAC-9BA1-718077A2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7512-B47C-478B-8983-985A3221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3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8F01-4E33-45AE-8862-A1F3FB89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3D122-913F-474B-B0A9-38DDBF86C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AE685-0A73-401D-A4B0-C4F758087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25BF7-2FF1-42F7-9F07-BC29B657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06A3-19D4-435E-B58C-DF01FD03595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66ADD-0B1F-45D8-9FE4-A2E70982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BA3F9-41D5-4B8D-A3D8-B40CF169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7512-B47C-478B-8983-985A3221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4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42C76-1EC0-429A-A73E-AB703D20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63CADF-D344-44EA-A25E-AF667EC9D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8AD11-7B47-4B1E-A3D2-D9AACA1EF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28847-35F6-4865-BED1-592A89EDE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06A3-19D4-435E-B58C-DF01FD03595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A1345-AF7C-4FC3-A4C0-50D82FFE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592D0-3C10-4533-ADD7-0A9250B87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7512-B47C-478B-8983-985A3221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4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B60634-7AD1-420B-BF21-B1EB6D06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0A2CD-FCB7-4EA7-81C8-DBC07A0B1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FF3F5-94DA-484D-AB4B-425B4C719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06A3-19D4-435E-B58C-DF01FD03595D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CA73E-BA67-4B07-B25B-C5607A3F1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7C503-8C9F-47D0-AFF6-85CBE1784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77512-B47C-478B-8983-985A3221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9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5276" y="2544802"/>
            <a:ext cx="6702552" cy="1777042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4400" dirty="0">
                <a:solidFill>
                  <a:srgbClr val="C00000"/>
                </a:solidFill>
                <a:latin typeface="Eras Demi ITC" panose="020B0805030504020804" pitchFamily="34" charset="0"/>
              </a:rPr>
              <a:t>Leading from </a:t>
            </a:r>
            <a:r>
              <a:rPr lang="en-US" sz="44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our Gifts </a:t>
            </a:r>
            <a:br>
              <a:rPr lang="en-US" sz="4400" dirty="0" smtClean="0">
                <a:solidFill>
                  <a:srgbClr val="C00000"/>
                </a:solidFill>
                <a:latin typeface="Eras Demi ITC" panose="020B0805030504020804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and </a:t>
            </a:r>
            <a:r>
              <a:rPr lang="en-US" sz="4400" dirty="0">
                <a:solidFill>
                  <a:srgbClr val="C00000"/>
                </a:solidFill>
                <a:latin typeface="Eras Demi ITC" panose="020B0805030504020804" pitchFamily="34" charset="0"/>
              </a:rPr>
              <a:t>Charisms</a:t>
            </a:r>
          </a:p>
        </p:txBody>
      </p:sp>
    </p:spTree>
    <p:extLst>
      <p:ext uri="{BB962C8B-B14F-4D97-AF65-F5344CB8AC3E}">
        <p14:creationId xmlns:p14="http://schemas.microsoft.com/office/powerpoint/2010/main" val="2636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005840" y="822960"/>
            <a:ext cx="6217920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Leading from our Gifts means… </a:t>
            </a:r>
            <a:endParaRPr lang="en-US" sz="3200" dirty="0">
              <a:solidFill>
                <a:srgbClr val="C00000"/>
              </a:solidFill>
              <a:latin typeface="Eras Demi ITC" panose="020B08050305040208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463039" y="1506170"/>
            <a:ext cx="4933989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u="sng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Using ALL our gifts</a:t>
            </a:r>
            <a:endParaRPr lang="en-US" sz="3200" u="sng" dirty="0">
              <a:solidFill>
                <a:srgbClr val="C00000"/>
              </a:solidFill>
              <a:latin typeface="Eras Medium ITC" panose="020B06020305040208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628AB-01FB-461F-9AD3-681FC8508552}"/>
              </a:ext>
            </a:extLst>
          </p:cNvPr>
          <p:cNvSpPr txBox="1"/>
          <p:nvPr/>
        </p:nvSpPr>
        <p:spPr>
          <a:xfrm>
            <a:off x="1463039" y="2289219"/>
            <a:ext cx="22673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Extroverted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Leadership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628AB-01FB-461F-9AD3-681FC8508552}"/>
              </a:ext>
            </a:extLst>
          </p:cNvPr>
          <p:cNvSpPr txBox="1"/>
          <p:nvPr/>
        </p:nvSpPr>
        <p:spPr>
          <a:xfrm>
            <a:off x="5893550" y="2289219"/>
            <a:ext cx="21952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Introverted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Leadership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005840" y="822960"/>
            <a:ext cx="6217920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Leading from our Gifts means… </a:t>
            </a:r>
            <a:endParaRPr lang="en-US" sz="3200" dirty="0">
              <a:solidFill>
                <a:srgbClr val="C00000"/>
              </a:solidFill>
              <a:latin typeface="Eras Demi ITC" panose="020B08050305040208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463039" y="1506170"/>
            <a:ext cx="4933989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u="sng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Using ALL our gifts</a:t>
            </a:r>
            <a:endParaRPr lang="en-US" sz="3200" u="sng" dirty="0">
              <a:solidFill>
                <a:srgbClr val="C00000"/>
              </a:solidFill>
              <a:latin typeface="Eras Medium ITC" panose="020B06020305040208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628AB-01FB-461F-9AD3-681FC8508552}"/>
              </a:ext>
            </a:extLst>
          </p:cNvPr>
          <p:cNvSpPr txBox="1"/>
          <p:nvPr/>
        </p:nvSpPr>
        <p:spPr>
          <a:xfrm>
            <a:off x="3610236" y="2398491"/>
            <a:ext cx="1434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Pastoral</a:t>
            </a:r>
            <a:endParaRPr lang="en-US" sz="320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628AB-01FB-461F-9AD3-681FC8508552}"/>
              </a:ext>
            </a:extLst>
          </p:cNvPr>
          <p:cNvSpPr txBox="1"/>
          <p:nvPr/>
        </p:nvSpPr>
        <p:spPr>
          <a:xfrm>
            <a:off x="5667174" y="2363987"/>
            <a:ext cx="2618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Communication</a:t>
            </a:r>
            <a:endParaRPr lang="en-US" sz="320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6628AB-01FB-461F-9AD3-681FC8508552}"/>
              </a:ext>
            </a:extLst>
          </p:cNvPr>
          <p:cNvSpPr txBox="1"/>
          <p:nvPr/>
        </p:nvSpPr>
        <p:spPr>
          <a:xfrm>
            <a:off x="8603991" y="2363987"/>
            <a:ext cx="2165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Organization</a:t>
            </a:r>
          </a:p>
        </p:txBody>
      </p:sp>
      <p:pic>
        <p:nvPicPr>
          <p:cNvPr id="1026" name="Picture 2" descr="Image result for question mar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635" y="3036379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75313" y="2948762"/>
            <a:ext cx="2011680" cy="3383554"/>
            <a:chOff x="475313" y="2948762"/>
            <a:chExt cx="2011680" cy="33835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5" r="7161"/>
            <a:stretch/>
          </p:blipFill>
          <p:spPr>
            <a:xfrm>
              <a:off x="475313" y="2948762"/>
              <a:ext cx="2011680" cy="292188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6628AB-01FB-461F-9AD3-681FC8508552}"/>
                </a:ext>
              </a:extLst>
            </p:cNvPr>
            <p:cNvSpPr txBox="1"/>
            <p:nvPr/>
          </p:nvSpPr>
          <p:spPr>
            <a:xfrm>
              <a:off x="475313" y="5870651"/>
              <a:ext cx="2011680" cy="461665"/>
            </a:xfrm>
            <a:prstGeom prst="rect">
              <a:avLst/>
            </a:prstGeom>
            <a:solidFill>
              <a:srgbClr val="A85862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New Cluster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86628AB-01FB-461F-9AD3-681FC8508552}"/>
              </a:ext>
            </a:extLst>
          </p:cNvPr>
          <p:cNvSpPr txBox="1"/>
          <p:nvPr/>
        </p:nvSpPr>
        <p:spPr>
          <a:xfrm>
            <a:off x="3649382" y="4569861"/>
            <a:ext cx="1356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Healing</a:t>
            </a:r>
            <a:endParaRPr lang="en-US" sz="320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6628AB-01FB-461F-9AD3-681FC8508552}"/>
              </a:ext>
            </a:extLst>
          </p:cNvPr>
          <p:cNvSpPr txBox="1"/>
          <p:nvPr/>
        </p:nvSpPr>
        <p:spPr>
          <a:xfrm>
            <a:off x="5742517" y="4535357"/>
            <a:ext cx="2467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Understanding</a:t>
            </a:r>
            <a:endParaRPr lang="en-US" sz="320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6628AB-01FB-461F-9AD3-681FC8508552}"/>
              </a:ext>
            </a:extLst>
          </p:cNvPr>
          <p:cNvSpPr txBox="1"/>
          <p:nvPr/>
        </p:nvSpPr>
        <p:spPr>
          <a:xfrm>
            <a:off x="8965276" y="4535357"/>
            <a:ext cx="1442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Creative</a:t>
            </a:r>
          </a:p>
        </p:txBody>
      </p:sp>
    </p:spTree>
    <p:extLst>
      <p:ext uri="{BB962C8B-B14F-4D97-AF65-F5344CB8AC3E}">
        <p14:creationId xmlns:p14="http://schemas.microsoft.com/office/powerpoint/2010/main" val="271139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737E-6 -9.15819E-7 L 0.21844 0.0013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44 0.00139 L 0.44027 0.0009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8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24 0.00093 L 0.00091 0.29329 " pathEditMode="relative" rAng="0" ptsTypes="AA">
                                      <p:cBhvr>
                                        <p:cTn id="36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35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29329 L 0.21341 0.2932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41 0.29329 L 0.44271 0.2932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628AB-01FB-461F-9AD3-681FC8508552}"/>
              </a:ext>
            </a:extLst>
          </p:cNvPr>
          <p:cNvSpPr txBox="1"/>
          <p:nvPr/>
        </p:nvSpPr>
        <p:spPr>
          <a:xfrm>
            <a:off x="1463039" y="2341561"/>
            <a:ext cx="882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My gifts and your gifts were meant for each other.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005840" y="822960"/>
            <a:ext cx="6217920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Leading from our Gifts means… </a:t>
            </a:r>
            <a:endParaRPr lang="en-US" sz="3200" dirty="0">
              <a:solidFill>
                <a:srgbClr val="C00000"/>
              </a:solidFill>
              <a:latin typeface="Eras Demi ITC" panose="020B08050305040208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463039" y="1506170"/>
            <a:ext cx="9867979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u="sng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Leading collaboratively</a:t>
            </a:r>
            <a:endParaRPr lang="en-US" sz="3200" u="sng" dirty="0">
              <a:solidFill>
                <a:srgbClr val="C00000"/>
              </a:solidFill>
              <a:latin typeface="Eras Medium ITC" panose="020B0602030504020804" pitchFamily="34" charset="0"/>
            </a:endParaRPr>
          </a:p>
        </p:txBody>
      </p:sp>
      <p:pic>
        <p:nvPicPr>
          <p:cNvPr id="10" name="Picture 2" descr="http://2.bp.blogspot.com/-9RVGhsGc8z4/UGes466bvuI/AAAAAAAAAjI/VOtBknzheBc/s1600/PeanutButterCu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9" b="12334"/>
          <a:stretch/>
        </p:blipFill>
        <p:spPr bwMode="auto">
          <a:xfrm>
            <a:off x="4488135" y="3817857"/>
            <a:ext cx="3267510" cy="236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alittlenewsphoto.com/wp-content/uploads/2009/06/090605_SoleManGC106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r="24998"/>
          <a:stretch/>
        </p:blipFill>
        <p:spPr bwMode="auto">
          <a:xfrm>
            <a:off x="1109537" y="3539253"/>
            <a:ext cx="234086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1.prweb.com/prfiles/2011/06/17/8583391/gI_75225_Hugo%20Hernande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r="2345"/>
          <a:stretch/>
        </p:blipFill>
        <p:spPr bwMode="auto">
          <a:xfrm>
            <a:off x="8793379" y="3539253"/>
            <a:ext cx="234086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83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005840" y="822960"/>
            <a:ext cx="6217920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Leading from our Gifts means… </a:t>
            </a:r>
            <a:endParaRPr lang="en-US" sz="3200" dirty="0">
              <a:solidFill>
                <a:srgbClr val="C00000"/>
              </a:solidFill>
              <a:latin typeface="Eras Demi ITC" panose="020B08050305040208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463039" y="1506170"/>
            <a:ext cx="9867979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u="sng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Growing our gifts</a:t>
            </a:r>
            <a:endParaRPr lang="en-US" sz="3200" u="sng" dirty="0">
              <a:solidFill>
                <a:srgbClr val="C00000"/>
              </a:solidFill>
              <a:latin typeface="Eras Medium ITC" panose="020B06020305040208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100278"/>
              </p:ext>
            </p:extLst>
          </p:nvPr>
        </p:nvGraphicFramePr>
        <p:xfrm>
          <a:off x="1117599" y="2511189"/>
          <a:ext cx="8845266" cy="360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2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3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Fixed Mindset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Growth Mindset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53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Talent is set</a:t>
                      </a:r>
                    </a:p>
                    <a:p>
                      <a:r>
                        <a:rPr lang="en-US" sz="2000" i="1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You</a:t>
                      </a:r>
                      <a:r>
                        <a:rPr lang="en-US" sz="2000" i="1" baseline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either have it or you don’t</a:t>
                      </a:r>
                      <a:endParaRPr lang="en-US" sz="2000" i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Talent is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grown</a:t>
                      </a:r>
                      <a:endParaRPr lang="en-US" sz="2000" b="1" dirty="0" smtClean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i="1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Talent</a:t>
                      </a:r>
                      <a:r>
                        <a:rPr lang="en-US" sz="2000" i="1" baseline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can be increased over time</a:t>
                      </a:r>
                      <a:endParaRPr lang="en-US" sz="2000" i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53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Challenges are threatening</a:t>
                      </a:r>
                    </a:p>
                    <a:p>
                      <a:r>
                        <a:rPr lang="en-US" sz="2000" i="1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If</a:t>
                      </a:r>
                      <a:r>
                        <a:rPr lang="en-US" sz="2000" i="1" baseline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I fail, it means I’m not talented</a:t>
                      </a:r>
                      <a:endParaRPr lang="en-US" sz="2000" i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Challenges are welcome</a:t>
                      </a:r>
                    </a:p>
                    <a:p>
                      <a:r>
                        <a:rPr lang="en-US" sz="2000" i="1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If I fail, I will learn something</a:t>
                      </a:r>
                      <a:endParaRPr lang="en-US" sz="2000" i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53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Gives up</a:t>
                      </a:r>
                    </a:p>
                    <a:p>
                      <a:r>
                        <a:rPr lang="en-US" sz="2000" i="1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</a:t>
                      </a:r>
                      <a:r>
                        <a:rPr lang="en-US" sz="2000" i="1" baseline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will switch to something I’m good at</a:t>
                      </a:r>
                      <a:endParaRPr lang="en-US" sz="2000" i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Keeps trying</a:t>
                      </a:r>
                    </a:p>
                    <a:p>
                      <a:r>
                        <a:rPr lang="en-US" sz="2000" i="1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If</a:t>
                      </a:r>
                      <a:r>
                        <a:rPr lang="en-US" sz="2000" i="1" baseline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I work hard, I will get better</a:t>
                      </a:r>
                      <a:endParaRPr lang="en-US" sz="2000" i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98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005840" y="822960"/>
            <a:ext cx="6217920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Leading from our Gifts means… </a:t>
            </a:r>
            <a:endParaRPr lang="en-US" sz="3200" dirty="0">
              <a:solidFill>
                <a:srgbClr val="C00000"/>
              </a:solidFill>
              <a:latin typeface="Eras Demi ITC" panose="020B08050305040208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463039" y="1506170"/>
            <a:ext cx="9867979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u="sng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Growing our gifts</a:t>
            </a:r>
            <a:endParaRPr lang="en-US" sz="3200" u="sng" dirty="0">
              <a:solidFill>
                <a:srgbClr val="C00000"/>
              </a:solidFill>
              <a:latin typeface="Eras Medium ITC" panose="020B06020305040208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927" y="2720740"/>
            <a:ext cx="50128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cap="all" spc="16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Talent</a:t>
            </a:r>
          </a:p>
          <a:p>
            <a:pPr algn="r"/>
            <a:r>
              <a:rPr lang="en-US" sz="4400" cap="all" spc="16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x  </a:t>
            </a:r>
            <a:r>
              <a:rPr lang="en-US" sz="4400" u="sng" cap="all" spc="16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investment</a:t>
            </a:r>
          </a:p>
          <a:p>
            <a:pPr algn="r"/>
            <a:r>
              <a:rPr lang="en-US" sz="4400" cap="all" spc="16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Strength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62636" y="2698597"/>
            <a:ext cx="1432560" cy="2123658"/>
            <a:chOff x="5680748" y="2698597"/>
            <a:chExt cx="1432560" cy="2123658"/>
          </a:xfrm>
        </p:grpSpPr>
        <p:sp>
          <p:nvSpPr>
            <p:cNvPr id="9" name="TextBox 8"/>
            <p:cNvSpPr txBox="1"/>
            <p:nvPr/>
          </p:nvSpPr>
          <p:spPr>
            <a:xfrm>
              <a:off x="5680748" y="2698597"/>
              <a:ext cx="143256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2</a:t>
              </a:r>
              <a:endParaRPr lang="en-US" sz="44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  <a:p>
              <a:pPr algn="r"/>
              <a:r>
                <a:rPr lang="en-US" sz="4400" b="1" dirty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x </a:t>
              </a:r>
              <a:r>
                <a:rPr lang="en-US" sz="4400" b="1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4</a:t>
              </a:r>
              <a:endParaRPr lang="en-US" sz="44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  <a:p>
              <a:pPr algn="r"/>
              <a:r>
                <a:rPr lang="en-US" sz="4400" b="1" dirty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= 8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970308" y="4047679"/>
              <a:ext cx="1143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502995" y="2698597"/>
            <a:ext cx="1432560" cy="2123658"/>
            <a:chOff x="5680748" y="2698597"/>
            <a:chExt cx="1432560" cy="2123658"/>
          </a:xfrm>
        </p:grpSpPr>
        <p:sp>
          <p:nvSpPr>
            <p:cNvPr id="12" name="TextBox 11"/>
            <p:cNvSpPr txBox="1"/>
            <p:nvPr/>
          </p:nvSpPr>
          <p:spPr>
            <a:xfrm>
              <a:off x="5680748" y="2698597"/>
              <a:ext cx="143256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  <a:endParaRPr lang="en-US" sz="44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  <a:p>
              <a:pPr algn="r"/>
              <a:r>
                <a:rPr lang="en-US" sz="4400" b="1" dirty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x </a:t>
              </a:r>
              <a:r>
                <a:rPr lang="en-US" sz="4400" b="1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1</a:t>
              </a:r>
              <a:endParaRPr lang="en-US" sz="44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  <a:p>
              <a:pPr algn="r"/>
              <a:r>
                <a:rPr lang="en-US" sz="4400" b="1" dirty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= </a:t>
              </a:r>
              <a:r>
                <a:rPr lang="en-US" sz="4400" b="1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  <a:endParaRPr lang="en-US" sz="44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970308" y="4047679"/>
              <a:ext cx="1143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9243354" y="2698597"/>
            <a:ext cx="1432560" cy="2123658"/>
            <a:chOff x="5680748" y="2698597"/>
            <a:chExt cx="1432560" cy="2123658"/>
          </a:xfrm>
        </p:grpSpPr>
        <p:sp>
          <p:nvSpPr>
            <p:cNvPr id="15" name="TextBox 14"/>
            <p:cNvSpPr txBox="1"/>
            <p:nvPr/>
          </p:nvSpPr>
          <p:spPr>
            <a:xfrm>
              <a:off x="5680748" y="2698597"/>
              <a:ext cx="143256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4</a:t>
              </a:r>
              <a:endParaRPr lang="en-US" sz="44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  <a:p>
              <a:pPr algn="r"/>
              <a:r>
                <a:rPr lang="en-US" sz="4400" b="1" dirty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x </a:t>
              </a:r>
              <a:r>
                <a:rPr lang="en-US" sz="4400" b="1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4</a:t>
              </a:r>
              <a:endParaRPr lang="en-US" sz="44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  <a:p>
              <a:pPr algn="r"/>
              <a:r>
                <a:rPr lang="en-US" sz="4400" b="1" dirty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= </a:t>
              </a:r>
              <a:r>
                <a:rPr lang="en-US" sz="4400" b="1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16</a:t>
              </a:r>
              <a:endParaRPr lang="en-US" sz="44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970308" y="4047679"/>
              <a:ext cx="1143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285" r="16857" b="285"/>
          <a:stretch/>
        </p:blipFill>
        <p:spPr bwMode="auto">
          <a:xfrm>
            <a:off x="1572902" y="2310025"/>
            <a:ext cx="3777019" cy="37770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26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005840" y="822960"/>
            <a:ext cx="6217920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Leading from our Gifts means… </a:t>
            </a:r>
            <a:endParaRPr lang="en-US" sz="3200" dirty="0">
              <a:solidFill>
                <a:srgbClr val="C00000"/>
              </a:solidFill>
              <a:latin typeface="Eras Demi ITC" panose="020B08050305040208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463039" y="1506170"/>
            <a:ext cx="9867979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u="sng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Growing our gifts</a:t>
            </a:r>
            <a:endParaRPr lang="en-US" sz="3200" u="sng" dirty="0">
              <a:solidFill>
                <a:srgbClr val="C00000"/>
              </a:solidFill>
              <a:latin typeface="Eras Medium ITC" panose="020B06020305040208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927" y="2720740"/>
            <a:ext cx="50128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cap="all" spc="16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Talent</a:t>
            </a:r>
          </a:p>
          <a:p>
            <a:pPr algn="r"/>
            <a:r>
              <a:rPr lang="en-US" sz="4400" u="sng" cap="all" spc="16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   SPIRIT</a:t>
            </a:r>
            <a:endParaRPr lang="en-US" sz="4400" u="sng" cap="all" spc="16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r"/>
            <a:r>
              <a:rPr lang="en-US" sz="4400" cap="all" spc="160" dirty="0" err="1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cHARISM</a:t>
            </a:r>
            <a:endParaRPr lang="en-US" sz="4400" cap="all" spc="16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8793" y="4733843"/>
            <a:ext cx="5283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cap="all" spc="16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 INVESTMENT</a:t>
            </a:r>
            <a:endParaRPr lang="en-US" sz="4400" cap="all" spc="16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t="2334" r="16398" b="14292"/>
          <a:stretch/>
        </p:blipFill>
        <p:spPr bwMode="auto">
          <a:xfrm>
            <a:off x="6588100" y="2649838"/>
            <a:ext cx="2926478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r="13718"/>
          <a:stretch/>
        </p:blipFill>
        <p:spPr>
          <a:xfrm>
            <a:off x="6588498" y="2649838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3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005840" y="822960"/>
            <a:ext cx="6217920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Leading from our Gifts </a:t>
            </a:r>
            <a:endParaRPr lang="en-US" sz="3200" dirty="0">
              <a:solidFill>
                <a:srgbClr val="C00000"/>
              </a:solidFill>
              <a:latin typeface="Eras Demi ITC" panose="020B08050305040208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463039" y="1506170"/>
            <a:ext cx="9867979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u="sng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What Growth Looks Like</a:t>
            </a:r>
            <a:endParaRPr lang="en-US" sz="3200" u="sng" dirty="0">
              <a:solidFill>
                <a:srgbClr val="C00000"/>
              </a:solidFill>
              <a:latin typeface="Eras Medium ITC" panose="020B06020305040208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460325" y="2483904"/>
            <a:ext cx="5186149" cy="1241947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1592586" y="3584331"/>
            <a:ext cx="1392704" cy="3012577"/>
          </a:xfrm>
          <a:prstGeom prst="arc">
            <a:avLst>
              <a:gd name="adj1" fmla="val 15975168"/>
              <a:gd name="adj2" fmla="val 19831175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957590" y="4713098"/>
            <a:ext cx="900332" cy="676779"/>
          </a:xfrm>
          <a:custGeom>
            <a:avLst/>
            <a:gdLst>
              <a:gd name="connsiteX0" fmla="*/ 0 w 900332"/>
              <a:gd name="connsiteY0" fmla="*/ 0 h 676779"/>
              <a:gd name="connsiteX1" fmla="*/ 309489 w 900332"/>
              <a:gd name="connsiteY1" fmla="*/ 590843 h 676779"/>
              <a:gd name="connsiteX2" fmla="*/ 900332 w 900332"/>
              <a:gd name="connsiteY2" fmla="*/ 661181 h 67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0332" h="676779">
                <a:moveTo>
                  <a:pt x="0" y="0"/>
                </a:moveTo>
                <a:cubicBezTo>
                  <a:pt x="79717" y="240323"/>
                  <a:pt x="159434" y="480646"/>
                  <a:pt x="309489" y="590843"/>
                </a:cubicBezTo>
                <a:cubicBezTo>
                  <a:pt x="459544" y="701040"/>
                  <a:pt x="679938" y="681110"/>
                  <a:pt x="900332" y="661181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V="1">
            <a:off x="2634846" y="2841673"/>
            <a:ext cx="2011698" cy="2561851"/>
          </a:xfrm>
          <a:prstGeom prst="arc">
            <a:avLst>
              <a:gd name="adj1" fmla="val 16815688"/>
              <a:gd name="adj2" fmla="val 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flipH="1">
            <a:off x="4646587" y="2544944"/>
            <a:ext cx="4571961" cy="3157241"/>
          </a:xfrm>
          <a:prstGeom prst="arc">
            <a:avLst>
              <a:gd name="adj1" fmla="val 17374388"/>
              <a:gd name="adj2" fmla="val 0"/>
            </a:avLst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1814BA6-2C76-4AA5-9D13-20BF84451425}"/>
              </a:ext>
            </a:extLst>
          </p:cNvPr>
          <p:cNvSpPr txBox="1">
            <a:spLocks/>
          </p:cNvSpPr>
          <p:nvPr/>
        </p:nvSpPr>
        <p:spPr>
          <a:xfrm>
            <a:off x="1375022" y="5641145"/>
            <a:ext cx="7073583" cy="98493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charset="2"/>
              <a:buNone/>
            </a:pPr>
            <a:r>
              <a:rPr lang="en-US" sz="2800" i="1" dirty="0" smtClean="0">
                <a:solidFill>
                  <a:srgbClr val="C00000"/>
                </a:solidFill>
              </a:rPr>
              <a:t>“Everything can look like failure in the middle.”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434902" y="3588102"/>
            <a:ext cx="767669" cy="152401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7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005840" y="822960"/>
            <a:ext cx="6217920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Leading from our Gifts </a:t>
            </a:r>
            <a:endParaRPr lang="en-US" sz="3200" dirty="0">
              <a:solidFill>
                <a:srgbClr val="C00000"/>
              </a:solidFill>
              <a:latin typeface="Eras Demi ITC" panose="020B08050305040208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463039" y="1506170"/>
            <a:ext cx="9867979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u="sng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What Growth Looks Like</a:t>
            </a:r>
            <a:endParaRPr lang="en-US" sz="3200" u="sng" dirty="0">
              <a:solidFill>
                <a:srgbClr val="C00000"/>
              </a:solidFill>
              <a:latin typeface="Eras Medium ITC" panose="020B06020305040208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1814BA6-2C76-4AA5-9D13-20BF84451425}"/>
              </a:ext>
            </a:extLst>
          </p:cNvPr>
          <p:cNvSpPr txBox="1">
            <a:spLocks/>
          </p:cNvSpPr>
          <p:nvPr/>
        </p:nvSpPr>
        <p:spPr>
          <a:xfrm>
            <a:off x="940433" y="2364618"/>
            <a:ext cx="7042150" cy="3708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Jesus calls his disciples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Jesus teaches his disciples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His disciples don’t get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Jesus teaches some more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Jesus dies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Disciples are depressed &amp; clueless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Pentecost – the Church rocks!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9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005840" y="822960"/>
            <a:ext cx="6217920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Leading from our Gifts means …</a:t>
            </a:r>
            <a:endParaRPr lang="en-US" sz="3200" dirty="0">
              <a:solidFill>
                <a:srgbClr val="C00000"/>
              </a:solidFill>
              <a:latin typeface="Eras Demi ITC" panose="020B08050305040208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588549" y="1707026"/>
            <a:ext cx="5486400" cy="640080"/>
          </a:xfrm>
          <a:prstGeom prst="rect">
            <a:avLst/>
          </a:prstGeom>
          <a:solidFill>
            <a:srgbClr val="FED368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u="sng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Leading with influence</a:t>
            </a:r>
            <a:endParaRPr lang="en-US" sz="3200" u="sng" dirty="0">
              <a:solidFill>
                <a:srgbClr val="C00000"/>
              </a:solidFill>
              <a:latin typeface="Eras Medium ITC" panose="020B06020305040208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588549" y="3519288"/>
            <a:ext cx="5486400" cy="640080"/>
          </a:xfrm>
          <a:prstGeom prst="rect">
            <a:avLst/>
          </a:prstGeom>
          <a:solidFill>
            <a:srgbClr val="FED368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u="sng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Leading collaboratively</a:t>
            </a:r>
            <a:endParaRPr lang="en-US" sz="3200" u="sng" dirty="0">
              <a:solidFill>
                <a:srgbClr val="C00000"/>
              </a:solidFill>
              <a:latin typeface="Eras Medium ITC" panose="020B06020305040208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588549" y="4425420"/>
            <a:ext cx="5486400" cy="640080"/>
          </a:xfrm>
          <a:prstGeom prst="rect">
            <a:avLst/>
          </a:prstGeom>
          <a:solidFill>
            <a:srgbClr val="FED368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u="sng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Growing our gifts</a:t>
            </a:r>
            <a:endParaRPr lang="en-US" sz="3200" u="sng" dirty="0">
              <a:solidFill>
                <a:srgbClr val="C00000"/>
              </a:solidFill>
              <a:latin typeface="Eras Medium ITC" panose="020B06020305040208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588549" y="2613157"/>
            <a:ext cx="5486400" cy="640080"/>
          </a:xfrm>
          <a:prstGeom prst="rect">
            <a:avLst/>
          </a:prstGeom>
          <a:solidFill>
            <a:srgbClr val="FED368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u="sng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Using ALL our gifts</a:t>
            </a:r>
            <a:endParaRPr lang="en-US" sz="3200" u="sng" dirty="0">
              <a:solidFill>
                <a:srgbClr val="C00000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7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"/>
          <a:stretch/>
        </p:blipFill>
        <p:spPr>
          <a:xfrm>
            <a:off x="6060349" y="3079629"/>
            <a:ext cx="5779771" cy="3467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237634" y="417418"/>
            <a:ext cx="5718810" cy="357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210" y="388958"/>
            <a:ext cx="3017520" cy="27432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37160" tIns="182880" rIns="137160" bIns="18288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Pastoral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Encouragement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Helps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Hospitality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Pastoring</a:t>
            </a:r>
            <a:endParaRPr lang="en-US" sz="2400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9968" y="388958"/>
            <a:ext cx="3017520" cy="27432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37160" tIns="182880" rIns="137160" bIns="18288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Evangelism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Prophecy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Teaching</a:t>
            </a:r>
            <a:endParaRPr lang="en-US" sz="2400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1726" y="388958"/>
            <a:ext cx="3017520" cy="27432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37160" tIns="182880" rIns="137160" bIns="18288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Organizational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Administration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Service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210" y="3500218"/>
            <a:ext cx="3017520" cy="27432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37160" tIns="182880" rIns="137160" bIns="18288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Lifestyle or Healing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Celibacy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Missionary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Voluntary Poverty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Intercessory Prayer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968" y="3500218"/>
            <a:ext cx="3017520" cy="27432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37160" tIns="182880" rIns="137160" bIns="18288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Understanding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Discernment of Spirits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Wisdom</a:t>
            </a:r>
            <a:endParaRPr lang="en-US" sz="2400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1726" y="3500218"/>
            <a:ext cx="3017520" cy="27432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37160" tIns="182880" rIns="137160" bIns="18288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Craftsmanship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Music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119419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005840" y="822960"/>
            <a:ext cx="6217920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Leading from our Gifts</a:t>
            </a:r>
            <a:endParaRPr lang="en-US" sz="3200" dirty="0">
              <a:solidFill>
                <a:srgbClr val="C00000"/>
              </a:solidFill>
              <a:latin typeface="Eras Demi ITC" panose="020B08050305040208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r="24943"/>
          <a:stretch/>
        </p:blipFill>
        <p:spPr bwMode="auto">
          <a:xfrm>
            <a:off x="1797424" y="2428756"/>
            <a:ext cx="329184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bright="-5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6566860" y="2400778"/>
            <a:ext cx="329184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9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"/>
          <a:stretch/>
        </p:blipFill>
        <p:spPr>
          <a:xfrm>
            <a:off x="6060349" y="3079629"/>
            <a:ext cx="5779771" cy="3467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237634" y="417418"/>
            <a:ext cx="5718810" cy="357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t="8545" r="9045" b="8545"/>
          <a:stretch/>
        </p:blipFill>
        <p:spPr>
          <a:xfrm>
            <a:off x="1306083" y="2144339"/>
            <a:ext cx="2926080" cy="2961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1001" r="1849" b="1001"/>
          <a:stretch/>
        </p:blipFill>
        <p:spPr>
          <a:xfrm>
            <a:off x="4638569" y="339366"/>
            <a:ext cx="2926080" cy="297761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947645" y="2162215"/>
            <a:ext cx="2926080" cy="2926080"/>
            <a:chOff x="7759105" y="2796579"/>
            <a:chExt cx="2926080" cy="2926080"/>
          </a:xfrm>
        </p:grpSpPr>
        <p:sp>
          <p:nvSpPr>
            <p:cNvPr id="6" name="Oval 5"/>
            <p:cNvSpPr/>
            <p:nvPr/>
          </p:nvSpPr>
          <p:spPr>
            <a:xfrm>
              <a:off x="7759105" y="2796579"/>
              <a:ext cx="2926080" cy="292608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211335" y="2888019"/>
              <a:ext cx="2021619" cy="2743200"/>
              <a:chOff x="8211335" y="2888019"/>
              <a:chExt cx="2021619" cy="2743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8862768" y="2955303"/>
                <a:ext cx="714865" cy="3487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8211335" y="2888019"/>
                <a:ext cx="2021619" cy="2743200"/>
                <a:chOff x="8211335" y="2888019"/>
                <a:chExt cx="2021619" cy="2743200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8314441" y="3780148"/>
                  <a:ext cx="1847654" cy="3487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8211335" y="2888019"/>
                  <a:ext cx="2021619" cy="2743200"/>
                  <a:chOff x="8211335" y="2888019"/>
                  <a:chExt cx="2021619" cy="2743200"/>
                </a:xfrm>
              </p:grpSpPr>
              <p:sp>
                <p:nvSpPr>
                  <p:cNvPr id="9" name="Rectangle 8"/>
                  <p:cNvSpPr/>
                  <p:nvPr/>
                </p:nvSpPr>
                <p:spPr>
                  <a:xfrm>
                    <a:off x="8814062" y="3780148"/>
                    <a:ext cx="829559" cy="100866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8" name="Picture 7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11335" y="2888019"/>
                    <a:ext cx="2021619" cy="2743200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20" name="Group 19"/>
          <p:cNvGrpSpPr/>
          <p:nvPr/>
        </p:nvGrpSpPr>
        <p:grpSpPr>
          <a:xfrm>
            <a:off x="4638569" y="3874108"/>
            <a:ext cx="2926080" cy="2926080"/>
            <a:chOff x="4556005" y="3874108"/>
            <a:chExt cx="2926080" cy="2926080"/>
          </a:xfrm>
        </p:grpSpPr>
        <p:sp>
          <p:nvSpPr>
            <p:cNvPr id="17" name="Oval 16"/>
            <p:cNvSpPr/>
            <p:nvPr/>
          </p:nvSpPr>
          <p:spPr>
            <a:xfrm>
              <a:off x="4556005" y="3874108"/>
              <a:ext cx="2926080" cy="2926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230" y="4031904"/>
              <a:ext cx="2373630" cy="2365388"/>
            </a:xfrm>
            <a:prstGeom prst="rect">
              <a:avLst/>
            </a:prstGeom>
          </p:spPr>
        </p:pic>
      </p:grpSp>
      <p:sp>
        <p:nvSpPr>
          <p:cNvPr id="2" name="Oval 1"/>
          <p:cNvSpPr/>
          <p:nvPr/>
        </p:nvSpPr>
        <p:spPr>
          <a:xfrm>
            <a:off x="4647195" y="3873265"/>
            <a:ext cx="2926080" cy="2926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“Stir into flame the gift of God that you have…”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52953" y="3870397"/>
            <a:ext cx="2926080" cy="2926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“… for God did not give us a spirit of cowardice …”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9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5276" y="2544802"/>
            <a:ext cx="6702552" cy="1777042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4400" dirty="0">
                <a:solidFill>
                  <a:srgbClr val="C00000"/>
                </a:solidFill>
                <a:latin typeface="Eras Demi ITC" panose="020B0805030504020804" pitchFamily="34" charset="0"/>
              </a:rPr>
              <a:t>Leading from </a:t>
            </a:r>
            <a:r>
              <a:rPr lang="en-US" sz="44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our Gifts </a:t>
            </a:r>
            <a:br>
              <a:rPr lang="en-US" sz="4400" dirty="0" smtClean="0">
                <a:solidFill>
                  <a:srgbClr val="C00000"/>
                </a:solidFill>
                <a:latin typeface="Eras Demi ITC" panose="020B0805030504020804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and </a:t>
            </a:r>
            <a:r>
              <a:rPr lang="en-US" sz="4400" dirty="0">
                <a:solidFill>
                  <a:srgbClr val="C00000"/>
                </a:solidFill>
                <a:latin typeface="Eras Demi ITC" panose="020B0805030504020804" pitchFamily="34" charset="0"/>
              </a:rPr>
              <a:t>Charisms</a:t>
            </a:r>
          </a:p>
        </p:txBody>
      </p:sp>
    </p:spTree>
    <p:extLst>
      <p:ext uri="{BB962C8B-B14F-4D97-AF65-F5344CB8AC3E}">
        <p14:creationId xmlns:p14="http://schemas.microsoft.com/office/powerpoint/2010/main" val="34531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005840" y="822960"/>
            <a:ext cx="6217920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Leading from our Gifts means… </a:t>
            </a:r>
            <a:endParaRPr lang="en-US" sz="3200" dirty="0">
              <a:solidFill>
                <a:srgbClr val="C00000"/>
              </a:solidFill>
              <a:latin typeface="Eras Demi ITC" panose="020B08050305040208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463039" y="1506170"/>
            <a:ext cx="9867979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u="sng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NOT Leading from </a:t>
            </a:r>
            <a:r>
              <a:rPr lang="en-US" sz="3200" b="1" u="sng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Position</a:t>
            </a:r>
            <a:r>
              <a:rPr lang="en-US" sz="3200" u="sng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 or Power</a:t>
            </a:r>
            <a:endParaRPr lang="en-US" sz="3200" u="sng" dirty="0">
              <a:solidFill>
                <a:srgbClr val="C00000"/>
              </a:solidFill>
              <a:latin typeface="Eras Medium ITC" panose="020B0602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7010" r="192" b="4355"/>
          <a:stretch/>
        </p:blipFill>
        <p:spPr>
          <a:xfrm>
            <a:off x="1548931" y="2674195"/>
            <a:ext cx="2468880" cy="3291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54" y="2674195"/>
            <a:ext cx="5144423" cy="3291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0653" y="2674958"/>
            <a:ext cx="5144423" cy="329184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37160" tIns="182880" rIns="137160" bIns="18288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lay faithful are by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baptism made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one body with Christ and are constituted among the People of God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they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in their own way made sharers in the priestly, prophetical, and kingly functions of Christ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r"/>
            <a:r>
              <a:rPr lang="en-US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LG 31, CCC 871</a:t>
            </a:r>
            <a:endParaRPr lang="en-US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005840" y="822960"/>
            <a:ext cx="6217920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Leading from our Gifts means… </a:t>
            </a:r>
            <a:endParaRPr lang="en-US" sz="3200" dirty="0">
              <a:solidFill>
                <a:srgbClr val="C00000"/>
              </a:solidFill>
              <a:latin typeface="Eras Demi ITC" panose="020B08050305040208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463039" y="1506170"/>
            <a:ext cx="9867979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u="sng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NOT Leading from Position or </a:t>
            </a:r>
            <a:r>
              <a:rPr lang="en-US" sz="3200" b="1" u="sng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Power</a:t>
            </a:r>
            <a:endParaRPr lang="en-US" sz="3200" b="1" u="sng" dirty="0">
              <a:solidFill>
                <a:srgbClr val="C00000"/>
              </a:solidFill>
              <a:latin typeface="Eras Medium ITC" panose="020B06020305040208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0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20293"/>
          <a:stretch/>
        </p:blipFill>
        <p:spPr>
          <a:xfrm>
            <a:off x="4691787" y="3046727"/>
            <a:ext cx="2743200" cy="2194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r="8409"/>
          <a:stretch/>
        </p:blipFill>
        <p:spPr>
          <a:xfrm>
            <a:off x="1109537" y="3046727"/>
            <a:ext cx="2743200" cy="219456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274037" y="3046727"/>
            <a:ext cx="2743200" cy="2194560"/>
            <a:chOff x="8274037" y="3578999"/>
            <a:chExt cx="2743200" cy="21945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8" r="5758"/>
            <a:stretch/>
          </p:blipFill>
          <p:spPr>
            <a:xfrm>
              <a:off x="8274037" y="3578999"/>
              <a:ext cx="2743200" cy="2194560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>
              <a:off x="8274037" y="3578999"/>
              <a:ext cx="2743200" cy="219456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8274037" y="3578999"/>
              <a:ext cx="2743200" cy="219456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86628AB-01FB-461F-9AD3-681FC8508552}"/>
              </a:ext>
            </a:extLst>
          </p:cNvPr>
          <p:cNvSpPr txBox="1"/>
          <p:nvPr/>
        </p:nvSpPr>
        <p:spPr>
          <a:xfrm>
            <a:off x="8274037" y="3046727"/>
            <a:ext cx="2743200" cy="2194560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Leadership 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</a:rPr>
              <a:t>is </a:t>
            </a:r>
            <a:endParaRPr lang="en-US" sz="280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about influence, 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not control.</a:t>
            </a:r>
            <a:endParaRPr lang="en-US" sz="2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2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628AB-01FB-461F-9AD3-681FC8508552}"/>
              </a:ext>
            </a:extLst>
          </p:cNvPr>
          <p:cNvSpPr txBox="1"/>
          <p:nvPr/>
        </p:nvSpPr>
        <p:spPr>
          <a:xfrm>
            <a:off x="1463038" y="2396153"/>
            <a:ext cx="1029755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Influence through clear direction and warm connection.</a:t>
            </a:r>
          </a:p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Take initiative and lead UP as you go.</a:t>
            </a:r>
          </a:p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Build an “oasis of excellence.”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005840" y="822960"/>
            <a:ext cx="6217920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Leading from our Gifts means… </a:t>
            </a:r>
            <a:endParaRPr lang="en-US" sz="3200" dirty="0">
              <a:solidFill>
                <a:srgbClr val="C00000"/>
              </a:solidFill>
              <a:latin typeface="Eras Demi ITC" panose="020B08050305040208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463039" y="1506170"/>
            <a:ext cx="9867979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u="sng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Leading with influence, not position or power</a:t>
            </a:r>
            <a:endParaRPr lang="en-US" sz="3200" u="sng" dirty="0">
              <a:solidFill>
                <a:srgbClr val="C00000"/>
              </a:solidFill>
              <a:latin typeface="Eras Medium ITC" panose="020B06020305040208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3525533" y="5222561"/>
            <a:ext cx="5087886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u="sng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What are you waiting for?</a:t>
            </a:r>
            <a:endParaRPr lang="en-US" sz="3200" u="sng" dirty="0">
              <a:solidFill>
                <a:srgbClr val="C00000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1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005840" y="822960"/>
            <a:ext cx="6217920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Leading from our Gifts means… </a:t>
            </a:r>
            <a:endParaRPr lang="en-US" sz="3200" dirty="0">
              <a:solidFill>
                <a:srgbClr val="C00000"/>
              </a:solidFill>
              <a:latin typeface="Eras Demi ITC" panose="020B08050305040208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36B8F6-CA8B-4F90-888B-65674D8D56B0}"/>
              </a:ext>
            </a:extLst>
          </p:cNvPr>
          <p:cNvSpPr txBox="1">
            <a:spLocks/>
          </p:cNvSpPr>
          <p:nvPr/>
        </p:nvSpPr>
        <p:spPr>
          <a:xfrm>
            <a:off x="1463039" y="1506170"/>
            <a:ext cx="4933989" cy="64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u="sng" dirty="0" smtClean="0">
                <a:solidFill>
                  <a:srgbClr val="C00000"/>
                </a:solidFill>
                <a:latin typeface="Eras Medium ITC" panose="020B0602030504020804" pitchFamily="34" charset="0"/>
              </a:rPr>
              <a:t>Using ALL our gifts</a:t>
            </a:r>
            <a:endParaRPr lang="en-US" sz="3200" u="sng" dirty="0">
              <a:solidFill>
                <a:srgbClr val="C00000"/>
              </a:solidFill>
              <a:latin typeface="Eras Medium ITC" panose="020B06020305040208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628AB-01FB-461F-9AD3-681FC8508552}"/>
              </a:ext>
            </a:extLst>
          </p:cNvPr>
          <p:cNvSpPr txBox="1"/>
          <p:nvPr/>
        </p:nvSpPr>
        <p:spPr>
          <a:xfrm>
            <a:off x="1463039" y="2341561"/>
            <a:ext cx="4253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THE gift of leadership?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6628AB-01FB-461F-9AD3-681FC8508552}"/>
              </a:ext>
            </a:extLst>
          </p:cNvPr>
          <p:cNvSpPr txBox="1"/>
          <p:nvPr/>
        </p:nvSpPr>
        <p:spPr>
          <a:xfrm>
            <a:off x="5893550" y="1836585"/>
            <a:ext cx="5693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or skill at applying 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MANY gifts to leadership?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628AB-01FB-461F-9AD3-681FC8508552}"/>
              </a:ext>
            </a:extLst>
          </p:cNvPr>
          <p:cNvSpPr txBox="1"/>
          <p:nvPr/>
        </p:nvSpPr>
        <p:spPr>
          <a:xfrm>
            <a:off x="1463039" y="3217283"/>
            <a:ext cx="27566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Extroverted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Evangelization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628AB-01FB-461F-9AD3-681FC8508552}"/>
              </a:ext>
            </a:extLst>
          </p:cNvPr>
          <p:cNvSpPr txBox="1"/>
          <p:nvPr/>
        </p:nvSpPr>
        <p:spPr>
          <a:xfrm>
            <a:off x="5893550" y="3217283"/>
            <a:ext cx="27566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Introverted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Evangelization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01" y="4500561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82" y="450056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653</TotalTime>
  <Words>465</Words>
  <Application>Microsoft Office PowerPoint</Application>
  <PresentationFormat>Widescreen</PresentationFormat>
  <Paragraphs>131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Eras Demi ITC</vt:lpstr>
      <vt:lpstr>Eras Medium ITC</vt:lpstr>
      <vt:lpstr>Segoe UI Black</vt:lpstr>
      <vt:lpstr>Wingdings 2</vt:lpstr>
      <vt:lpstr>Office Theme</vt:lpstr>
      <vt:lpstr>Leading from our Gifts  and Charisms</vt:lpstr>
      <vt:lpstr>PowerPoint Presentation</vt:lpstr>
      <vt:lpstr>PowerPoint Presentation</vt:lpstr>
      <vt:lpstr>PowerPoint Presentation</vt:lpstr>
      <vt:lpstr>Leading from our Gifts  and Charisms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from our Gifts and Charisms</dc:title>
  <dc:creator>Taylor, Michael V.</dc:creator>
  <cp:lastModifiedBy>Blade S. Edge</cp:lastModifiedBy>
  <cp:revision>58</cp:revision>
  <dcterms:created xsi:type="dcterms:W3CDTF">2018-05-31T14:31:47Z</dcterms:created>
  <dcterms:modified xsi:type="dcterms:W3CDTF">2018-06-07T13:08:26Z</dcterms:modified>
</cp:coreProperties>
</file>