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8" r:id="rId3"/>
    <p:sldId id="262" r:id="rId4"/>
    <p:sldId id="260"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2"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5" autoAdjust="0"/>
    <p:restoredTop sz="94660"/>
  </p:normalViewPr>
  <p:slideViewPr>
    <p:cSldViewPr>
      <p:cViewPr varScale="1">
        <p:scale>
          <a:sx n="80" d="100"/>
          <a:sy n="80" d="100"/>
        </p:scale>
        <p:origin x="-1411"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9153B89-5D1D-4D48-B51B-DF99ED70029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796F7A-B12C-4993-9B0C-FC60938CA11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153B89-5D1D-4D48-B51B-DF99ED70029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796F7A-B12C-4993-9B0C-FC60938CA11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153B89-5D1D-4D48-B51B-DF99ED70029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796F7A-B12C-4993-9B0C-FC60938CA11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153B89-5D1D-4D48-B51B-DF99ED70029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796F7A-B12C-4993-9B0C-FC60938CA11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153B89-5D1D-4D48-B51B-DF99ED70029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796F7A-B12C-4993-9B0C-FC60938CA11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153B89-5D1D-4D48-B51B-DF99ED70029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796F7A-B12C-4993-9B0C-FC60938CA11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9153B89-5D1D-4D48-B51B-DF99ED70029D}" type="datetimeFigureOut">
              <a:rPr lang="en-US" smtClean="0"/>
              <a:t>10/30/2016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796F7A-B12C-4993-9B0C-FC60938CA11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153B89-5D1D-4D48-B51B-DF99ED70029D}" type="datetimeFigureOut">
              <a:rPr lang="en-US" smtClean="0"/>
              <a:t>10/30/2016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796F7A-B12C-4993-9B0C-FC60938CA11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153B89-5D1D-4D48-B51B-DF99ED70029D}" type="datetimeFigureOut">
              <a:rPr lang="en-US" smtClean="0"/>
              <a:t>10/30/2016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796F7A-B12C-4993-9B0C-FC60938CA11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153B89-5D1D-4D48-B51B-DF99ED70029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796F7A-B12C-4993-9B0C-FC60938CA11F}"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69153B89-5D1D-4D48-B51B-DF99ED70029D}" type="datetimeFigureOut">
              <a:rPr lang="en-US" smtClean="0"/>
              <a:t>10/30/2016</a:t>
            </a:fld>
            <a:endParaRPr lang="en-US"/>
          </a:p>
        </p:txBody>
      </p:sp>
      <p:sp>
        <p:nvSpPr>
          <p:cNvPr id="9" name="Slide Number Placeholder 8"/>
          <p:cNvSpPr>
            <a:spLocks noGrp="1"/>
          </p:cNvSpPr>
          <p:nvPr>
            <p:ph type="sldNum" sz="quarter" idx="11"/>
          </p:nvPr>
        </p:nvSpPr>
        <p:spPr/>
        <p:txBody>
          <a:bodyPr/>
          <a:lstStyle/>
          <a:p>
            <a:fld id="{D7796F7A-B12C-4993-9B0C-FC60938CA11F}"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7796F7A-B12C-4993-9B0C-FC60938CA11F}"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9153B89-5D1D-4D48-B51B-DF99ED70029D}" type="datetimeFigureOut">
              <a:rPr lang="en-US" smtClean="0"/>
              <a:t>10/30/2016</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sz="4000" dirty="0" smtClean="0"/>
              <a:t>Session 2:</a:t>
            </a:r>
            <a:br>
              <a:rPr lang="en-US" sz="4000" dirty="0" smtClean="0"/>
            </a:br>
            <a:r>
              <a:rPr lang="en-US" sz="4000" dirty="0" smtClean="0"/>
              <a:t>Early Christian Civil Wars</a:t>
            </a:r>
            <a:endParaRPr lang="en-US" sz="4000" dirty="0"/>
          </a:p>
        </p:txBody>
      </p:sp>
      <p:sp>
        <p:nvSpPr>
          <p:cNvPr id="2" name="Content Placeholder 1"/>
          <p:cNvSpPr>
            <a:spLocks noGrp="1"/>
          </p:cNvSpPr>
          <p:nvPr>
            <p:ph idx="1"/>
          </p:nvPr>
        </p:nvSpPr>
        <p:spPr>
          <a:xfrm>
            <a:off x="304800" y="1600200"/>
            <a:ext cx="7848600" cy="4800600"/>
          </a:xfrm>
        </p:spPr>
        <p:txBody>
          <a:bodyPr>
            <a:normAutofit/>
          </a:bodyPr>
          <a:lstStyle/>
          <a:p>
            <a:pPr marL="0" indent="0">
              <a:buNone/>
            </a:pPr>
            <a:r>
              <a:rPr lang="en-US" dirty="0"/>
              <a:t> </a:t>
            </a: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a:p>
          <a:p>
            <a:pPr marL="0" indent="0" algn="ctr">
              <a:buNone/>
            </a:pPr>
            <a:r>
              <a:rPr lang="en-US" sz="3200" dirty="0">
                <a:solidFill>
                  <a:srgbClr val="FF0000"/>
                </a:solidFill>
              </a:rPr>
              <a:t>The problem of dissention and false </a:t>
            </a:r>
            <a:r>
              <a:rPr lang="en-US" sz="3200" dirty="0" smtClean="0">
                <a:solidFill>
                  <a:srgbClr val="FF0000"/>
                </a:solidFill>
              </a:rPr>
              <a:t>teachings </a:t>
            </a:r>
            <a:endParaRPr lang="en-US" sz="3200" dirty="0">
              <a:solidFill>
                <a:srgbClr val="FF0000"/>
              </a:solidFill>
            </a:endParaRPr>
          </a:p>
          <a:p>
            <a:pPr marL="0" indent="0">
              <a:buNone/>
            </a:pPr>
            <a:endParaRPr lang="en-US" dirty="0" smtClean="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400" y="1905000"/>
            <a:ext cx="5562600" cy="2895600"/>
          </a:xfrm>
          <a:prstGeom prst="rect">
            <a:avLst/>
          </a:prstGeom>
        </p:spPr>
      </p:pic>
    </p:spTree>
    <p:extLst>
      <p:ext uri="{BB962C8B-B14F-4D97-AF65-F5344CB8AC3E}">
        <p14:creationId xmlns:p14="http://schemas.microsoft.com/office/powerpoint/2010/main" val="848192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a:buNone/>
            </a:pPr>
            <a:endParaRPr lang="en-US" sz="800" dirty="0">
              <a:solidFill>
                <a:srgbClr val="FF0000"/>
              </a:solidFill>
              <a:effectLst>
                <a:outerShdw blurRad="38100" dist="38100" dir="2700000" algn="tl">
                  <a:srgbClr val="000000">
                    <a:alpha val="43137"/>
                  </a:srgbClr>
                </a:outerShdw>
              </a:effectLst>
            </a:endParaRPr>
          </a:p>
          <a:p>
            <a:pPr marL="457200" indent="-457200">
              <a:buFont typeface="Wingdings" panose="05000000000000000000" pitchFamily="2" charset="2"/>
              <a:buChar char="§"/>
            </a:pPr>
            <a:r>
              <a:rPr lang="en-US" sz="2800" dirty="0" smtClean="0"/>
              <a:t>Very little is known about the historical setting of the Letter of Jude. </a:t>
            </a:r>
          </a:p>
          <a:p>
            <a:pPr marL="457200" indent="-457200">
              <a:buFont typeface="Wingdings" panose="05000000000000000000" pitchFamily="2" charset="2"/>
              <a:buChar char="§"/>
            </a:pPr>
            <a:r>
              <a:rPr lang="en-US" sz="2800" dirty="0" smtClean="0"/>
              <a:t>We do not know the author, audience, or place of composition. </a:t>
            </a:r>
          </a:p>
          <a:p>
            <a:pPr marL="457200" indent="-457200">
              <a:buFont typeface="Wingdings" panose="05000000000000000000" pitchFamily="2" charset="2"/>
              <a:buChar char="§"/>
            </a:pPr>
            <a:r>
              <a:rPr lang="en-US" sz="2800" dirty="0" smtClean="0"/>
              <a:t>Scholars theorize it was written between 100-140 CE, given its internal evidence.  </a:t>
            </a:r>
          </a:p>
          <a:p>
            <a:pPr marL="457200" indent="-457200">
              <a:buFont typeface="Wingdings" panose="05000000000000000000" pitchFamily="2" charset="2"/>
              <a:buChar char="§"/>
            </a:pPr>
            <a:r>
              <a:rPr lang="en-US" sz="2800" dirty="0" smtClean="0"/>
              <a:t>Its attribution to “Jude,” a “brother”</a:t>
            </a:r>
          </a:p>
          <a:p>
            <a:pPr marL="0" indent="0">
              <a:buNone/>
            </a:pPr>
            <a:r>
              <a:rPr lang="en-US" sz="2800" dirty="0"/>
              <a:t> </a:t>
            </a:r>
            <a:r>
              <a:rPr lang="en-US" sz="2800" dirty="0" smtClean="0"/>
              <a:t>   of Jesus is most interesting. </a:t>
            </a:r>
          </a:p>
          <a:p>
            <a:pPr marL="0" indent="0">
              <a:buNone/>
            </a:pPr>
            <a:r>
              <a:rPr lang="en-US" sz="2800" dirty="0"/>
              <a:t> </a:t>
            </a:r>
            <a:r>
              <a:rPr lang="en-US" sz="2800" dirty="0" smtClean="0"/>
              <a:t>   (see Mark 6:3; Matt 13:54).    </a:t>
            </a:r>
            <a:endParaRPr lang="en-US" sz="2800" dirty="0"/>
          </a:p>
          <a:p>
            <a:pPr marL="0" indent="0" algn="ctr">
              <a:buNone/>
            </a:pPr>
            <a:endParaRPr lang="en-US" dirty="0">
              <a:solidFill>
                <a:srgbClr val="FF0000"/>
              </a:solidFill>
              <a:effectLst>
                <a:outerShdw blurRad="38100" dist="38100" dir="2700000" algn="tl">
                  <a:srgbClr val="000000">
                    <a:alpha val="43137"/>
                  </a:srgbClr>
                </a:outerShdw>
              </a:effectLst>
            </a:endParaRPr>
          </a:p>
        </p:txBody>
      </p:sp>
      <p:sp>
        <p:nvSpPr>
          <p:cNvPr id="3" name="Title 2"/>
          <p:cNvSpPr>
            <a:spLocks noGrp="1"/>
          </p:cNvSpPr>
          <p:nvPr>
            <p:ph type="title"/>
          </p:nvPr>
        </p:nvSpPr>
        <p:spPr/>
        <p:txBody>
          <a:bodyPr>
            <a:normAutofit/>
          </a:bodyPr>
          <a:lstStyle/>
          <a:p>
            <a:pPr algn="ctr"/>
            <a:r>
              <a:rPr lang="en-US" dirty="0" smtClean="0"/>
              <a:t>The historical context of Jude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24600" y="4343400"/>
            <a:ext cx="1762125" cy="2209800"/>
          </a:xfrm>
          <a:prstGeom prst="rect">
            <a:avLst/>
          </a:prstGeom>
        </p:spPr>
      </p:pic>
    </p:spTree>
    <p:extLst>
      <p:ext uri="{BB962C8B-B14F-4D97-AF65-F5344CB8AC3E}">
        <p14:creationId xmlns:p14="http://schemas.microsoft.com/office/powerpoint/2010/main" val="2292863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0" indent="0" algn="ctr">
              <a:buNone/>
            </a:pPr>
            <a:endParaRPr lang="en-US" sz="800" dirty="0">
              <a:solidFill>
                <a:srgbClr val="FF0000"/>
              </a:solidFill>
              <a:effectLst>
                <a:outerShdw blurRad="38100" dist="38100" dir="2700000" algn="tl">
                  <a:srgbClr val="000000">
                    <a:alpha val="43137"/>
                  </a:srgbClr>
                </a:outerShdw>
              </a:effectLst>
            </a:endParaRPr>
          </a:p>
          <a:p>
            <a:pPr marL="457200" indent="-457200">
              <a:buFont typeface="Wingdings" panose="05000000000000000000" pitchFamily="2" charset="2"/>
              <a:buChar char="§"/>
            </a:pPr>
            <a:r>
              <a:rPr lang="en-US" sz="2600" dirty="0" smtClean="0"/>
              <a:t>Second Peter is equally perplexing as Jude </a:t>
            </a:r>
          </a:p>
          <a:p>
            <a:pPr marL="457200" indent="-457200">
              <a:buNone/>
            </a:pPr>
            <a:r>
              <a:rPr lang="en-US" sz="2600" dirty="0"/>
              <a:t> </a:t>
            </a:r>
            <a:r>
              <a:rPr lang="en-US" sz="2600" dirty="0" smtClean="0"/>
              <a:t>      in terms of its historical setting.</a:t>
            </a:r>
          </a:p>
          <a:p>
            <a:pPr marL="457200" indent="-457200">
              <a:buFont typeface="Wingdings" panose="05000000000000000000" pitchFamily="2" charset="2"/>
              <a:buChar char="§"/>
            </a:pPr>
            <a:r>
              <a:rPr lang="en-US" sz="2600" dirty="0" smtClean="0"/>
              <a:t>We do not know the author, audience or place </a:t>
            </a:r>
          </a:p>
          <a:p>
            <a:pPr marL="457200" indent="-457200">
              <a:buNone/>
            </a:pPr>
            <a:r>
              <a:rPr lang="en-US" sz="2600" dirty="0"/>
              <a:t> </a:t>
            </a:r>
            <a:r>
              <a:rPr lang="en-US" sz="2600" dirty="0" smtClean="0"/>
              <a:t>      of composition.  </a:t>
            </a:r>
          </a:p>
          <a:p>
            <a:pPr marL="457200" indent="-457200">
              <a:buFont typeface="Wingdings" panose="05000000000000000000" pitchFamily="2" charset="2"/>
              <a:buChar char="§"/>
            </a:pPr>
            <a:r>
              <a:rPr lang="en-US" sz="2600" dirty="0" smtClean="0"/>
              <a:t>The author clearly </a:t>
            </a:r>
            <a:r>
              <a:rPr lang="en-US" sz="2600" dirty="0"/>
              <a:t>intends to portray himself </a:t>
            </a:r>
            <a:endParaRPr lang="en-US" sz="2600" dirty="0" smtClean="0"/>
          </a:p>
          <a:p>
            <a:pPr marL="457200" indent="-457200">
              <a:buNone/>
            </a:pPr>
            <a:r>
              <a:rPr lang="en-US" sz="2600" dirty="0" smtClean="0"/>
              <a:t>       as </a:t>
            </a:r>
            <a:r>
              <a:rPr lang="en-US" sz="2600" dirty="0"/>
              <a:t>Peter the apostle who made a final statement   </a:t>
            </a:r>
            <a:r>
              <a:rPr lang="en-US" sz="2600" dirty="0" smtClean="0"/>
              <a:t>                                               prior </a:t>
            </a:r>
            <a:r>
              <a:rPr lang="en-US" sz="2600" dirty="0"/>
              <a:t>to his death (2 Pet 1:1, 13-15). </a:t>
            </a:r>
            <a:r>
              <a:rPr lang="en-US" sz="2600" dirty="0" smtClean="0"/>
              <a:t> </a:t>
            </a:r>
          </a:p>
          <a:p>
            <a:pPr marL="457200" indent="-457200">
              <a:buFont typeface="Wingdings" panose="05000000000000000000" pitchFamily="2" charset="2"/>
              <a:buChar char="§"/>
            </a:pPr>
            <a:r>
              <a:rPr lang="en-US" sz="2600" dirty="0" smtClean="0"/>
              <a:t>It is clearly dependent upon the Letter of James – see the strong </a:t>
            </a:r>
            <a:r>
              <a:rPr lang="en-US" sz="2600" dirty="0"/>
              <a:t>parallel of content and vocabulary </a:t>
            </a:r>
            <a:r>
              <a:rPr lang="en-US" sz="2600" dirty="0" smtClean="0"/>
              <a:t>between </a:t>
            </a:r>
            <a:r>
              <a:rPr lang="en-US" sz="2600" dirty="0"/>
              <a:t>Jude 4-18 and 2 Pet </a:t>
            </a:r>
            <a:r>
              <a:rPr lang="en-US" sz="2600" dirty="0" smtClean="0"/>
              <a:t>2:1-3:3. So, the date of composition is sometime after Jude.</a:t>
            </a:r>
          </a:p>
          <a:p>
            <a:pPr marL="457200" indent="-457200">
              <a:buFont typeface="Wingdings" panose="05000000000000000000" pitchFamily="2" charset="2"/>
              <a:buChar char="§"/>
            </a:pPr>
            <a:r>
              <a:rPr lang="en-US" sz="2600" dirty="0" smtClean="0"/>
              <a:t>Scholars consider Second Peter the last written document of the New Testament, written as late as 140 CE. </a:t>
            </a:r>
          </a:p>
          <a:p>
            <a:pPr marL="0" indent="0" algn="ctr">
              <a:buNone/>
            </a:pPr>
            <a:endParaRPr lang="en-US" dirty="0">
              <a:solidFill>
                <a:srgbClr val="FF0000"/>
              </a:solidFill>
              <a:effectLst>
                <a:outerShdw blurRad="38100" dist="38100" dir="2700000" algn="tl">
                  <a:srgbClr val="000000">
                    <a:alpha val="43137"/>
                  </a:srgbClr>
                </a:outerShdw>
              </a:effectLst>
            </a:endParaRPr>
          </a:p>
        </p:txBody>
      </p:sp>
      <p:sp>
        <p:nvSpPr>
          <p:cNvPr id="3" name="Title 2"/>
          <p:cNvSpPr>
            <a:spLocks noGrp="1"/>
          </p:cNvSpPr>
          <p:nvPr>
            <p:ph type="title"/>
          </p:nvPr>
        </p:nvSpPr>
        <p:spPr/>
        <p:txBody>
          <a:bodyPr>
            <a:normAutofit fontScale="90000"/>
          </a:bodyPr>
          <a:lstStyle/>
          <a:p>
            <a:pPr algn="ctr"/>
            <a:r>
              <a:rPr lang="en-US" dirty="0" smtClean="0"/>
              <a:t>The historical context of 2 Peter</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7000" y="1295400"/>
            <a:ext cx="1676400" cy="2286000"/>
          </a:xfrm>
          <a:prstGeom prst="rect">
            <a:avLst/>
          </a:prstGeom>
        </p:spPr>
      </p:pic>
    </p:spTree>
    <p:extLst>
      <p:ext uri="{BB962C8B-B14F-4D97-AF65-F5344CB8AC3E}">
        <p14:creationId xmlns:p14="http://schemas.microsoft.com/office/powerpoint/2010/main" val="1954499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0" indent="-457200">
              <a:buFont typeface="Wingdings" panose="05000000000000000000" pitchFamily="2" charset="2"/>
              <a:buChar char="§"/>
            </a:pPr>
            <a:r>
              <a:rPr lang="en-US" sz="2800" dirty="0" smtClean="0"/>
              <a:t>Clement was the third bishop of Rome but few scholars today believe he authored this letter.  </a:t>
            </a:r>
          </a:p>
          <a:p>
            <a:pPr marL="457200" indent="-457200">
              <a:buFont typeface="Wingdings" panose="05000000000000000000" pitchFamily="2" charset="2"/>
              <a:buChar char="§"/>
            </a:pPr>
            <a:r>
              <a:rPr lang="en-US" sz="2800" dirty="0" smtClean="0"/>
              <a:t>It is a letter written by the (unidentified) leaders in the church of Rome to the leaders of </a:t>
            </a:r>
          </a:p>
          <a:p>
            <a:pPr marL="457200" indent="-457200">
              <a:buNone/>
            </a:pPr>
            <a:r>
              <a:rPr lang="en-US" sz="2800" dirty="0"/>
              <a:t> </a:t>
            </a:r>
            <a:r>
              <a:rPr lang="en-US" sz="2800" dirty="0" smtClean="0"/>
              <a:t>     the church in Corinth.  </a:t>
            </a:r>
          </a:p>
          <a:p>
            <a:pPr marL="457200" indent="-457200">
              <a:buFont typeface="Wingdings" panose="05000000000000000000" pitchFamily="2" charset="2"/>
              <a:buChar char="§"/>
            </a:pPr>
            <a:r>
              <a:rPr lang="en-US" sz="2800" dirty="0" smtClean="0"/>
              <a:t>It was written from Rome, </a:t>
            </a:r>
          </a:p>
          <a:p>
            <a:pPr marL="457200" indent="-457200">
              <a:buNone/>
            </a:pPr>
            <a:r>
              <a:rPr lang="en-US" sz="2800" dirty="0"/>
              <a:t> </a:t>
            </a:r>
            <a:r>
              <a:rPr lang="en-US" sz="2800" dirty="0" smtClean="0"/>
              <a:t>     probably very near the end </a:t>
            </a:r>
          </a:p>
          <a:p>
            <a:pPr marL="457200" indent="-457200">
              <a:buNone/>
            </a:pPr>
            <a:r>
              <a:rPr lang="en-US" sz="2800" dirty="0"/>
              <a:t> </a:t>
            </a:r>
            <a:r>
              <a:rPr lang="en-US" sz="2800" dirty="0" smtClean="0"/>
              <a:t>     of the 1</a:t>
            </a:r>
            <a:r>
              <a:rPr lang="en-US" sz="2800" baseline="30000" dirty="0" smtClean="0"/>
              <a:t>st</a:t>
            </a:r>
            <a:r>
              <a:rPr lang="en-US" sz="2800" dirty="0" smtClean="0"/>
              <a:t> century CE. </a:t>
            </a:r>
            <a:endParaRPr lang="en-US" sz="2800" dirty="0"/>
          </a:p>
          <a:p>
            <a:pPr marL="0" indent="0" algn="ctr">
              <a:buNone/>
            </a:pPr>
            <a:endParaRPr lang="en-US" dirty="0">
              <a:solidFill>
                <a:srgbClr val="FF0000"/>
              </a:solidFill>
              <a:effectLst>
                <a:outerShdw blurRad="38100" dist="38100" dir="2700000" algn="tl">
                  <a:srgbClr val="000000">
                    <a:alpha val="43137"/>
                  </a:srgbClr>
                </a:outerShdw>
              </a:effectLst>
            </a:endParaRPr>
          </a:p>
        </p:txBody>
      </p:sp>
      <p:sp>
        <p:nvSpPr>
          <p:cNvPr id="3" name="Title 2"/>
          <p:cNvSpPr>
            <a:spLocks noGrp="1"/>
          </p:cNvSpPr>
          <p:nvPr>
            <p:ph type="title"/>
          </p:nvPr>
        </p:nvSpPr>
        <p:spPr/>
        <p:txBody>
          <a:bodyPr>
            <a:normAutofit fontScale="90000"/>
          </a:bodyPr>
          <a:lstStyle/>
          <a:p>
            <a:pPr algn="ctr"/>
            <a:r>
              <a:rPr lang="en-US" dirty="0" smtClean="0"/>
              <a:t>The historical context of </a:t>
            </a:r>
            <a:r>
              <a:rPr lang="en-US" i="1" dirty="0" smtClean="0"/>
              <a:t>1 Clement </a:t>
            </a:r>
            <a:endParaRPr lang="en-US" i="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10200" y="3505200"/>
            <a:ext cx="2209800" cy="2743200"/>
          </a:xfrm>
          <a:prstGeom prst="rect">
            <a:avLst/>
          </a:prstGeom>
        </p:spPr>
      </p:pic>
    </p:spTree>
    <p:extLst>
      <p:ext uri="{BB962C8B-B14F-4D97-AF65-F5344CB8AC3E}">
        <p14:creationId xmlns:p14="http://schemas.microsoft.com/office/powerpoint/2010/main" val="210274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524000"/>
            <a:ext cx="7848600" cy="4572000"/>
          </a:xfrm>
        </p:spPr>
        <p:txBody>
          <a:bodyPr>
            <a:normAutofit/>
          </a:bodyPr>
          <a:lstStyle/>
          <a:p>
            <a:pPr marL="0" indent="0" algn="ctr">
              <a:buNone/>
            </a:pPr>
            <a:endParaRPr lang="en-US" sz="800" dirty="0">
              <a:solidFill>
                <a:srgbClr val="FF0000"/>
              </a:solidFill>
              <a:effectLst>
                <a:outerShdw blurRad="38100" dist="38100" dir="2700000" algn="tl">
                  <a:srgbClr val="000000">
                    <a:alpha val="43137"/>
                  </a:srgbClr>
                </a:outerShdw>
              </a:effectLst>
            </a:endParaRPr>
          </a:p>
          <a:p>
            <a:pPr marL="457200" indent="-457200">
              <a:buFont typeface="Wingdings" panose="05000000000000000000" pitchFamily="2" charset="2"/>
              <a:buChar char="§"/>
            </a:pPr>
            <a:r>
              <a:rPr lang="en-US" sz="2400" dirty="0" smtClean="0"/>
              <a:t>Polycarp, Bishop of Smyrna, wrote this letter</a:t>
            </a:r>
          </a:p>
          <a:p>
            <a:pPr marL="457200" indent="-457200">
              <a:buNone/>
            </a:pPr>
            <a:r>
              <a:rPr lang="en-US" sz="2400" dirty="0"/>
              <a:t> </a:t>
            </a:r>
            <a:r>
              <a:rPr lang="en-US" sz="2400" dirty="0" smtClean="0"/>
              <a:t>      to the church in Philippi.</a:t>
            </a:r>
          </a:p>
          <a:p>
            <a:pPr marL="457200" indent="-457200">
              <a:buFont typeface="Wingdings" panose="05000000000000000000" pitchFamily="2" charset="2"/>
              <a:buChar char="§"/>
            </a:pPr>
            <a:r>
              <a:rPr lang="en-US" sz="2400" dirty="0" smtClean="0"/>
              <a:t>The letter is thought to have been written </a:t>
            </a:r>
          </a:p>
          <a:p>
            <a:pPr marL="457200" indent="-457200">
              <a:buNone/>
            </a:pPr>
            <a:r>
              <a:rPr lang="en-US" sz="2400" dirty="0"/>
              <a:t> </a:t>
            </a:r>
            <a:r>
              <a:rPr lang="en-US" sz="2400" dirty="0" smtClean="0"/>
              <a:t>      from the city of Smyrna, around the year 120 CE.   </a:t>
            </a:r>
          </a:p>
          <a:p>
            <a:pPr marL="457200" indent="-457200">
              <a:buFont typeface="Wingdings" panose="05000000000000000000" pitchFamily="2" charset="2"/>
              <a:buChar char="§"/>
            </a:pPr>
            <a:r>
              <a:rPr lang="en-US" sz="2400" dirty="0"/>
              <a:t>One of the remarkable features of </a:t>
            </a:r>
            <a:r>
              <a:rPr lang="en-US" sz="2400" dirty="0" smtClean="0"/>
              <a:t>this letter Polycarp’s extensive </a:t>
            </a:r>
            <a:r>
              <a:rPr lang="en-US" sz="2400" dirty="0"/>
              <a:t>knowledge of the early Christian tradition, which is evidenced by his use of most of the writings that would eventually make up the New Testament as well as texts now referred to as the Apostolic Fathers (the letters of Ignatius and </a:t>
            </a:r>
            <a:r>
              <a:rPr lang="en-US" sz="2400" i="1" dirty="0"/>
              <a:t>1 Clement</a:t>
            </a:r>
            <a:r>
              <a:rPr lang="en-US" sz="2400" dirty="0"/>
              <a:t>).  </a:t>
            </a:r>
          </a:p>
          <a:p>
            <a:pPr>
              <a:buFont typeface="Wingdings" panose="05000000000000000000" pitchFamily="2" charset="2"/>
              <a:buChar char="§"/>
            </a:pPr>
            <a:endParaRPr lang="en-US" dirty="0" smtClean="0"/>
          </a:p>
          <a:p>
            <a:pPr marL="0" indent="0" algn="ctr">
              <a:buNone/>
            </a:pPr>
            <a:endParaRPr lang="en-US" dirty="0">
              <a:solidFill>
                <a:srgbClr val="FF0000"/>
              </a:solidFill>
              <a:effectLst>
                <a:outerShdw blurRad="38100" dist="38100" dir="2700000" algn="tl">
                  <a:srgbClr val="000000">
                    <a:alpha val="43137"/>
                  </a:srgbClr>
                </a:outerShdw>
              </a:effectLst>
            </a:endParaRPr>
          </a:p>
        </p:txBody>
      </p:sp>
      <p:sp>
        <p:nvSpPr>
          <p:cNvPr id="3" name="Title 2"/>
          <p:cNvSpPr>
            <a:spLocks noGrp="1"/>
          </p:cNvSpPr>
          <p:nvPr>
            <p:ph type="title"/>
          </p:nvPr>
        </p:nvSpPr>
        <p:spPr/>
        <p:txBody>
          <a:bodyPr>
            <a:normAutofit fontScale="90000"/>
          </a:bodyPr>
          <a:lstStyle/>
          <a:p>
            <a:pPr algn="ctr"/>
            <a:r>
              <a:rPr lang="en-US" dirty="0" smtClean="0"/>
              <a:t>The historical context of Polycarp’s</a:t>
            </a:r>
            <a:br>
              <a:rPr lang="en-US" dirty="0" smtClean="0"/>
            </a:br>
            <a:r>
              <a:rPr lang="en-US" i="1" dirty="0" smtClean="0"/>
              <a:t>Epistle to the Philippians </a:t>
            </a:r>
            <a:endParaRPr lang="en-US" i="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19925" y="1066800"/>
            <a:ext cx="1371600" cy="2170176"/>
          </a:xfrm>
          <a:prstGeom prst="rect">
            <a:avLst/>
          </a:prstGeom>
        </p:spPr>
      </p:pic>
    </p:spTree>
    <p:extLst>
      <p:ext uri="{BB962C8B-B14F-4D97-AF65-F5344CB8AC3E}">
        <p14:creationId xmlns:p14="http://schemas.microsoft.com/office/powerpoint/2010/main" val="1450164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828800"/>
            <a:ext cx="8153400" cy="4267200"/>
          </a:xfrm>
        </p:spPr>
        <p:txBody>
          <a:bodyPr>
            <a:normAutofit/>
          </a:bodyPr>
          <a:lstStyle/>
          <a:p>
            <a:pPr marL="0" indent="0">
              <a:buNone/>
            </a:pPr>
            <a:r>
              <a:rPr lang="en-US" dirty="0"/>
              <a:t> </a:t>
            </a:r>
            <a:r>
              <a:rPr lang="en-US" dirty="0" smtClean="0"/>
              <a:t>          </a:t>
            </a:r>
            <a:endParaRPr lang="en-US" sz="800" dirty="0" smtClean="0"/>
          </a:p>
          <a:p>
            <a:pPr marL="0" indent="0" algn="ctr">
              <a:buNone/>
            </a:pPr>
            <a:r>
              <a:rPr lang="en-US" sz="3600" dirty="0" smtClean="0">
                <a:solidFill>
                  <a:srgbClr val="FF0000"/>
                </a:solidFill>
              </a:rPr>
              <a:t>Who were these dissenters/false teachers?</a:t>
            </a:r>
          </a:p>
          <a:p>
            <a:pPr marL="0" indent="0" algn="ctr">
              <a:buNone/>
            </a:pPr>
            <a:r>
              <a:rPr lang="en-US" sz="3600" dirty="0" smtClean="0">
                <a:solidFill>
                  <a:srgbClr val="FF0000"/>
                </a:solidFill>
              </a:rPr>
              <a:t>And, what were they saying/doing?  </a:t>
            </a:r>
          </a:p>
          <a:p>
            <a:pPr marL="0" indent="0" algn="ctr">
              <a:buNone/>
            </a:pPr>
            <a:endParaRPr lang="en-US" sz="1000" dirty="0">
              <a:effectLst>
                <a:outerShdw blurRad="38100" dist="38100" dir="2700000" algn="tl">
                  <a:srgbClr val="000000">
                    <a:alpha val="43137"/>
                  </a:srgbClr>
                </a:outerShdw>
              </a:effectLst>
            </a:endParaRPr>
          </a:p>
        </p:txBody>
      </p:sp>
      <p:sp>
        <p:nvSpPr>
          <p:cNvPr id="3" name="Title 2"/>
          <p:cNvSpPr>
            <a:spLocks noGrp="1"/>
          </p:cNvSpPr>
          <p:nvPr>
            <p:ph type="title"/>
          </p:nvPr>
        </p:nvSpPr>
        <p:spPr>
          <a:xfrm>
            <a:off x="457200" y="152400"/>
            <a:ext cx="7772400" cy="1600200"/>
          </a:xfrm>
        </p:spPr>
        <p:txBody>
          <a:bodyPr>
            <a:normAutofit fontScale="90000"/>
          </a:bodyPr>
          <a:lstStyle/>
          <a:p>
            <a:pPr algn="ctr"/>
            <a:r>
              <a:rPr lang="en-US" dirty="0" smtClean="0">
                <a:solidFill>
                  <a:srgbClr val="FFFF00"/>
                </a:solidFill>
                <a:effectLst>
                  <a:outerShdw blurRad="38100" dist="38100" dir="2700000" algn="tl">
                    <a:srgbClr val="000000">
                      <a:alpha val="43137"/>
                    </a:srgbClr>
                  </a:outerShdw>
                </a:effectLst>
              </a:rPr>
              <a:t/>
            </a:r>
            <a:br>
              <a:rPr lang="en-US" dirty="0" smtClean="0">
                <a:solidFill>
                  <a:srgbClr val="FFFF00"/>
                </a:solidFill>
                <a:effectLst>
                  <a:outerShdw blurRad="38100" dist="38100" dir="2700000" algn="tl">
                    <a:srgbClr val="000000">
                      <a:alpha val="43137"/>
                    </a:srgbClr>
                  </a:outerShdw>
                </a:effectLst>
              </a:rPr>
            </a:br>
            <a:r>
              <a:rPr lang="en-US" dirty="0">
                <a:solidFill>
                  <a:srgbClr val="FFFF00"/>
                </a:solidFill>
                <a:effectLst>
                  <a:outerShdw blurRad="38100" dist="38100" dir="2700000" algn="tl">
                    <a:srgbClr val="000000">
                      <a:alpha val="43137"/>
                    </a:srgbClr>
                  </a:outerShdw>
                </a:effectLst>
              </a:rPr>
              <a:t/>
            </a:r>
            <a:br>
              <a:rPr lang="en-US" dirty="0">
                <a:solidFill>
                  <a:srgbClr val="FFFF00"/>
                </a:solidFill>
                <a:effectLst>
                  <a:outerShdw blurRad="38100" dist="38100" dir="2700000" algn="tl">
                    <a:srgbClr val="000000">
                      <a:alpha val="43137"/>
                    </a:srgbClr>
                  </a:outerShdw>
                </a:effectLst>
              </a:rPr>
            </a:br>
            <a:r>
              <a:rPr lang="en-US" dirty="0" smtClean="0"/>
              <a:t>Early Christian Civil Wars </a:t>
            </a:r>
            <a:r>
              <a:rPr lang="en-US" dirty="0" smtClean="0">
                <a:solidFill>
                  <a:srgbClr val="FFFF00"/>
                </a:solidFill>
                <a:effectLst>
                  <a:outerShdw blurRad="38100" dist="38100" dir="2700000" algn="tl">
                    <a:srgbClr val="000000">
                      <a:alpha val="43137"/>
                    </a:srgbClr>
                  </a:outerShdw>
                </a:effectLst>
              </a:rPr>
              <a:t/>
            </a:r>
            <a:br>
              <a:rPr lang="en-US" dirty="0" smtClean="0">
                <a:solidFill>
                  <a:srgbClr val="FFFF00"/>
                </a:solidFill>
                <a:effectLst>
                  <a:outerShdw blurRad="38100" dist="38100" dir="2700000" algn="tl">
                    <a:srgbClr val="000000">
                      <a:alpha val="43137"/>
                    </a:srgbClr>
                  </a:outerShdw>
                </a:effectLst>
              </a:rPr>
            </a:br>
            <a:r>
              <a:rPr lang="en-US" dirty="0">
                <a:solidFill>
                  <a:srgbClr val="FFFF00"/>
                </a:solidFill>
                <a:effectLst>
                  <a:outerShdw blurRad="38100" dist="38100" dir="2700000" algn="tl">
                    <a:srgbClr val="000000">
                      <a:alpha val="43137"/>
                    </a:srgbClr>
                  </a:outerShdw>
                </a:effectLst>
              </a:rPr>
              <a:t/>
            </a:r>
            <a:br>
              <a:rPr lang="en-US" dirty="0">
                <a:solidFill>
                  <a:srgbClr val="FFFF00"/>
                </a:solidFill>
                <a:effectLst>
                  <a:outerShdw blurRad="38100" dist="38100" dir="2700000" algn="tl">
                    <a:srgbClr val="000000">
                      <a:alpha val="43137"/>
                    </a:srgbClr>
                  </a:outerShdw>
                </a:effectLst>
              </a:rPr>
            </a:br>
            <a:endParaRPr lang="en-US" sz="3300" dirty="0">
              <a:solidFill>
                <a:srgbClr val="FF0000"/>
              </a:solidFill>
              <a:effectLst>
                <a:outerShdw blurRad="38100" dist="38100" dir="2700000" algn="tl">
                  <a:srgbClr val="000000">
                    <a:alpha val="43137"/>
                  </a:srgbClr>
                </a:outerShdw>
              </a:effectLst>
            </a:endParaRPr>
          </a:p>
        </p:txBody>
      </p:sp>
      <p:sp>
        <p:nvSpPr>
          <p:cNvPr id="4" name="Content Placeholder 3"/>
          <p:cNvSpPr>
            <a:spLocks noGrp="1"/>
          </p:cNvSpPr>
          <p:nvPr>
            <p:ph sz="half" idx="4294967295"/>
          </p:nvPr>
        </p:nvSpPr>
        <p:spPr>
          <a:xfrm>
            <a:off x="5029200" y="2286000"/>
            <a:ext cx="4114800" cy="228600"/>
          </a:xfrm>
        </p:spPr>
        <p:txBody>
          <a:bodyPr>
            <a:normAutofit fontScale="25000" lnSpcReduction="20000"/>
          </a:bodyPr>
          <a:lstStyle/>
          <a:p>
            <a:pPr marL="0" indent="0">
              <a:buNone/>
            </a:pPr>
            <a:endParaRPr lang="en-US" i="1" dirty="0"/>
          </a:p>
          <a:p>
            <a:pPr marL="0" indent="0">
              <a:buNone/>
            </a:pPr>
            <a:r>
              <a:rPr lang="en-US" dirty="0" smtClean="0"/>
              <a:t>.</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8400" y="3810000"/>
            <a:ext cx="3962400" cy="2209800"/>
          </a:xfrm>
          <a:prstGeom prst="rect">
            <a:avLst/>
          </a:prstGeom>
        </p:spPr>
      </p:pic>
    </p:spTree>
    <p:extLst>
      <p:ext uri="{BB962C8B-B14F-4D97-AF65-F5344CB8AC3E}">
        <p14:creationId xmlns:p14="http://schemas.microsoft.com/office/powerpoint/2010/main" val="3836290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001000" cy="5029200"/>
          </a:xfrm>
        </p:spPr>
        <p:txBody>
          <a:bodyPr>
            <a:normAutofit/>
          </a:bodyPr>
          <a:lstStyle/>
          <a:p>
            <a:pPr marL="457200" indent="-457200">
              <a:buFont typeface="Wingdings" panose="05000000000000000000" pitchFamily="2" charset="2"/>
              <a:buChar char="§"/>
            </a:pPr>
            <a:r>
              <a:rPr lang="en-US" sz="2800" dirty="0" smtClean="0"/>
              <a:t>First John is dealing with a dissenting faction.</a:t>
            </a:r>
          </a:p>
          <a:p>
            <a:pPr marL="457200" indent="-457200">
              <a:buFont typeface="Wingdings" panose="05000000000000000000" pitchFamily="2" charset="2"/>
              <a:buChar char="§"/>
            </a:pPr>
            <a:r>
              <a:rPr lang="en-US" sz="2800" dirty="0" smtClean="0"/>
              <a:t>Second John is warning against “deceivers.”  </a:t>
            </a:r>
          </a:p>
          <a:p>
            <a:pPr marL="457200" indent="-457200">
              <a:buFont typeface="Wingdings" panose="05000000000000000000" pitchFamily="2" charset="2"/>
              <a:buChar char="§"/>
            </a:pPr>
            <a:r>
              <a:rPr lang="en-US" sz="2800" dirty="0" smtClean="0"/>
              <a:t>Third John is confronting an individual who challenges the authority of “the elder.”</a:t>
            </a:r>
          </a:p>
          <a:p>
            <a:pPr marL="457200" indent="-457200">
              <a:buFont typeface="Wingdings" panose="05000000000000000000" pitchFamily="2" charset="2"/>
              <a:buChar char="§"/>
            </a:pPr>
            <a:r>
              <a:rPr lang="en-US" sz="2800" dirty="0" smtClean="0"/>
              <a:t>Second </a:t>
            </a:r>
            <a:r>
              <a:rPr lang="en-US" sz="2800" dirty="0"/>
              <a:t>Peter and </a:t>
            </a:r>
            <a:r>
              <a:rPr lang="en-US" sz="2800" dirty="0" smtClean="0"/>
              <a:t>Jude are dealing </a:t>
            </a:r>
            <a:r>
              <a:rPr lang="en-US" sz="2800" dirty="0"/>
              <a:t>with </a:t>
            </a:r>
            <a:r>
              <a:rPr lang="en-US" sz="2800" dirty="0" smtClean="0"/>
              <a:t>“intruders” and “false teachers” and “scoffers” in </a:t>
            </a:r>
            <a:r>
              <a:rPr lang="en-US" sz="2800" dirty="0"/>
              <a:t>their </a:t>
            </a:r>
            <a:r>
              <a:rPr lang="en-US" sz="2800" dirty="0" smtClean="0"/>
              <a:t>communities. </a:t>
            </a:r>
          </a:p>
          <a:p>
            <a:pPr marL="457200" lvl="0" indent="-457200">
              <a:buFont typeface="Wingdings" panose="05000000000000000000" pitchFamily="2" charset="2"/>
              <a:buChar char="§"/>
            </a:pPr>
            <a:r>
              <a:rPr lang="en-US" sz="2800" i="1" dirty="0" smtClean="0"/>
              <a:t>1 </a:t>
            </a:r>
            <a:r>
              <a:rPr lang="en-US" sz="2800" i="1" dirty="0"/>
              <a:t>Clement</a:t>
            </a:r>
            <a:r>
              <a:rPr lang="en-US" sz="2800" dirty="0"/>
              <a:t> and </a:t>
            </a:r>
            <a:r>
              <a:rPr lang="en-US" sz="2800" dirty="0" smtClean="0"/>
              <a:t>Polycarp’s </a:t>
            </a:r>
            <a:r>
              <a:rPr lang="en-US" sz="2800" i="1" dirty="0" smtClean="0"/>
              <a:t>Epistle </a:t>
            </a:r>
            <a:r>
              <a:rPr lang="en-US" sz="2800" i="1" dirty="0"/>
              <a:t>to the </a:t>
            </a:r>
            <a:r>
              <a:rPr lang="en-US" sz="2800" i="1" dirty="0" smtClean="0"/>
              <a:t>Philippians </a:t>
            </a:r>
            <a:r>
              <a:rPr lang="en-US" sz="2800" dirty="0" smtClean="0"/>
              <a:t>are</a:t>
            </a:r>
            <a:r>
              <a:rPr lang="en-US" sz="2800" i="1" dirty="0" smtClean="0"/>
              <a:t> </a:t>
            </a:r>
            <a:r>
              <a:rPr lang="en-US" sz="2800" dirty="0" smtClean="0"/>
              <a:t>addressing some </a:t>
            </a:r>
            <a:r>
              <a:rPr lang="en-US" sz="2800" dirty="0"/>
              <a:t>of the tensions in leadership of the early Christian communities. </a:t>
            </a:r>
          </a:p>
          <a:p>
            <a:pPr marL="0" indent="0">
              <a:buNone/>
            </a:pPr>
            <a:endParaRPr lang="en-US" sz="2800" dirty="0">
              <a:effectLst>
                <a:outerShdw blurRad="38100" dist="38100" dir="2700000" algn="tl">
                  <a:srgbClr val="000000">
                    <a:alpha val="43137"/>
                  </a:srgbClr>
                </a:outerShdw>
              </a:effectLst>
            </a:endParaRPr>
          </a:p>
          <a:p>
            <a:pPr marL="0" lvl="0" indent="0">
              <a:buNone/>
            </a:pPr>
            <a:endParaRPr lang="en-US" sz="2800" dirty="0">
              <a:effectLst>
                <a:outerShdw blurRad="38100" dist="38100" dir="2700000" algn="tl">
                  <a:srgbClr val="000000">
                    <a:alpha val="43137"/>
                  </a:srgbClr>
                </a:outerShdw>
              </a:effectLst>
            </a:endParaRPr>
          </a:p>
          <a:p>
            <a:pPr marL="0" indent="0">
              <a:buNone/>
            </a:pPr>
            <a:endParaRPr lang="en-US" sz="1600" dirty="0" smtClean="0">
              <a:solidFill>
                <a:srgbClr val="FF0000"/>
              </a:solidFill>
              <a:effectLst>
                <a:outerShdw blurRad="38100" dist="38100" dir="2700000" algn="tl">
                  <a:srgbClr val="000000">
                    <a:alpha val="43137"/>
                  </a:srgbClr>
                </a:outerShdw>
              </a:effectLst>
            </a:endParaRPr>
          </a:p>
        </p:txBody>
      </p:sp>
      <p:sp>
        <p:nvSpPr>
          <p:cNvPr id="3" name="Title 2"/>
          <p:cNvSpPr>
            <a:spLocks noGrp="1"/>
          </p:cNvSpPr>
          <p:nvPr>
            <p:ph type="title"/>
          </p:nvPr>
        </p:nvSpPr>
        <p:spPr/>
        <p:txBody>
          <a:bodyPr>
            <a:normAutofit/>
          </a:bodyPr>
          <a:lstStyle/>
          <a:p>
            <a:pPr algn="ctr"/>
            <a:r>
              <a:rPr lang="en-US" dirty="0" smtClean="0"/>
              <a:t>Broad Sketch </a:t>
            </a:r>
            <a:endParaRPr lang="en-US" dirty="0"/>
          </a:p>
        </p:txBody>
      </p:sp>
    </p:spTree>
    <p:extLst>
      <p:ext uri="{BB962C8B-B14F-4D97-AF65-F5344CB8AC3E}">
        <p14:creationId xmlns:p14="http://schemas.microsoft.com/office/powerpoint/2010/main" val="2161703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lgn="ctr">
              <a:buNone/>
            </a:pPr>
            <a:endParaRPr lang="en-US" sz="800" dirty="0">
              <a:solidFill>
                <a:srgbClr val="FF0000"/>
              </a:solidFill>
            </a:endParaRPr>
          </a:p>
          <a:p>
            <a:pPr marL="457200" indent="-457200">
              <a:buFont typeface="Wingdings" panose="05000000000000000000" pitchFamily="2" charset="2"/>
              <a:buChar char="§"/>
            </a:pPr>
            <a:r>
              <a:rPr lang="en-US" dirty="0" smtClean="0"/>
              <a:t>“Children, it is the last hour; and just as you heard the antichrist was coming, so now many antichrists have appeared. Thus we know this is the last hour. They went out from us, but they were not really of our number; if they had been, they would have remained with us. Their desertion shows that none of them was of our number.” </a:t>
            </a:r>
            <a:r>
              <a:rPr lang="en-US" dirty="0" smtClean="0">
                <a:solidFill>
                  <a:srgbClr val="FF0000"/>
                </a:solidFill>
              </a:rPr>
              <a:t>- 2:18-19</a:t>
            </a:r>
          </a:p>
          <a:p>
            <a:pPr marL="457200" indent="-457200">
              <a:buNone/>
            </a:pPr>
            <a:endParaRPr lang="en-US" sz="900" dirty="0" smtClean="0"/>
          </a:p>
          <a:p>
            <a:pPr marL="457200" indent="-457200">
              <a:buFont typeface="Wingdings" panose="05000000000000000000" pitchFamily="2" charset="2"/>
              <a:buChar char="§"/>
            </a:pPr>
            <a:r>
              <a:rPr lang="en-US" dirty="0" smtClean="0"/>
              <a:t>“Who is the liar?  Whoever denies that Jesus is the Christ.  Whoever denies the Father and the Son, this is the antichrist.”                </a:t>
            </a:r>
            <a:r>
              <a:rPr lang="en-US" dirty="0" smtClean="0">
                <a:solidFill>
                  <a:srgbClr val="FF0000"/>
                </a:solidFill>
              </a:rPr>
              <a:t>-2:20</a:t>
            </a:r>
          </a:p>
          <a:p>
            <a:pPr marL="457200" indent="-457200">
              <a:buNone/>
            </a:pPr>
            <a:endParaRPr lang="en-US" sz="1000" dirty="0" smtClean="0"/>
          </a:p>
          <a:p>
            <a:pPr marL="457200" indent="-457200">
              <a:buFont typeface="Wingdings" panose="05000000000000000000" pitchFamily="2" charset="2"/>
              <a:buChar char="§"/>
            </a:pPr>
            <a:r>
              <a:rPr lang="en-US" dirty="0" smtClean="0"/>
              <a:t>“Every spirit that acknowledges</a:t>
            </a:r>
          </a:p>
          <a:p>
            <a:pPr marL="457200" indent="-457200">
              <a:buNone/>
            </a:pPr>
            <a:r>
              <a:rPr lang="en-US" dirty="0"/>
              <a:t> </a:t>
            </a:r>
            <a:r>
              <a:rPr lang="en-US" dirty="0" smtClean="0"/>
              <a:t>   </a:t>
            </a:r>
            <a:r>
              <a:rPr lang="en-US" dirty="0" smtClean="0"/>
              <a:t>   </a:t>
            </a:r>
            <a:r>
              <a:rPr lang="en-US" dirty="0" smtClean="0"/>
              <a:t>that Jesus Christ come in the </a:t>
            </a:r>
          </a:p>
          <a:p>
            <a:pPr marL="457200" indent="-457200">
              <a:buNone/>
            </a:pPr>
            <a:r>
              <a:rPr lang="en-US" dirty="0"/>
              <a:t> </a:t>
            </a:r>
            <a:r>
              <a:rPr lang="en-US" dirty="0" smtClean="0"/>
              <a:t>    </a:t>
            </a:r>
            <a:r>
              <a:rPr lang="en-US" dirty="0" smtClean="0"/>
              <a:t>  flesh </a:t>
            </a:r>
            <a:r>
              <a:rPr lang="en-US" dirty="0" smtClean="0"/>
              <a:t>belongs to God.” </a:t>
            </a:r>
            <a:r>
              <a:rPr lang="en-US" dirty="0" smtClean="0">
                <a:solidFill>
                  <a:srgbClr val="FFFF00"/>
                </a:solidFill>
              </a:rPr>
              <a:t>-</a:t>
            </a:r>
            <a:r>
              <a:rPr lang="en-US" dirty="0" smtClean="0">
                <a:solidFill>
                  <a:srgbClr val="FF0000"/>
                </a:solidFill>
              </a:rPr>
              <a:t>4:2</a:t>
            </a:r>
            <a:endParaRPr lang="en-US" dirty="0">
              <a:solidFill>
                <a:srgbClr val="FF0000"/>
              </a:solidFill>
            </a:endParaRPr>
          </a:p>
          <a:p>
            <a:pPr marL="0" indent="0" algn="ctr">
              <a:buNone/>
            </a:pPr>
            <a:endParaRPr lang="en-US" dirty="0">
              <a:solidFill>
                <a:srgbClr val="FF0000"/>
              </a:solidFill>
              <a:effectLst>
                <a:outerShdw blurRad="38100" dist="38100" dir="2700000" algn="tl">
                  <a:srgbClr val="000000">
                    <a:alpha val="43137"/>
                  </a:srgbClr>
                </a:outerShdw>
              </a:effectLst>
            </a:endParaRPr>
          </a:p>
        </p:txBody>
      </p:sp>
      <p:sp>
        <p:nvSpPr>
          <p:cNvPr id="3" name="Title 2"/>
          <p:cNvSpPr>
            <a:spLocks noGrp="1"/>
          </p:cNvSpPr>
          <p:nvPr>
            <p:ph type="title"/>
          </p:nvPr>
        </p:nvSpPr>
        <p:spPr/>
        <p:txBody>
          <a:bodyPr>
            <a:normAutofit/>
          </a:bodyPr>
          <a:lstStyle/>
          <a:p>
            <a:pPr algn="ctr"/>
            <a:r>
              <a:rPr lang="en-US" dirty="0" smtClean="0"/>
              <a:t>The dissenting faction of 1 John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4700587"/>
            <a:ext cx="3733800" cy="1876425"/>
          </a:xfrm>
          <a:prstGeom prst="rect">
            <a:avLst/>
          </a:prstGeom>
        </p:spPr>
      </p:pic>
    </p:spTree>
    <p:extLst>
      <p:ext uri="{BB962C8B-B14F-4D97-AF65-F5344CB8AC3E}">
        <p14:creationId xmlns:p14="http://schemas.microsoft.com/office/powerpoint/2010/main" val="227425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7810500" cy="5181600"/>
          </a:xfrm>
        </p:spPr>
        <p:txBody>
          <a:bodyPr>
            <a:normAutofit fontScale="92500" lnSpcReduction="20000"/>
          </a:bodyPr>
          <a:lstStyle/>
          <a:p>
            <a:pPr marL="457200" indent="-457200">
              <a:lnSpc>
                <a:spcPct val="120000"/>
              </a:lnSpc>
              <a:buFont typeface="Wingdings" panose="05000000000000000000" pitchFamily="2" charset="2"/>
              <a:buChar char="§"/>
            </a:pPr>
            <a:r>
              <a:rPr lang="en-US" sz="2400" dirty="0" smtClean="0"/>
              <a:t>“</a:t>
            </a:r>
            <a:r>
              <a:rPr lang="en-US" sz="2400" dirty="0" smtClean="0"/>
              <a:t>Many deceivers have gone out into the world, those who do not acknowledge Jesus as coming in the flesh; such is the deceitful one and the antichrist.”  </a:t>
            </a:r>
            <a:r>
              <a:rPr lang="en-US" sz="2400" dirty="0" smtClean="0">
                <a:solidFill>
                  <a:srgbClr val="FF0000"/>
                </a:solidFill>
              </a:rPr>
              <a:t>- v. 7</a:t>
            </a:r>
          </a:p>
          <a:p>
            <a:pPr marL="457200" indent="-457200">
              <a:buNone/>
            </a:pPr>
            <a:endParaRPr lang="en-US" sz="1200" dirty="0" smtClean="0"/>
          </a:p>
          <a:p>
            <a:pPr marL="457200" indent="-457200">
              <a:buFont typeface="Wingdings" panose="05000000000000000000" pitchFamily="2" charset="2"/>
              <a:buChar char="§"/>
            </a:pPr>
            <a:r>
              <a:rPr lang="en-US" sz="2400" dirty="0" smtClean="0"/>
              <a:t>“Anyone who is so ‘progressive’ as not to </a:t>
            </a:r>
          </a:p>
          <a:p>
            <a:pPr marL="457200" indent="-457200">
              <a:buNone/>
            </a:pPr>
            <a:r>
              <a:rPr lang="en-US" sz="2400" dirty="0"/>
              <a:t> </a:t>
            </a:r>
            <a:r>
              <a:rPr lang="en-US" sz="2400" dirty="0" smtClean="0"/>
              <a:t>    </a:t>
            </a:r>
            <a:r>
              <a:rPr lang="en-US" sz="2400" dirty="0" smtClean="0"/>
              <a:t>  remain </a:t>
            </a:r>
            <a:r>
              <a:rPr lang="en-US" sz="2400" dirty="0" smtClean="0"/>
              <a:t>in the teaching of the Christ does </a:t>
            </a:r>
          </a:p>
          <a:p>
            <a:pPr marL="457200" indent="-457200">
              <a:buNone/>
            </a:pPr>
            <a:r>
              <a:rPr lang="en-US" sz="2400" dirty="0"/>
              <a:t> </a:t>
            </a:r>
            <a:r>
              <a:rPr lang="en-US" sz="2400" dirty="0" smtClean="0"/>
              <a:t>    </a:t>
            </a:r>
            <a:r>
              <a:rPr lang="en-US" sz="2400" dirty="0" smtClean="0"/>
              <a:t>  not </a:t>
            </a:r>
            <a:r>
              <a:rPr lang="en-US" sz="2400" dirty="0" smtClean="0"/>
              <a:t>have God; whoever remains in the </a:t>
            </a:r>
          </a:p>
          <a:p>
            <a:pPr marL="457200" indent="-457200">
              <a:buNone/>
            </a:pPr>
            <a:r>
              <a:rPr lang="en-US" sz="2400" dirty="0"/>
              <a:t> </a:t>
            </a:r>
            <a:r>
              <a:rPr lang="en-US" sz="2400" dirty="0" smtClean="0"/>
              <a:t>    </a:t>
            </a:r>
            <a:r>
              <a:rPr lang="en-US" sz="2400" dirty="0" smtClean="0"/>
              <a:t>  teaching </a:t>
            </a:r>
            <a:r>
              <a:rPr lang="en-US" sz="2400" dirty="0" smtClean="0"/>
              <a:t>has the Father and the Son.” </a:t>
            </a:r>
            <a:r>
              <a:rPr lang="en-US" sz="2400" dirty="0" smtClean="0">
                <a:solidFill>
                  <a:srgbClr val="FF0000"/>
                </a:solidFill>
              </a:rPr>
              <a:t>– v. 9</a:t>
            </a:r>
          </a:p>
          <a:p>
            <a:pPr marL="457200" indent="-457200">
              <a:buNone/>
            </a:pPr>
            <a:endParaRPr lang="en-US" sz="900" dirty="0" smtClean="0"/>
          </a:p>
          <a:p>
            <a:pPr marL="457200" indent="-457200">
              <a:buFont typeface="Wingdings" panose="05000000000000000000" pitchFamily="2" charset="2"/>
              <a:buChar char="§"/>
            </a:pPr>
            <a:r>
              <a:rPr lang="en-US" sz="2400" dirty="0" smtClean="0"/>
              <a:t>“If anyone comes to you and does not bring </a:t>
            </a:r>
          </a:p>
          <a:p>
            <a:pPr marL="457200" indent="-457200">
              <a:buNone/>
            </a:pPr>
            <a:r>
              <a:rPr lang="en-US" sz="2400" dirty="0"/>
              <a:t> </a:t>
            </a:r>
            <a:r>
              <a:rPr lang="en-US" sz="2400" dirty="0" smtClean="0"/>
              <a:t>     </a:t>
            </a:r>
            <a:r>
              <a:rPr lang="en-US" sz="2400" dirty="0" smtClean="0"/>
              <a:t>  this </a:t>
            </a:r>
            <a:r>
              <a:rPr lang="en-US" sz="2400" dirty="0" smtClean="0"/>
              <a:t>doctrine, do not receive him in your</a:t>
            </a:r>
          </a:p>
          <a:p>
            <a:pPr marL="457200" indent="-457200">
              <a:buNone/>
            </a:pPr>
            <a:r>
              <a:rPr lang="en-US" sz="2400" dirty="0"/>
              <a:t> </a:t>
            </a:r>
            <a:r>
              <a:rPr lang="en-US" sz="2400" dirty="0" smtClean="0"/>
              <a:t>    </a:t>
            </a:r>
            <a:r>
              <a:rPr lang="en-US" sz="2400" dirty="0" smtClean="0"/>
              <a:t>   </a:t>
            </a:r>
            <a:r>
              <a:rPr lang="en-US" sz="2400" dirty="0" smtClean="0"/>
              <a:t>house or even greet him; for whoever greets</a:t>
            </a:r>
          </a:p>
          <a:p>
            <a:pPr marL="457200" indent="-457200">
              <a:buNone/>
            </a:pPr>
            <a:r>
              <a:rPr lang="en-US" sz="2400" dirty="0"/>
              <a:t> </a:t>
            </a:r>
            <a:r>
              <a:rPr lang="en-US" sz="2400" dirty="0" smtClean="0"/>
              <a:t>     </a:t>
            </a:r>
            <a:r>
              <a:rPr lang="en-US" sz="2400" dirty="0" smtClean="0"/>
              <a:t>  him </a:t>
            </a:r>
            <a:r>
              <a:rPr lang="en-US" sz="2400" dirty="0" smtClean="0"/>
              <a:t>shares in his evil works.” </a:t>
            </a:r>
            <a:r>
              <a:rPr lang="en-US" sz="2400" dirty="0" smtClean="0">
                <a:solidFill>
                  <a:srgbClr val="FF0000"/>
                </a:solidFill>
              </a:rPr>
              <a:t>– v. 10 </a:t>
            </a:r>
          </a:p>
          <a:p>
            <a:pPr marL="457200" indent="-457200" algn="ctr">
              <a:buNone/>
            </a:pPr>
            <a:endParaRPr lang="en-US" sz="800" dirty="0" smtClean="0">
              <a:solidFill>
                <a:srgbClr val="FF0000"/>
              </a:solidFill>
            </a:endParaRPr>
          </a:p>
          <a:p>
            <a:pPr marL="0" indent="0">
              <a:buNone/>
            </a:pPr>
            <a:endParaRPr lang="en-US" sz="2400" dirty="0">
              <a:solidFill>
                <a:srgbClr val="FF0000"/>
              </a:solidFill>
              <a:effectLst>
                <a:outerShdw blurRad="38100" dist="38100" dir="2700000" algn="tl">
                  <a:srgbClr val="000000">
                    <a:alpha val="43137"/>
                  </a:srgbClr>
                </a:outerShdw>
              </a:effectLst>
            </a:endParaRPr>
          </a:p>
          <a:p>
            <a:pPr marL="0" indent="0">
              <a:buNone/>
            </a:pPr>
            <a:r>
              <a:rPr lang="en-US" dirty="0" smtClean="0">
                <a:solidFill>
                  <a:srgbClr val="FF0000"/>
                </a:solidFill>
                <a:effectLst>
                  <a:outerShdw blurRad="38100" dist="38100" dir="2700000" algn="tl">
                    <a:srgbClr val="000000">
                      <a:alpha val="43137"/>
                    </a:srgbClr>
                  </a:outerShdw>
                </a:effectLst>
              </a:rPr>
              <a:t> </a:t>
            </a:r>
          </a:p>
          <a:p>
            <a:pPr marL="0" indent="0" algn="ctr">
              <a:buNone/>
            </a:pPr>
            <a:endParaRPr lang="en-US" dirty="0">
              <a:solidFill>
                <a:srgbClr val="FF0000"/>
              </a:solidFill>
              <a:effectLst>
                <a:outerShdw blurRad="38100" dist="38100" dir="2700000" algn="tl">
                  <a:srgbClr val="000000">
                    <a:alpha val="43137"/>
                  </a:srgbClr>
                </a:outerShdw>
              </a:effectLst>
            </a:endParaRPr>
          </a:p>
          <a:p>
            <a:pPr>
              <a:buFont typeface="Wingdings" panose="05000000000000000000" pitchFamily="2" charset="2"/>
              <a:buChar char="§"/>
            </a:pPr>
            <a:endParaRPr lang="en-US" dirty="0" smtClean="0">
              <a:solidFill>
                <a:srgbClr val="FF0000"/>
              </a:solidFill>
              <a:effectLst>
                <a:outerShdw blurRad="38100" dist="38100" dir="2700000" algn="tl">
                  <a:srgbClr val="000000">
                    <a:alpha val="43137"/>
                  </a:srgbClr>
                </a:outerShdw>
              </a:effectLst>
            </a:endParaRPr>
          </a:p>
          <a:p>
            <a:pPr marL="0" indent="0" algn="ctr">
              <a:buNone/>
            </a:pPr>
            <a:endParaRPr lang="en-US" sz="800" dirty="0">
              <a:solidFill>
                <a:srgbClr val="FF0000"/>
              </a:solidFill>
              <a:effectLst>
                <a:outerShdw blurRad="38100" dist="38100" dir="2700000" algn="tl">
                  <a:srgbClr val="000000">
                    <a:alpha val="43137"/>
                  </a:srgbClr>
                </a:outerShdw>
              </a:effectLst>
            </a:endParaRPr>
          </a:p>
        </p:txBody>
      </p:sp>
      <p:sp>
        <p:nvSpPr>
          <p:cNvPr id="3" name="Title 2"/>
          <p:cNvSpPr>
            <a:spLocks noGrp="1"/>
          </p:cNvSpPr>
          <p:nvPr>
            <p:ph type="title"/>
          </p:nvPr>
        </p:nvSpPr>
        <p:spPr>
          <a:xfrm>
            <a:off x="228600" y="152400"/>
            <a:ext cx="8077200" cy="990600"/>
          </a:xfrm>
        </p:spPr>
        <p:txBody>
          <a:bodyPr>
            <a:normAutofit fontScale="90000"/>
          </a:bodyPr>
          <a:lstStyle/>
          <a:p>
            <a:pPr algn="ctr"/>
            <a:r>
              <a:rPr lang="en-US" sz="4000" dirty="0" smtClean="0"/>
              <a:t/>
            </a:r>
            <a:br>
              <a:rPr lang="en-US" sz="4000" dirty="0" smtClean="0"/>
            </a:br>
            <a:r>
              <a:rPr lang="en-US" sz="4000" dirty="0" smtClean="0"/>
              <a:t>The </a:t>
            </a:r>
            <a:r>
              <a:rPr lang="en-US" sz="4000" dirty="0"/>
              <a:t>“progressives” </a:t>
            </a:r>
            <a:r>
              <a:rPr lang="en-US" sz="4000" dirty="0" smtClean="0"/>
              <a:t>&amp; </a:t>
            </a:r>
            <a:r>
              <a:rPr lang="en-US" sz="4000" dirty="0"/>
              <a:t>“deceivers” of </a:t>
            </a:r>
            <a:r>
              <a:rPr lang="en-US" sz="4000" dirty="0" smtClean="0"/>
              <a:t>2 John</a:t>
            </a:r>
            <a:r>
              <a:rPr lang="en-US" dirty="0"/>
              <a:t/>
            </a:r>
            <a:br>
              <a:rPr lang="en-US" dirty="0"/>
            </a:b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8400" y="2514600"/>
            <a:ext cx="2095500" cy="3324225"/>
          </a:xfrm>
          <a:prstGeom prst="rect">
            <a:avLst/>
          </a:prstGeom>
        </p:spPr>
      </p:pic>
    </p:spTree>
    <p:extLst>
      <p:ext uri="{BB962C8B-B14F-4D97-AF65-F5344CB8AC3E}">
        <p14:creationId xmlns:p14="http://schemas.microsoft.com/office/powerpoint/2010/main" val="2950507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a:buNone/>
            </a:pPr>
            <a:endParaRPr lang="en-US" sz="800" dirty="0">
              <a:solidFill>
                <a:srgbClr val="FF0000"/>
              </a:solidFill>
              <a:effectLst>
                <a:outerShdw blurRad="38100" dist="38100" dir="2700000" algn="tl">
                  <a:srgbClr val="000000">
                    <a:alpha val="43137"/>
                  </a:srgbClr>
                </a:outerShdw>
              </a:effectLst>
            </a:endParaRPr>
          </a:p>
          <a:p>
            <a:pPr>
              <a:buFont typeface="Wingdings" panose="05000000000000000000" pitchFamily="2" charset="2"/>
              <a:buChar char="§"/>
            </a:pPr>
            <a:r>
              <a:rPr lang="en-US" dirty="0" smtClean="0">
                <a:effectLst>
                  <a:outerShdw blurRad="38100" dist="38100" dir="2700000" algn="tl">
                    <a:srgbClr val="000000">
                      <a:alpha val="43137"/>
                    </a:srgbClr>
                  </a:outerShdw>
                </a:effectLst>
              </a:rPr>
              <a:t>“</a:t>
            </a:r>
            <a:r>
              <a:rPr lang="en-US" sz="2400" dirty="0" smtClean="0"/>
              <a:t>I wrote the church, but Diotrephes, who loves to dominate, does not acknowledge us. Therefore, if I come, I will draw attention to what he is doing, spreading evil nonsense about us.” </a:t>
            </a:r>
            <a:r>
              <a:rPr lang="en-US" sz="2400" dirty="0" smtClean="0">
                <a:solidFill>
                  <a:srgbClr val="FF0000"/>
                </a:solidFill>
              </a:rPr>
              <a:t>v. 9</a:t>
            </a:r>
          </a:p>
          <a:p>
            <a:pPr marL="0" indent="0">
              <a:buNone/>
            </a:pPr>
            <a:endParaRPr lang="en-US" sz="1100" dirty="0" smtClean="0"/>
          </a:p>
          <a:p>
            <a:pPr>
              <a:buFont typeface="Wingdings" panose="05000000000000000000" pitchFamily="2" charset="2"/>
              <a:buChar char="§"/>
            </a:pPr>
            <a:r>
              <a:rPr lang="en-US" sz="2400" dirty="0" smtClean="0"/>
              <a:t>“And not content with that, he will not receive the </a:t>
            </a:r>
          </a:p>
          <a:p>
            <a:pPr marL="0" indent="0">
              <a:buNone/>
            </a:pPr>
            <a:r>
              <a:rPr lang="en-US" sz="2400" dirty="0"/>
              <a:t> </a:t>
            </a:r>
            <a:r>
              <a:rPr lang="en-US" sz="2400" dirty="0" smtClean="0"/>
              <a:t>                             </a:t>
            </a:r>
            <a:r>
              <a:rPr lang="en-US" sz="2400" dirty="0" smtClean="0"/>
              <a:t>     brothers</a:t>
            </a:r>
            <a:r>
              <a:rPr lang="en-US" sz="2400" dirty="0" smtClean="0"/>
              <a:t>, hindering those who wish to</a:t>
            </a:r>
          </a:p>
          <a:p>
            <a:pPr marL="0" indent="0">
              <a:buNone/>
            </a:pPr>
            <a:r>
              <a:rPr lang="en-US" sz="2400" dirty="0"/>
              <a:t> </a:t>
            </a:r>
            <a:r>
              <a:rPr lang="en-US" sz="2400" dirty="0" smtClean="0"/>
              <a:t>                              </a:t>
            </a:r>
            <a:r>
              <a:rPr lang="en-US" sz="2400" dirty="0" smtClean="0"/>
              <a:t>    do </a:t>
            </a:r>
            <a:r>
              <a:rPr lang="en-US" sz="2400" dirty="0" smtClean="0"/>
              <a:t>so and expelling them from the </a:t>
            </a:r>
          </a:p>
          <a:p>
            <a:pPr marL="0" indent="0">
              <a:buNone/>
            </a:pPr>
            <a:r>
              <a:rPr lang="en-US" sz="2400" dirty="0"/>
              <a:t>	</a:t>
            </a:r>
            <a:r>
              <a:rPr lang="en-US" sz="2400" dirty="0" smtClean="0"/>
              <a:t>	         church.” </a:t>
            </a:r>
            <a:r>
              <a:rPr lang="en-US" sz="2400" dirty="0" smtClean="0">
                <a:solidFill>
                  <a:srgbClr val="FF0000"/>
                </a:solidFill>
              </a:rPr>
              <a:t>v. 10. </a:t>
            </a:r>
            <a:endParaRPr lang="en-US" sz="2400" dirty="0">
              <a:solidFill>
                <a:srgbClr val="FF0000"/>
              </a:solidFill>
            </a:endParaRPr>
          </a:p>
        </p:txBody>
      </p:sp>
      <p:sp>
        <p:nvSpPr>
          <p:cNvPr id="3" name="Title 2"/>
          <p:cNvSpPr>
            <a:spLocks noGrp="1"/>
          </p:cNvSpPr>
          <p:nvPr>
            <p:ph type="title"/>
          </p:nvPr>
        </p:nvSpPr>
        <p:spPr>
          <a:xfrm>
            <a:off x="228600" y="274638"/>
            <a:ext cx="8001000" cy="1143000"/>
          </a:xfrm>
        </p:spPr>
        <p:txBody>
          <a:bodyPr>
            <a:normAutofit fontScale="90000"/>
          </a:bodyPr>
          <a:lstStyle/>
          <a:p>
            <a:pPr algn="ctr"/>
            <a:r>
              <a:rPr lang="en-US" dirty="0" smtClean="0"/>
              <a:t/>
            </a:r>
            <a:br>
              <a:rPr lang="en-US" dirty="0" smtClean="0"/>
            </a:br>
            <a:r>
              <a:rPr lang="en-US" dirty="0" smtClean="0"/>
              <a:t>The </a:t>
            </a:r>
            <a:r>
              <a:rPr lang="en-US" dirty="0"/>
              <a:t>problem of Diotrephes </a:t>
            </a:r>
            <a:r>
              <a:rPr lang="en-US" dirty="0" smtClean="0"/>
              <a:t>in 3 John </a:t>
            </a:r>
            <a:r>
              <a:rPr lang="en-US" dirty="0"/>
              <a:t/>
            </a:r>
            <a:br>
              <a:rPr lang="en-US" dirty="0"/>
            </a:b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6750" y="4114800"/>
            <a:ext cx="2057400" cy="2514600"/>
          </a:xfrm>
          <a:prstGeom prst="rect">
            <a:avLst/>
          </a:prstGeom>
        </p:spPr>
      </p:pic>
    </p:spTree>
    <p:extLst>
      <p:ext uri="{BB962C8B-B14F-4D97-AF65-F5344CB8AC3E}">
        <p14:creationId xmlns:p14="http://schemas.microsoft.com/office/powerpoint/2010/main" val="3379197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7696200" cy="4876800"/>
          </a:xfrm>
        </p:spPr>
        <p:txBody>
          <a:bodyPr>
            <a:normAutofit lnSpcReduction="10000"/>
          </a:bodyPr>
          <a:lstStyle/>
          <a:p>
            <a:pPr marL="457200" indent="-457200">
              <a:buFont typeface="Wingdings" panose="05000000000000000000" pitchFamily="2" charset="2"/>
              <a:buChar char="§"/>
            </a:pPr>
            <a:r>
              <a:rPr lang="en-US" dirty="0" smtClean="0">
                <a:effectLst>
                  <a:outerShdw blurRad="38100" dist="38100" dir="2700000" algn="tl">
                    <a:srgbClr val="000000">
                      <a:alpha val="43137"/>
                    </a:srgbClr>
                  </a:outerShdw>
                </a:effectLst>
              </a:rPr>
              <a:t>“</a:t>
            </a:r>
            <a:r>
              <a:rPr lang="en-US" dirty="0" smtClean="0"/>
              <a:t>For there have been some intruders, who long ago were destined for this condemnation, godless persons who pervert the grace of our God into licentiousness and who deny our only Master and Lord, Jesus Christ.” </a:t>
            </a:r>
            <a:r>
              <a:rPr lang="en-US" dirty="0" smtClean="0">
                <a:solidFill>
                  <a:srgbClr val="FF0000"/>
                </a:solidFill>
              </a:rPr>
              <a:t>v. 4</a:t>
            </a:r>
          </a:p>
          <a:p>
            <a:pPr marL="457200" indent="-457200">
              <a:buNone/>
            </a:pPr>
            <a:endParaRPr lang="en-US" sz="800" dirty="0" smtClean="0"/>
          </a:p>
          <a:p>
            <a:pPr marL="457200" indent="-457200">
              <a:buFont typeface="Wingdings" panose="05000000000000000000" pitchFamily="2" charset="2"/>
              <a:buChar char="§"/>
            </a:pPr>
            <a:r>
              <a:rPr lang="en-US" dirty="0" smtClean="0"/>
              <a:t>“They are waterless clouds blown about</a:t>
            </a:r>
          </a:p>
          <a:p>
            <a:pPr marL="457200" indent="-457200">
              <a:buNone/>
            </a:pPr>
            <a:r>
              <a:rPr lang="en-US" dirty="0"/>
              <a:t> </a:t>
            </a:r>
            <a:r>
              <a:rPr lang="en-US" dirty="0" smtClean="0"/>
              <a:t>     </a:t>
            </a:r>
            <a:r>
              <a:rPr lang="en-US" dirty="0" smtClean="0"/>
              <a:t>   by </a:t>
            </a:r>
            <a:r>
              <a:rPr lang="en-US" dirty="0" smtClean="0"/>
              <a:t>the wind, fruitless trees in late</a:t>
            </a:r>
          </a:p>
          <a:p>
            <a:pPr marL="457200" indent="-457200">
              <a:buNone/>
            </a:pPr>
            <a:r>
              <a:rPr lang="en-US" dirty="0"/>
              <a:t> </a:t>
            </a:r>
            <a:r>
              <a:rPr lang="en-US" dirty="0" smtClean="0"/>
              <a:t>    </a:t>
            </a:r>
            <a:r>
              <a:rPr lang="en-US" dirty="0" smtClean="0"/>
              <a:t>   </a:t>
            </a:r>
            <a:r>
              <a:rPr lang="en-US" dirty="0" smtClean="0"/>
              <a:t>autumn, twice dead and uprooted.” </a:t>
            </a:r>
            <a:r>
              <a:rPr lang="en-US" dirty="0" smtClean="0">
                <a:solidFill>
                  <a:srgbClr val="FF0000"/>
                </a:solidFill>
              </a:rPr>
              <a:t>v. 12</a:t>
            </a:r>
          </a:p>
          <a:p>
            <a:pPr marL="457200" indent="-457200">
              <a:buNone/>
            </a:pPr>
            <a:endParaRPr lang="en-US" sz="1300" dirty="0" smtClean="0"/>
          </a:p>
          <a:p>
            <a:pPr marL="457200" indent="-457200">
              <a:buFont typeface="Wingdings" panose="05000000000000000000" pitchFamily="2" charset="2"/>
              <a:buChar char="§"/>
            </a:pPr>
            <a:r>
              <a:rPr lang="en-US" dirty="0" smtClean="0"/>
              <a:t> “On those who waver, have mercy; save</a:t>
            </a:r>
          </a:p>
          <a:p>
            <a:pPr marL="457200" indent="-457200">
              <a:buNone/>
            </a:pPr>
            <a:r>
              <a:rPr lang="en-US" dirty="0"/>
              <a:t> </a:t>
            </a:r>
            <a:r>
              <a:rPr lang="en-US" dirty="0" smtClean="0"/>
              <a:t>     </a:t>
            </a:r>
            <a:r>
              <a:rPr lang="en-US" dirty="0" smtClean="0"/>
              <a:t>  others </a:t>
            </a:r>
            <a:r>
              <a:rPr lang="en-US" dirty="0" smtClean="0"/>
              <a:t>by snatching them out of the fire; </a:t>
            </a:r>
          </a:p>
          <a:p>
            <a:pPr marL="457200" indent="-457200">
              <a:buNone/>
            </a:pPr>
            <a:r>
              <a:rPr lang="en-US" dirty="0"/>
              <a:t> </a:t>
            </a:r>
            <a:r>
              <a:rPr lang="en-US" dirty="0" smtClean="0"/>
              <a:t>     </a:t>
            </a:r>
            <a:r>
              <a:rPr lang="en-US" dirty="0" smtClean="0"/>
              <a:t>  on </a:t>
            </a:r>
            <a:r>
              <a:rPr lang="en-US" dirty="0" smtClean="0"/>
              <a:t>others have mercy with fear, abhorring        </a:t>
            </a:r>
          </a:p>
          <a:p>
            <a:pPr marL="457200" indent="-457200">
              <a:buNone/>
            </a:pPr>
            <a:r>
              <a:rPr lang="en-US" dirty="0" smtClean="0"/>
              <a:t>     </a:t>
            </a:r>
            <a:r>
              <a:rPr lang="en-US" dirty="0" smtClean="0"/>
              <a:t>   </a:t>
            </a:r>
            <a:r>
              <a:rPr lang="en-US" dirty="0" smtClean="0"/>
              <a:t>even the outer garment stained by the </a:t>
            </a:r>
          </a:p>
          <a:p>
            <a:pPr marL="457200" indent="-457200">
              <a:buNone/>
            </a:pPr>
            <a:r>
              <a:rPr lang="en-US" dirty="0" smtClean="0"/>
              <a:t>     </a:t>
            </a:r>
            <a:r>
              <a:rPr lang="en-US" dirty="0" smtClean="0"/>
              <a:t>   </a:t>
            </a:r>
            <a:r>
              <a:rPr lang="en-US" dirty="0" smtClean="0"/>
              <a:t>flesh.” </a:t>
            </a:r>
            <a:r>
              <a:rPr lang="en-US" dirty="0" smtClean="0">
                <a:solidFill>
                  <a:srgbClr val="FF0000"/>
                </a:solidFill>
              </a:rPr>
              <a:t>v</a:t>
            </a:r>
            <a:r>
              <a:rPr lang="en-US" dirty="0" smtClean="0">
                <a:solidFill>
                  <a:srgbClr val="FF0000"/>
                </a:solidFill>
              </a:rPr>
              <a:t>. 23</a:t>
            </a:r>
          </a:p>
          <a:p>
            <a:pPr marL="0" indent="0" algn="ctr">
              <a:buNone/>
            </a:pPr>
            <a:endParaRPr lang="en-US" sz="800" dirty="0">
              <a:effectLst>
                <a:outerShdw blurRad="38100" dist="38100" dir="2700000" algn="tl">
                  <a:srgbClr val="000000">
                    <a:alpha val="43137"/>
                  </a:srgbClr>
                </a:outerShdw>
              </a:effectLst>
            </a:endParaRPr>
          </a:p>
          <a:p>
            <a:pPr>
              <a:buFont typeface="Wingdings" panose="05000000000000000000" pitchFamily="2" charset="2"/>
              <a:buChar char="§"/>
            </a:pPr>
            <a:endParaRPr lang="en-US" dirty="0">
              <a:solidFill>
                <a:srgbClr val="FF0000"/>
              </a:solidFill>
              <a:effectLst>
                <a:outerShdw blurRad="38100" dist="38100" dir="2700000" algn="tl">
                  <a:srgbClr val="000000">
                    <a:alpha val="43137"/>
                  </a:srgbClr>
                </a:outerShdw>
              </a:effectLst>
            </a:endParaRPr>
          </a:p>
        </p:txBody>
      </p:sp>
      <p:sp>
        <p:nvSpPr>
          <p:cNvPr id="3" name="Title 2"/>
          <p:cNvSpPr>
            <a:spLocks noGrp="1"/>
          </p:cNvSpPr>
          <p:nvPr>
            <p:ph type="title"/>
          </p:nvPr>
        </p:nvSpPr>
        <p:spPr/>
        <p:txBody>
          <a:bodyPr>
            <a:normAutofit fontScale="90000"/>
          </a:bodyPr>
          <a:lstStyle/>
          <a:p>
            <a:pPr algn="ctr"/>
            <a:r>
              <a:rPr lang="en-US" dirty="0" smtClean="0"/>
              <a:t/>
            </a:r>
            <a:br>
              <a:rPr lang="en-US" dirty="0" smtClean="0"/>
            </a:br>
            <a:r>
              <a:rPr lang="en-US" dirty="0" smtClean="0"/>
              <a:t>The </a:t>
            </a:r>
            <a:r>
              <a:rPr lang="en-US" dirty="0"/>
              <a:t>“intruders” of Jude </a:t>
            </a:r>
            <a:r>
              <a:rPr lang="en-US" dirty="0">
                <a:solidFill>
                  <a:srgbClr val="FF0000"/>
                </a:solidFill>
                <a:effectLst>
                  <a:outerShdw blurRad="38100" dist="38100" dir="2700000" algn="tl">
                    <a:srgbClr val="000000">
                      <a:alpha val="43137"/>
                    </a:srgbClr>
                  </a:outerShdw>
                </a:effectLst>
              </a:rPr>
              <a:t/>
            </a:r>
            <a:br>
              <a:rPr lang="en-US" dirty="0">
                <a:solidFill>
                  <a:srgbClr val="FF0000"/>
                </a:solidFill>
                <a:effectLst>
                  <a:outerShdw blurRad="38100" dist="38100" dir="2700000" algn="tl">
                    <a:srgbClr val="000000">
                      <a:alpha val="43137"/>
                    </a:srgbClr>
                  </a:outerShdw>
                </a:effectLst>
              </a:rPr>
            </a:br>
            <a:endParaRPr lang="en-US" dirty="0">
              <a:solidFill>
                <a:srgbClr val="FFFF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24600" y="2895600"/>
            <a:ext cx="1981200" cy="3352800"/>
          </a:xfrm>
          <a:prstGeom prst="rect">
            <a:avLst/>
          </a:prstGeom>
        </p:spPr>
      </p:pic>
    </p:spTree>
    <p:extLst>
      <p:ext uri="{BB962C8B-B14F-4D97-AF65-F5344CB8AC3E}">
        <p14:creationId xmlns:p14="http://schemas.microsoft.com/office/powerpoint/2010/main" val="546334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524000"/>
            <a:ext cx="8001000" cy="5029200"/>
          </a:xfrm>
        </p:spPr>
        <p:txBody>
          <a:bodyPr>
            <a:normAutofit/>
          </a:bodyPr>
          <a:lstStyle/>
          <a:p>
            <a:pPr marL="0" indent="0" algn="ctr">
              <a:buNone/>
            </a:pPr>
            <a:r>
              <a:rPr lang="en-US" sz="3200" dirty="0" smtClean="0">
                <a:solidFill>
                  <a:srgbClr val="FF0000"/>
                </a:solidFill>
              </a:rPr>
              <a:t>Opening Remarks </a:t>
            </a:r>
          </a:p>
          <a:p>
            <a:pPr marL="0" indent="0" algn="ctr">
              <a:buNone/>
            </a:pPr>
            <a:endParaRPr lang="en-US" sz="800" dirty="0" smtClean="0">
              <a:solidFill>
                <a:srgbClr val="FF0000"/>
              </a:solidFill>
              <a:effectLst>
                <a:outerShdw blurRad="38100" dist="38100" dir="2700000" algn="tl">
                  <a:srgbClr val="000000">
                    <a:alpha val="43137"/>
                  </a:srgbClr>
                </a:outerShdw>
              </a:effectLst>
            </a:endParaRPr>
          </a:p>
          <a:p>
            <a:pPr marL="457200" indent="-457200">
              <a:buFont typeface="Wingdings" panose="05000000000000000000" pitchFamily="2" charset="2"/>
              <a:buChar char="§"/>
            </a:pPr>
            <a:r>
              <a:rPr lang="en-US" sz="2800" dirty="0" smtClean="0"/>
              <a:t>The early civil wars in the Christian congregations were on two fronts:</a:t>
            </a:r>
          </a:p>
          <a:p>
            <a:pPr marL="1152525" indent="-457200">
              <a:buFont typeface="Courier New" panose="02070309020205020404" pitchFamily="49" charset="0"/>
              <a:buChar char="o"/>
            </a:pPr>
            <a:r>
              <a:rPr lang="en-US" sz="2800" dirty="0" smtClean="0"/>
              <a:t>   Theological wars (Who is Christ?)</a:t>
            </a:r>
          </a:p>
          <a:p>
            <a:pPr marL="1152525" indent="-457200">
              <a:buFont typeface="Courier New" panose="02070309020205020404" pitchFamily="49" charset="0"/>
              <a:buChar char="o"/>
            </a:pPr>
            <a:r>
              <a:rPr lang="en-US" sz="2800" dirty="0"/>
              <a:t> </a:t>
            </a:r>
            <a:r>
              <a:rPr lang="en-US" sz="2800" dirty="0" smtClean="0"/>
              <a:t>  Leadership wars (Whose in charge?)</a:t>
            </a:r>
          </a:p>
          <a:p>
            <a:pPr marL="695325" indent="0">
              <a:buNone/>
            </a:pPr>
            <a:endParaRPr lang="en-US" sz="1200" dirty="0" smtClean="0"/>
          </a:p>
          <a:p>
            <a:pPr marL="457200" indent="-457200">
              <a:buFont typeface="Wingdings" panose="05000000000000000000" pitchFamily="2" charset="2"/>
              <a:buChar char="§"/>
            </a:pPr>
            <a:r>
              <a:rPr lang="en-US" sz="2800" dirty="0" smtClean="0"/>
              <a:t>The civil wars appear to be largely personality-driven.</a:t>
            </a:r>
          </a:p>
          <a:p>
            <a:pPr marL="0" indent="0">
              <a:buNone/>
            </a:pPr>
            <a:r>
              <a:rPr lang="en-US" sz="1200" dirty="0" smtClean="0"/>
              <a:t> </a:t>
            </a:r>
          </a:p>
          <a:p>
            <a:pPr marL="457200" indent="-457200">
              <a:buFont typeface="Wingdings" panose="05000000000000000000" pitchFamily="2" charset="2"/>
              <a:buChar char="§"/>
            </a:pPr>
            <a:r>
              <a:rPr lang="en-US" sz="2800" dirty="0" smtClean="0"/>
              <a:t>Most of the later NT letters deal with (reveal) the </a:t>
            </a:r>
            <a:r>
              <a:rPr lang="en-US" sz="2800" b="1" i="1" dirty="0" smtClean="0"/>
              <a:t>real</a:t>
            </a:r>
            <a:r>
              <a:rPr lang="en-US" sz="2800" dirty="0" smtClean="0"/>
              <a:t> growing pains of the early </a:t>
            </a:r>
            <a:r>
              <a:rPr lang="en-US" sz="2800" dirty="0"/>
              <a:t>C</a:t>
            </a:r>
            <a:r>
              <a:rPr lang="en-US" sz="2800" dirty="0" smtClean="0"/>
              <a:t>hurch.  </a:t>
            </a:r>
            <a:endParaRPr lang="en-US" sz="2800" dirty="0"/>
          </a:p>
          <a:p>
            <a:pPr>
              <a:buFont typeface="Wingdings" panose="05000000000000000000" pitchFamily="2" charset="2"/>
              <a:buChar char="§"/>
            </a:pPr>
            <a:endParaRPr lang="en-US" dirty="0" smtClean="0"/>
          </a:p>
          <a:p>
            <a:pPr marL="0" indent="0" algn="ctr">
              <a:buNone/>
            </a:pPr>
            <a:endParaRPr lang="en-US" dirty="0">
              <a:solidFill>
                <a:srgbClr val="FF0000"/>
              </a:solidFill>
              <a:effectLst>
                <a:outerShdw blurRad="38100" dist="38100" dir="2700000" algn="tl">
                  <a:srgbClr val="000000">
                    <a:alpha val="43137"/>
                  </a:srgbClr>
                </a:outerShdw>
              </a:effectLst>
            </a:endParaRPr>
          </a:p>
        </p:txBody>
      </p:sp>
      <p:sp>
        <p:nvSpPr>
          <p:cNvPr id="3" name="Title 2"/>
          <p:cNvSpPr>
            <a:spLocks noGrp="1"/>
          </p:cNvSpPr>
          <p:nvPr>
            <p:ph type="title"/>
          </p:nvPr>
        </p:nvSpPr>
        <p:spPr/>
        <p:txBody>
          <a:bodyPr>
            <a:normAutofit/>
          </a:bodyPr>
          <a:lstStyle/>
          <a:p>
            <a:pPr algn="ctr"/>
            <a:r>
              <a:rPr lang="en-US" sz="4400" dirty="0" smtClean="0"/>
              <a:t>Early Christian Civil Wars </a:t>
            </a:r>
            <a:endParaRPr lang="en-US" dirty="0"/>
          </a:p>
        </p:txBody>
      </p:sp>
    </p:spTree>
    <p:extLst>
      <p:ext uri="{BB962C8B-B14F-4D97-AF65-F5344CB8AC3E}">
        <p14:creationId xmlns:p14="http://schemas.microsoft.com/office/powerpoint/2010/main" val="4004324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7772400" cy="4800600"/>
          </a:xfrm>
        </p:spPr>
        <p:txBody>
          <a:bodyPr>
            <a:normAutofit/>
          </a:bodyPr>
          <a:lstStyle/>
          <a:p>
            <a:pPr marL="457200" indent="-457200">
              <a:buFont typeface="Wingdings" panose="05000000000000000000" pitchFamily="2" charset="2"/>
              <a:buChar char="§"/>
            </a:pPr>
            <a:r>
              <a:rPr lang="en-US" dirty="0" smtClean="0">
                <a:effectLst>
                  <a:outerShdw blurRad="38100" dist="38100" dir="2700000" algn="tl">
                    <a:srgbClr val="000000">
                      <a:alpha val="43137"/>
                    </a:srgbClr>
                  </a:outerShdw>
                </a:effectLst>
              </a:rPr>
              <a:t>“There were also false prophets among the</a:t>
            </a:r>
          </a:p>
          <a:p>
            <a:pPr marL="0" indent="0">
              <a:buNone/>
            </a:pPr>
            <a:r>
              <a:rPr lang="en-US" dirty="0" smtClean="0"/>
              <a:t>       </a:t>
            </a:r>
            <a:r>
              <a:rPr lang="en-US" dirty="0" smtClean="0"/>
              <a:t>people, just as there will be false teachers</a:t>
            </a:r>
          </a:p>
          <a:p>
            <a:pPr marL="0" indent="0">
              <a:buNone/>
            </a:pPr>
            <a:r>
              <a:rPr lang="en-US" dirty="0"/>
              <a:t> </a:t>
            </a:r>
            <a:r>
              <a:rPr lang="en-US" dirty="0" smtClean="0"/>
              <a:t>  </a:t>
            </a:r>
            <a:r>
              <a:rPr lang="en-US" dirty="0" smtClean="0"/>
              <a:t>    </a:t>
            </a:r>
            <a:r>
              <a:rPr lang="en-US" dirty="0" smtClean="0"/>
              <a:t>among you, who will introduce destructive</a:t>
            </a:r>
          </a:p>
          <a:p>
            <a:pPr marL="0" indent="0">
              <a:buNone/>
            </a:pPr>
            <a:r>
              <a:rPr lang="en-US" dirty="0"/>
              <a:t> </a:t>
            </a:r>
            <a:r>
              <a:rPr lang="en-US" dirty="0" smtClean="0"/>
              <a:t>    </a:t>
            </a:r>
            <a:r>
              <a:rPr lang="en-US" dirty="0" smtClean="0"/>
              <a:t>  heresies </a:t>
            </a:r>
            <a:r>
              <a:rPr lang="en-US" dirty="0" smtClean="0"/>
              <a:t>and even deny the Master who </a:t>
            </a:r>
          </a:p>
          <a:p>
            <a:pPr marL="0" indent="0">
              <a:buNone/>
            </a:pPr>
            <a:r>
              <a:rPr lang="en-US" dirty="0"/>
              <a:t> </a:t>
            </a:r>
            <a:r>
              <a:rPr lang="en-US" dirty="0" smtClean="0"/>
              <a:t>    </a:t>
            </a:r>
            <a:r>
              <a:rPr lang="en-US" dirty="0" smtClean="0"/>
              <a:t>  ransomed </a:t>
            </a:r>
            <a:r>
              <a:rPr lang="en-US" dirty="0" smtClean="0"/>
              <a:t>them.” </a:t>
            </a:r>
            <a:r>
              <a:rPr lang="en-US" dirty="0" smtClean="0">
                <a:solidFill>
                  <a:srgbClr val="FF0000"/>
                </a:solidFill>
              </a:rPr>
              <a:t>2:1</a:t>
            </a:r>
            <a:endParaRPr lang="en-US" dirty="0" smtClean="0">
              <a:solidFill>
                <a:srgbClr val="FF0000"/>
              </a:solidFill>
            </a:endParaRPr>
          </a:p>
          <a:p>
            <a:pPr marL="0" indent="0">
              <a:buNone/>
            </a:pPr>
            <a:endParaRPr lang="en-US" sz="1200" dirty="0" smtClean="0"/>
          </a:p>
          <a:p>
            <a:pPr marL="457200" indent="-457200">
              <a:buFont typeface="Wingdings" panose="05000000000000000000" pitchFamily="2" charset="2"/>
              <a:buChar char="§"/>
            </a:pPr>
            <a:r>
              <a:rPr lang="en-US" dirty="0" smtClean="0"/>
              <a:t>“They [false teachers] seduce unstable people, </a:t>
            </a:r>
          </a:p>
          <a:p>
            <a:pPr marL="457200" indent="-457200">
              <a:buNone/>
            </a:pPr>
            <a:r>
              <a:rPr lang="en-US" dirty="0"/>
              <a:t> </a:t>
            </a:r>
            <a:r>
              <a:rPr lang="en-US" dirty="0" smtClean="0"/>
              <a:t>    </a:t>
            </a:r>
            <a:r>
              <a:rPr lang="en-US" dirty="0" smtClean="0"/>
              <a:t>  and </a:t>
            </a:r>
            <a:r>
              <a:rPr lang="en-US" dirty="0" smtClean="0"/>
              <a:t>their hearts are trained in greed.  Accursed children!” </a:t>
            </a:r>
            <a:r>
              <a:rPr lang="en-US" dirty="0" smtClean="0">
                <a:solidFill>
                  <a:srgbClr val="FF0000"/>
                </a:solidFill>
              </a:rPr>
              <a:t>2:14</a:t>
            </a:r>
            <a:endParaRPr lang="en-US" dirty="0" smtClean="0">
              <a:solidFill>
                <a:srgbClr val="FF0000"/>
              </a:solidFill>
            </a:endParaRPr>
          </a:p>
          <a:p>
            <a:pPr marL="457200" indent="-457200">
              <a:buNone/>
            </a:pPr>
            <a:endParaRPr lang="en-US" sz="1300" dirty="0" smtClean="0"/>
          </a:p>
          <a:p>
            <a:pPr marL="457200" indent="-457200">
              <a:buFont typeface="Wingdings" panose="05000000000000000000" pitchFamily="2" charset="2"/>
              <a:buChar char="§"/>
            </a:pPr>
            <a:r>
              <a:rPr lang="en-US" dirty="0" smtClean="0"/>
              <a:t>“There are scoffers who will say, ‘Where is the promise of his </a:t>
            </a:r>
            <a:r>
              <a:rPr lang="en-US" dirty="0" smtClean="0"/>
              <a:t>    coming</a:t>
            </a:r>
            <a:r>
              <a:rPr lang="en-US" dirty="0" smtClean="0"/>
              <a:t>?...But do not ignore this one fact, beloved, that with </a:t>
            </a:r>
            <a:r>
              <a:rPr lang="en-US" dirty="0" smtClean="0"/>
              <a:t> the </a:t>
            </a:r>
            <a:r>
              <a:rPr lang="en-US" dirty="0" smtClean="0"/>
              <a:t>Lord one day is like a thousand years and thousand years like one day.” </a:t>
            </a:r>
            <a:r>
              <a:rPr lang="en-US" dirty="0" smtClean="0">
                <a:solidFill>
                  <a:srgbClr val="FF0000"/>
                </a:solidFill>
              </a:rPr>
              <a:t>3:3-8</a:t>
            </a:r>
            <a:endParaRPr lang="en-US" dirty="0" smtClean="0">
              <a:solidFill>
                <a:srgbClr val="FF0000"/>
              </a:solidFill>
            </a:endParaRPr>
          </a:p>
        </p:txBody>
      </p:sp>
      <p:sp>
        <p:nvSpPr>
          <p:cNvPr id="3" name="Title 2"/>
          <p:cNvSpPr>
            <a:spLocks noGrp="1"/>
          </p:cNvSpPr>
          <p:nvPr>
            <p:ph type="title"/>
          </p:nvPr>
        </p:nvSpPr>
        <p:spPr/>
        <p:txBody>
          <a:bodyPr>
            <a:normAutofit fontScale="90000"/>
          </a:bodyPr>
          <a:lstStyle/>
          <a:p>
            <a:pPr marL="0" indent="0" algn="ctr"/>
            <a:r>
              <a:rPr lang="en-US" dirty="0" smtClean="0"/>
              <a:t/>
            </a:r>
            <a:br>
              <a:rPr lang="en-US" dirty="0" smtClean="0"/>
            </a:br>
            <a:r>
              <a:rPr lang="en-US" dirty="0" smtClean="0"/>
              <a:t>The </a:t>
            </a:r>
            <a:r>
              <a:rPr lang="en-US" dirty="0"/>
              <a:t>“false teachers” and “scoffers” </a:t>
            </a:r>
            <a:r>
              <a:rPr lang="en-US" dirty="0" smtClean="0"/>
              <a:t>in 2 Peter</a:t>
            </a:r>
            <a:r>
              <a:rPr lang="en-US" dirty="0"/>
              <a:t/>
            </a:r>
            <a:br>
              <a:rPr lang="en-US" dirty="0"/>
            </a:br>
            <a:r>
              <a:rPr lang="en-US" sz="1400" dirty="0">
                <a:solidFill>
                  <a:srgbClr val="FF0000"/>
                </a:solidFill>
                <a:effectLst>
                  <a:outerShdw blurRad="38100" dist="38100" dir="2700000" algn="tl">
                    <a:srgbClr val="000000">
                      <a:alpha val="43137"/>
                    </a:srgbClr>
                  </a:outerShdw>
                </a:effectLst>
              </a:rPr>
              <a:t/>
            </a:r>
            <a:br>
              <a:rPr lang="en-US" sz="1400" dirty="0">
                <a:solidFill>
                  <a:srgbClr val="FF0000"/>
                </a:solidFill>
                <a:effectLst>
                  <a:outerShdw blurRad="38100" dist="38100" dir="2700000" algn="tl">
                    <a:srgbClr val="000000">
                      <a:alpha val="43137"/>
                    </a:srgbClr>
                  </a:outerShdw>
                </a:effectLst>
              </a:rPr>
            </a:br>
            <a:endParaRPr lang="en-US" dirty="0">
              <a:solidFill>
                <a:srgbClr val="FFFF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2200" y="1752600"/>
            <a:ext cx="1676400" cy="2057400"/>
          </a:xfrm>
          <a:prstGeom prst="rect">
            <a:avLst/>
          </a:prstGeom>
        </p:spPr>
      </p:pic>
    </p:spTree>
    <p:extLst>
      <p:ext uri="{BB962C8B-B14F-4D97-AF65-F5344CB8AC3E}">
        <p14:creationId xmlns:p14="http://schemas.microsoft.com/office/powerpoint/2010/main" val="3418993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7696200" cy="4953000"/>
          </a:xfrm>
        </p:spPr>
        <p:txBody>
          <a:bodyPr>
            <a:normAutofit fontScale="92500" lnSpcReduction="10000"/>
          </a:bodyPr>
          <a:lstStyle/>
          <a:p>
            <a:pPr marL="457200" indent="-457200">
              <a:buFont typeface="Wingdings" panose="05000000000000000000" pitchFamily="2" charset="2"/>
              <a:buChar char="§"/>
            </a:pPr>
            <a:r>
              <a:rPr lang="en-US" dirty="0" smtClean="0"/>
              <a:t>“</a:t>
            </a:r>
            <a:r>
              <a:rPr lang="en-US" dirty="0" smtClean="0"/>
              <a:t>We </a:t>
            </a:r>
            <a:r>
              <a:rPr lang="en-US" dirty="0"/>
              <a:t>realize that we have been slow to turn our attention to the matters causing disputes among you, loved ones, involving that vile and profane faction that is alien and foreign to God’s chosen </a:t>
            </a:r>
            <a:r>
              <a:rPr lang="en-US" dirty="0" smtClean="0"/>
              <a:t>people.” </a:t>
            </a:r>
            <a:r>
              <a:rPr lang="en-US" dirty="0" smtClean="0">
                <a:solidFill>
                  <a:srgbClr val="FFFF00"/>
                </a:solidFill>
              </a:rPr>
              <a:t>-</a:t>
            </a:r>
            <a:r>
              <a:rPr lang="en-US" dirty="0" smtClean="0">
                <a:solidFill>
                  <a:srgbClr val="FF0000"/>
                </a:solidFill>
              </a:rPr>
              <a:t>1:1</a:t>
            </a:r>
          </a:p>
          <a:p>
            <a:pPr marL="457200" indent="-457200">
              <a:buNone/>
            </a:pPr>
            <a:endParaRPr lang="en-US" sz="1300" dirty="0" smtClean="0"/>
          </a:p>
          <a:p>
            <a:pPr marL="457200" indent="-457200">
              <a:buFont typeface="Wingdings" panose="05000000000000000000" pitchFamily="2" charset="2"/>
              <a:buChar char="§"/>
            </a:pPr>
            <a:r>
              <a:rPr lang="en-US" dirty="0" smtClean="0"/>
              <a:t>“[The</a:t>
            </a:r>
            <a:r>
              <a:rPr lang="en-US" dirty="0"/>
              <a:t>] church of the Corinthians is </a:t>
            </a:r>
            <a:r>
              <a:rPr lang="en-US" dirty="0" smtClean="0"/>
              <a:t>reported to </a:t>
            </a:r>
            <a:r>
              <a:rPr lang="en-US" dirty="0"/>
              <a:t>have created a faction </a:t>
            </a:r>
            <a:r>
              <a:rPr lang="en-US" dirty="0" smtClean="0"/>
              <a:t>against </a:t>
            </a:r>
            <a:r>
              <a:rPr lang="en-US" dirty="0"/>
              <a:t>its </a:t>
            </a:r>
            <a:r>
              <a:rPr lang="en-US" dirty="0" smtClean="0"/>
              <a:t>presbyters</a:t>
            </a:r>
            <a:r>
              <a:rPr lang="en-US" dirty="0"/>
              <a:t>, at the instigation of </a:t>
            </a:r>
            <a:r>
              <a:rPr lang="en-US" dirty="0" smtClean="0"/>
              <a:t>one </a:t>
            </a:r>
            <a:endParaRPr lang="en-US" dirty="0" smtClean="0"/>
          </a:p>
          <a:p>
            <a:pPr marL="457200" indent="-457200">
              <a:buNone/>
            </a:pPr>
            <a:r>
              <a:rPr lang="en-US" dirty="0"/>
              <a:t> </a:t>
            </a:r>
            <a:r>
              <a:rPr lang="en-US" dirty="0" smtClean="0"/>
              <a:t>  </a:t>
            </a:r>
            <a:r>
              <a:rPr lang="en-US" dirty="0" smtClean="0"/>
              <a:t>     or </a:t>
            </a:r>
            <a:r>
              <a:rPr lang="en-US" dirty="0" smtClean="0"/>
              <a:t>two persons.” </a:t>
            </a:r>
            <a:r>
              <a:rPr lang="en-US" dirty="0" smtClean="0">
                <a:solidFill>
                  <a:srgbClr val="FF0000"/>
                </a:solidFill>
              </a:rPr>
              <a:t>47:6</a:t>
            </a:r>
            <a:endParaRPr lang="en-US" i="1" dirty="0" smtClean="0">
              <a:solidFill>
                <a:srgbClr val="FF0000"/>
              </a:solidFill>
            </a:endParaRPr>
          </a:p>
          <a:p>
            <a:pPr marL="457200" indent="-457200">
              <a:buFont typeface="Wingdings" panose="05000000000000000000" pitchFamily="2" charset="2"/>
              <a:buChar char="§"/>
            </a:pPr>
            <a:endParaRPr lang="en-US" sz="1300" dirty="0" smtClean="0"/>
          </a:p>
          <a:p>
            <a:pPr marL="457200" indent="-457200">
              <a:buFont typeface="Wingdings" panose="05000000000000000000" pitchFamily="2" charset="2"/>
              <a:buChar char="§"/>
            </a:pPr>
            <a:r>
              <a:rPr lang="en-US" dirty="0" smtClean="0"/>
              <a:t>“</a:t>
            </a:r>
            <a:r>
              <a:rPr lang="en-US" dirty="0"/>
              <a:t>And this report has reached not only us but </a:t>
            </a:r>
            <a:endParaRPr lang="en-US" dirty="0" smtClean="0"/>
          </a:p>
          <a:p>
            <a:pPr marL="457200" indent="-457200">
              <a:buNone/>
            </a:pPr>
            <a:r>
              <a:rPr lang="en-US" dirty="0"/>
              <a:t> </a:t>
            </a:r>
            <a:r>
              <a:rPr lang="en-US" dirty="0" smtClean="0"/>
              <a:t>    </a:t>
            </a:r>
            <a:r>
              <a:rPr lang="en-US" dirty="0" smtClean="0"/>
              <a:t>   even </a:t>
            </a:r>
            <a:r>
              <a:rPr lang="en-US" dirty="0"/>
              <a:t>those who stand opposed to us.” </a:t>
            </a:r>
            <a:r>
              <a:rPr lang="en-US" dirty="0" smtClean="0">
                <a:solidFill>
                  <a:srgbClr val="FF0000"/>
                </a:solidFill>
              </a:rPr>
              <a:t>47:7</a:t>
            </a:r>
            <a:endParaRPr lang="en-US" dirty="0" smtClean="0">
              <a:solidFill>
                <a:srgbClr val="FF0000"/>
              </a:solidFill>
            </a:endParaRPr>
          </a:p>
          <a:p>
            <a:pPr marL="457200" indent="-457200">
              <a:buFont typeface="Wingdings" panose="05000000000000000000" pitchFamily="2" charset="2"/>
              <a:buChar char="§"/>
            </a:pPr>
            <a:endParaRPr lang="en-US" sz="1300" dirty="0" smtClean="0"/>
          </a:p>
          <a:p>
            <a:pPr marL="457200" indent="-457200">
              <a:buFont typeface="Wingdings" panose="05000000000000000000" pitchFamily="2" charset="2"/>
              <a:buChar char="§"/>
            </a:pPr>
            <a:r>
              <a:rPr lang="en-US" dirty="0" smtClean="0"/>
              <a:t>The </a:t>
            </a:r>
            <a:r>
              <a:rPr lang="en-US" dirty="0"/>
              <a:t>letter urges the community in Corinth to “dispose </a:t>
            </a:r>
            <a:r>
              <a:rPr lang="en-US" dirty="0" smtClean="0"/>
              <a:t> </a:t>
            </a:r>
            <a:endParaRPr lang="en-US" dirty="0" smtClean="0"/>
          </a:p>
          <a:p>
            <a:pPr marL="457200" indent="-457200">
              <a:buNone/>
            </a:pPr>
            <a:r>
              <a:rPr lang="en-US" dirty="0"/>
              <a:t> </a:t>
            </a:r>
            <a:r>
              <a:rPr lang="en-US" dirty="0" smtClean="0"/>
              <a:t>    </a:t>
            </a:r>
            <a:r>
              <a:rPr lang="en-US" dirty="0" smtClean="0"/>
              <a:t>    of this </a:t>
            </a:r>
            <a:r>
              <a:rPr lang="en-US" dirty="0"/>
              <a:t>problem quickly,” appealing to Christian love, </a:t>
            </a:r>
            <a:endParaRPr lang="en-US" dirty="0" smtClean="0"/>
          </a:p>
          <a:p>
            <a:pPr marL="457200" indent="-457200">
              <a:buNone/>
            </a:pPr>
            <a:r>
              <a:rPr lang="en-US" dirty="0"/>
              <a:t> </a:t>
            </a:r>
            <a:r>
              <a:rPr lang="en-US" dirty="0" smtClean="0"/>
              <a:t>    </a:t>
            </a:r>
            <a:r>
              <a:rPr lang="en-US" dirty="0" smtClean="0"/>
              <a:t>   encouraging </a:t>
            </a:r>
            <a:r>
              <a:rPr lang="en-US" dirty="0"/>
              <a:t>wrongdoers to seek pardon, and calling on </a:t>
            </a:r>
            <a:endParaRPr lang="en-US" dirty="0" smtClean="0"/>
          </a:p>
          <a:p>
            <a:pPr marL="457200" indent="-457200">
              <a:buNone/>
            </a:pPr>
            <a:r>
              <a:rPr lang="en-US" dirty="0"/>
              <a:t> </a:t>
            </a:r>
            <a:r>
              <a:rPr lang="en-US" dirty="0" smtClean="0"/>
              <a:t>   </a:t>
            </a:r>
            <a:r>
              <a:rPr lang="en-US" dirty="0" smtClean="0"/>
              <a:t>    </a:t>
            </a:r>
            <a:r>
              <a:rPr lang="en-US" dirty="0" smtClean="0"/>
              <a:t>the </a:t>
            </a:r>
            <a:r>
              <a:rPr lang="en-US" dirty="0"/>
              <a:t>faithful to pray for the </a:t>
            </a:r>
            <a:r>
              <a:rPr lang="en-US" dirty="0" smtClean="0"/>
              <a:t>dissenters. </a:t>
            </a:r>
            <a:r>
              <a:rPr lang="en-US" dirty="0" smtClean="0">
                <a:solidFill>
                  <a:srgbClr val="FF0000"/>
                </a:solidFill>
              </a:rPr>
              <a:t>48:1-56:16 </a:t>
            </a:r>
            <a:endParaRPr lang="en-US" dirty="0" smtClean="0">
              <a:solidFill>
                <a:srgbClr val="FF0000"/>
              </a:solidFill>
            </a:endParaRPr>
          </a:p>
          <a:p>
            <a:pPr marL="0" indent="0">
              <a:buNone/>
            </a:pPr>
            <a:endParaRPr lang="en-US" dirty="0" smtClean="0">
              <a:solidFill>
                <a:srgbClr val="FF0000"/>
              </a:solidFill>
              <a:effectLst>
                <a:outerShdw blurRad="38100" dist="38100" dir="2700000" algn="tl">
                  <a:srgbClr val="000000">
                    <a:alpha val="43137"/>
                  </a:srgbClr>
                </a:outerShdw>
              </a:effectLst>
            </a:endParaRPr>
          </a:p>
          <a:p>
            <a:pPr marL="0" indent="0">
              <a:buNone/>
            </a:pPr>
            <a:endParaRPr lang="en-US" i="1" dirty="0" smtClean="0">
              <a:solidFill>
                <a:srgbClr val="FF0000"/>
              </a:solidFill>
              <a:effectLst>
                <a:outerShdw blurRad="38100" dist="38100" dir="2700000" algn="tl">
                  <a:srgbClr val="000000">
                    <a:alpha val="43137"/>
                  </a:srgbClr>
                </a:outerShdw>
              </a:effectLst>
            </a:endParaRPr>
          </a:p>
          <a:p>
            <a:pPr marL="0" indent="0" algn="ctr">
              <a:buNone/>
            </a:pPr>
            <a:endParaRPr lang="en-US" sz="800" dirty="0">
              <a:solidFill>
                <a:srgbClr val="FF0000"/>
              </a:solidFill>
              <a:effectLst>
                <a:outerShdw blurRad="38100" dist="38100" dir="2700000" algn="tl">
                  <a:srgbClr val="000000">
                    <a:alpha val="43137"/>
                  </a:srgbClr>
                </a:outerShdw>
              </a:effectLst>
            </a:endParaRPr>
          </a:p>
          <a:p>
            <a:pPr>
              <a:buFont typeface="Wingdings" panose="05000000000000000000" pitchFamily="2" charset="2"/>
              <a:buChar char="§"/>
            </a:pPr>
            <a:endParaRPr lang="en-US" dirty="0">
              <a:solidFill>
                <a:srgbClr val="FF0000"/>
              </a:solidFill>
              <a:effectLst>
                <a:outerShdw blurRad="38100" dist="38100" dir="2700000" algn="tl">
                  <a:srgbClr val="000000">
                    <a:alpha val="43137"/>
                  </a:srgbClr>
                </a:outerShdw>
              </a:effectLst>
            </a:endParaRPr>
          </a:p>
        </p:txBody>
      </p:sp>
      <p:sp>
        <p:nvSpPr>
          <p:cNvPr id="3" name="Title 2"/>
          <p:cNvSpPr>
            <a:spLocks noGrp="1"/>
          </p:cNvSpPr>
          <p:nvPr>
            <p:ph type="title"/>
          </p:nvPr>
        </p:nvSpPr>
        <p:spPr/>
        <p:txBody>
          <a:bodyPr>
            <a:normAutofit fontScale="90000"/>
          </a:bodyPr>
          <a:lstStyle/>
          <a:p>
            <a:pPr algn="ctr"/>
            <a:r>
              <a:rPr lang="en-US" dirty="0" smtClean="0">
                <a:solidFill>
                  <a:srgbClr val="FF0000"/>
                </a:solidFill>
                <a:effectLst>
                  <a:outerShdw blurRad="38100" dist="38100" dir="2700000" algn="tl">
                    <a:srgbClr val="000000">
                      <a:alpha val="43137"/>
                    </a:srgbClr>
                  </a:outerShdw>
                </a:effectLst>
              </a:rPr>
              <a:t/>
            </a:r>
            <a:br>
              <a:rPr lang="en-US" dirty="0" smtClean="0">
                <a:solidFill>
                  <a:srgbClr val="FF0000"/>
                </a:solidFill>
                <a:effectLst>
                  <a:outerShdw blurRad="38100" dist="38100" dir="2700000" algn="tl">
                    <a:srgbClr val="000000">
                      <a:alpha val="43137"/>
                    </a:srgbClr>
                  </a:outerShdw>
                </a:effectLst>
              </a:rPr>
            </a:br>
            <a:r>
              <a:rPr lang="en-US" dirty="0" smtClean="0"/>
              <a:t>The </a:t>
            </a:r>
            <a:r>
              <a:rPr lang="en-US" dirty="0"/>
              <a:t>“cliques” and “factions” of </a:t>
            </a:r>
            <a:r>
              <a:rPr lang="en-US" dirty="0" smtClean="0"/>
              <a:t/>
            </a:r>
            <a:br>
              <a:rPr lang="en-US" dirty="0" smtClean="0"/>
            </a:br>
            <a:r>
              <a:rPr lang="en-US" i="1" dirty="0" smtClean="0"/>
              <a:t>First </a:t>
            </a:r>
            <a:r>
              <a:rPr lang="en-US" i="1" dirty="0"/>
              <a:t>Clement</a:t>
            </a:r>
            <a:br>
              <a:rPr lang="en-US" i="1" dirty="0"/>
            </a:b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1800" y="3352800"/>
            <a:ext cx="1600200" cy="3124200"/>
          </a:xfrm>
          <a:prstGeom prst="rect">
            <a:avLst/>
          </a:prstGeom>
        </p:spPr>
      </p:pic>
    </p:spTree>
    <p:extLst>
      <p:ext uri="{BB962C8B-B14F-4D97-AF65-F5344CB8AC3E}">
        <p14:creationId xmlns:p14="http://schemas.microsoft.com/office/powerpoint/2010/main" val="3097906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76400"/>
            <a:ext cx="8077200" cy="5029200"/>
          </a:xfrm>
        </p:spPr>
        <p:txBody>
          <a:bodyPr>
            <a:normAutofit/>
          </a:bodyPr>
          <a:lstStyle/>
          <a:p>
            <a:pPr marL="0" indent="0" algn="ctr">
              <a:buNone/>
            </a:pPr>
            <a:endParaRPr lang="en-US" sz="800" dirty="0">
              <a:solidFill>
                <a:srgbClr val="FF0000"/>
              </a:solidFill>
              <a:effectLst>
                <a:outerShdw blurRad="38100" dist="38100" dir="2700000" algn="tl">
                  <a:srgbClr val="000000">
                    <a:alpha val="43137"/>
                  </a:srgbClr>
                </a:outerShdw>
              </a:effectLst>
            </a:endParaRPr>
          </a:p>
          <a:p>
            <a:pPr marL="457200" indent="-457200">
              <a:buFont typeface="Wingdings" panose="05000000000000000000" pitchFamily="2" charset="2"/>
              <a:buChar char="§"/>
            </a:pPr>
            <a:r>
              <a:rPr lang="en-US" dirty="0"/>
              <a:t>Polycarp </a:t>
            </a:r>
            <a:r>
              <a:rPr lang="en-US" dirty="0" smtClean="0"/>
              <a:t>warns </a:t>
            </a:r>
            <a:r>
              <a:rPr lang="en-US" dirty="0" smtClean="0"/>
              <a:t>the church in Philippi to </a:t>
            </a:r>
            <a:r>
              <a:rPr lang="en-US" dirty="0"/>
              <a:t>avoid </a:t>
            </a:r>
            <a:endParaRPr lang="en-US" dirty="0" smtClean="0"/>
          </a:p>
          <a:p>
            <a:pPr marL="457200" indent="-457200">
              <a:buNone/>
            </a:pPr>
            <a:r>
              <a:rPr lang="en-US" dirty="0" smtClean="0"/>
              <a:t>  </a:t>
            </a:r>
            <a:r>
              <a:rPr lang="en-US" dirty="0" smtClean="0"/>
              <a:t>    </a:t>
            </a:r>
            <a:r>
              <a:rPr lang="en-US" dirty="0" smtClean="0"/>
              <a:t>“</a:t>
            </a:r>
            <a:r>
              <a:rPr lang="en-US" dirty="0"/>
              <a:t>false teachings” and those who deceive vulnerable </a:t>
            </a:r>
            <a:endParaRPr lang="en-US" dirty="0" smtClean="0"/>
          </a:p>
          <a:p>
            <a:pPr marL="457200" indent="-457200">
              <a:buNone/>
            </a:pPr>
            <a:r>
              <a:rPr lang="en-US" dirty="0" smtClean="0"/>
              <a:t>  </a:t>
            </a:r>
            <a:r>
              <a:rPr lang="en-US" dirty="0" smtClean="0"/>
              <a:t>     </a:t>
            </a:r>
            <a:r>
              <a:rPr lang="en-US" dirty="0" smtClean="0"/>
              <a:t>community </a:t>
            </a:r>
            <a:r>
              <a:rPr lang="en-US" dirty="0"/>
              <a:t>members.  He refers to such individuals </a:t>
            </a:r>
            <a:endParaRPr lang="en-US" dirty="0" smtClean="0"/>
          </a:p>
          <a:p>
            <a:pPr marL="457200" indent="-457200">
              <a:buNone/>
            </a:pPr>
            <a:r>
              <a:rPr lang="en-US" dirty="0"/>
              <a:t> </a:t>
            </a:r>
            <a:r>
              <a:rPr lang="en-US" dirty="0" smtClean="0"/>
              <a:t> </a:t>
            </a:r>
            <a:r>
              <a:rPr lang="en-US" dirty="0" smtClean="0"/>
              <a:t>     </a:t>
            </a:r>
            <a:r>
              <a:rPr lang="en-US" dirty="0" smtClean="0"/>
              <a:t>as </a:t>
            </a:r>
            <a:r>
              <a:rPr lang="en-US" dirty="0"/>
              <a:t>“antichrist[s]” and the “first-born of </a:t>
            </a:r>
            <a:r>
              <a:rPr lang="en-US" dirty="0" smtClean="0"/>
              <a:t>Satan.” </a:t>
            </a:r>
            <a:r>
              <a:rPr lang="en-US" dirty="0" smtClean="0">
                <a:solidFill>
                  <a:srgbClr val="FF0000"/>
                </a:solidFill>
              </a:rPr>
              <a:t>7:1-2</a:t>
            </a:r>
            <a:endParaRPr lang="en-US" dirty="0" smtClean="0">
              <a:solidFill>
                <a:srgbClr val="FF0000"/>
              </a:solidFill>
            </a:endParaRPr>
          </a:p>
          <a:p>
            <a:pPr marL="457200" indent="-457200">
              <a:buNone/>
            </a:pPr>
            <a:endParaRPr lang="en-US" dirty="0" smtClean="0"/>
          </a:p>
          <a:p>
            <a:pPr marL="457200" indent="-457200">
              <a:buFont typeface="Wingdings" panose="05000000000000000000" pitchFamily="2" charset="2"/>
              <a:buChar char="§"/>
            </a:pPr>
            <a:r>
              <a:rPr lang="en-US" dirty="0" smtClean="0"/>
              <a:t>He also takes up the matter of </a:t>
            </a:r>
            <a:r>
              <a:rPr lang="en-US" dirty="0"/>
              <a:t>Valens (“once a presbyter among you”) and his wife, who apparently had stolen money from the congregation (11:1-12:3). He advises the community to forgive Valens and his wife if they truly repent: “Rather than judge such people as enemies, call them back as frail and wayward members, so as to heal your entire </a:t>
            </a:r>
            <a:r>
              <a:rPr lang="en-US" dirty="0" smtClean="0"/>
              <a:t>body.” </a:t>
            </a:r>
            <a:r>
              <a:rPr lang="en-US" dirty="0" smtClean="0">
                <a:solidFill>
                  <a:srgbClr val="FF0000"/>
                </a:solidFill>
              </a:rPr>
              <a:t>11:4 </a:t>
            </a:r>
            <a:endParaRPr lang="en-US" dirty="0" smtClean="0">
              <a:solidFill>
                <a:srgbClr val="FF0000"/>
              </a:solidFill>
            </a:endParaRPr>
          </a:p>
          <a:p>
            <a:pPr>
              <a:buFont typeface="Wingdings" panose="05000000000000000000" pitchFamily="2" charset="2"/>
              <a:buChar char="§"/>
            </a:pPr>
            <a:endParaRPr lang="en-US" dirty="0" smtClean="0"/>
          </a:p>
          <a:p>
            <a:pPr marL="0" indent="0" algn="ctr">
              <a:buNone/>
            </a:pPr>
            <a:endParaRPr lang="en-US" dirty="0">
              <a:solidFill>
                <a:srgbClr val="FF0000"/>
              </a:solidFill>
              <a:effectLst>
                <a:outerShdw blurRad="38100" dist="38100" dir="2700000" algn="tl">
                  <a:srgbClr val="000000">
                    <a:alpha val="43137"/>
                  </a:srgbClr>
                </a:outerShdw>
              </a:effectLst>
            </a:endParaRPr>
          </a:p>
        </p:txBody>
      </p:sp>
      <p:sp>
        <p:nvSpPr>
          <p:cNvPr id="3" name="Title 2"/>
          <p:cNvSpPr>
            <a:spLocks noGrp="1"/>
          </p:cNvSpPr>
          <p:nvPr>
            <p:ph type="title"/>
          </p:nvPr>
        </p:nvSpPr>
        <p:spPr/>
        <p:txBody>
          <a:bodyPr>
            <a:normAutofit/>
          </a:bodyPr>
          <a:lstStyle/>
          <a:p>
            <a:pPr marL="0" indent="0" algn="ctr"/>
            <a:r>
              <a:rPr lang="en-US" sz="3200" dirty="0"/>
              <a:t>The “antichrists” and disgraced presbyter </a:t>
            </a:r>
            <a:r>
              <a:rPr lang="en-US" sz="3200" dirty="0" smtClean="0"/>
              <a:t>of </a:t>
            </a:r>
            <a:r>
              <a:rPr lang="en-US" sz="3200" dirty="0"/>
              <a:t>Polycarp’s </a:t>
            </a:r>
            <a:r>
              <a:rPr lang="en-US" sz="3200" i="1" dirty="0"/>
              <a:t>Epistle to the Philippians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0498" y="1524000"/>
            <a:ext cx="1451501" cy="2398776"/>
          </a:xfrm>
          <a:prstGeom prst="rect">
            <a:avLst/>
          </a:prstGeom>
        </p:spPr>
      </p:pic>
    </p:spTree>
    <p:extLst>
      <p:ext uri="{BB962C8B-B14F-4D97-AF65-F5344CB8AC3E}">
        <p14:creationId xmlns:p14="http://schemas.microsoft.com/office/powerpoint/2010/main" val="2893487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077200" cy="5791200"/>
          </a:xfrm>
        </p:spPr>
        <p:txBody>
          <a:bodyPr>
            <a:normAutofit fontScale="92500" lnSpcReduction="10000"/>
          </a:bodyPr>
          <a:lstStyle/>
          <a:p>
            <a:pPr marL="0" indent="0">
              <a:buNone/>
            </a:pPr>
            <a:endParaRPr lang="en-US" sz="600" dirty="0" smtClean="0"/>
          </a:p>
          <a:p>
            <a:pPr marL="0" indent="0">
              <a:buNone/>
            </a:pPr>
            <a:r>
              <a:rPr lang="en-US" dirty="0" smtClean="0">
                <a:solidFill>
                  <a:srgbClr val="FF0000"/>
                </a:solidFill>
              </a:rPr>
              <a:t>Jude </a:t>
            </a:r>
            <a:r>
              <a:rPr lang="en-US" dirty="0">
                <a:solidFill>
                  <a:srgbClr val="FF0000"/>
                </a:solidFill>
              </a:rPr>
              <a:t>and Second Peter launch dehumanizing attacks on their opponents: </a:t>
            </a:r>
          </a:p>
          <a:p>
            <a:pPr marL="0" indent="0">
              <a:buNone/>
            </a:pPr>
            <a:r>
              <a:rPr lang="en-US" dirty="0" smtClean="0"/>
              <a:t>“But </a:t>
            </a:r>
            <a:r>
              <a:rPr lang="en-US" dirty="0"/>
              <a:t>these people revile what they do not understand and are destroyed by what </a:t>
            </a:r>
            <a:r>
              <a:rPr lang="en-US" dirty="0" smtClean="0"/>
              <a:t>they </a:t>
            </a:r>
            <a:r>
              <a:rPr lang="en-US" dirty="0"/>
              <a:t>know by nature like irrational animals. Woe to them</a:t>
            </a:r>
            <a:r>
              <a:rPr lang="en-US" dirty="0" smtClean="0"/>
              <a:t>!” Jude </a:t>
            </a:r>
            <a:r>
              <a:rPr lang="en-US" dirty="0"/>
              <a:t>10-11</a:t>
            </a:r>
          </a:p>
          <a:p>
            <a:pPr marL="0" indent="0">
              <a:buNone/>
            </a:pPr>
            <a:r>
              <a:rPr lang="en-US" sz="1300" dirty="0"/>
              <a:t> </a:t>
            </a:r>
          </a:p>
          <a:p>
            <a:pPr marL="0" indent="0">
              <a:buNone/>
            </a:pPr>
            <a:r>
              <a:rPr lang="en-US" dirty="0">
                <a:solidFill>
                  <a:srgbClr val="FF0000"/>
                </a:solidFill>
              </a:rPr>
              <a:t>The Johannine epistles castigate the secessionists:</a:t>
            </a:r>
          </a:p>
          <a:p>
            <a:pPr marL="0" indent="0">
              <a:buNone/>
            </a:pPr>
            <a:r>
              <a:rPr lang="en-US" dirty="0" smtClean="0"/>
              <a:t>“They </a:t>
            </a:r>
            <a:r>
              <a:rPr lang="en-US" dirty="0"/>
              <a:t>went out from us, but they were not really of our number; if they had been, </a:t>
            </a:r>
            <a:r>
              <a:rPr lang="en-US" dirty="0" smtClean="0"/>
              <a:t>they </a:t>
            </a:r>
            <a:r>
              <a:rPr lang="en-US" dirty="0"/>
              <a:t>would have remained with us. Their desertion shows that none of them was </a:t>
            </a:r>
            <a:r>
              <a:rPr lang="en-US" dirty="0" smtClean="0"/>
              <a:t>of </a:t>
            </a:r>
            <a:r>
              <a:rPr lang="en-US" dirty="0"/>
              <a:t>our number</a:t>
            </a:r>
            <a:r>
              <a:rPr lang="en-US" dirty="0" smtClean="0"/>
              <a:t>.”  </a:t>
            </a:r>
            <a:r>
              <a:rPr lang="en-US" dirty="0" smtClean="0">
                <a:solidFill>
                  <a:schemeClr val="tx2"/>
                </a:solidFill>
              </a:rPr>
              <a:t>1 </a:t>
            </a:r>
            <a:r>
              <a:rPr lang="en-US" dirty="0">
                <a:solidFill>
                  <a:schemeClr val="tx2"/>
                </a:solidFill>
              </a:rPr>
              <a:t>John 2:19</a:t>
            </a:r>
          </a:p>
          <a:p>
            <a:pPr marL="0" indent="0">
              <a:buNone/>
            </a:pPr>
            <a:r>
              <a:rPr lang="en-US" sz="1300" dirty="0"/>
              <a:t> </a:t>
            </a:r>
          </a:p>
          <a:p>
            <a:pPr marL="0" indent="0">
              <a:buNone/>
            </a:pPr>
            <a:r>
              <a:rPr lang="en-US" i="1" dirty="0">
                <a:solidFill>
                  <a:srgbClr val="FF0000"/>
                </a:solidFill>
              </a:rPr>
              <a:t>1 Clement </a:t>
            </a:r>
            <a:r>
              <a:rPr lang="en-US" dirty="0">
                <a:solidFill>
                  <a:srgbClr val="FF0000"/>
                </a:solidFill>
              </a:rPr>
              <a:t>encourages dissenters to seek pardon: </a:t>
            </a:r>
          </a:p>
          <a:p>
            <a:pPr marL="0" indent="0">
              <a:buNone/>
            </a:pPr>
            <a:r>
              <a:rPr lang="en-US" dirty="0" smtClean="0"/>
              <a:t>“Thus </a:t>
            </a:r>
            <a:r>
              <a:rPr lang="en-US" dirty="0"/>
              <a:t>you who laid the foundation of the faction should be subject to the </a:t>
            </a:r>
            <a:r>
              <a:rPr lang="en-US" dirty="0" smtClean="0"/>
              <a:t>presbyters </a:t>
            </a:r>
            <a:r>
              <a:rPr lang="en-US" dirty="0"/>
              <a:t>and accept the discipline that leads to repentance</a:t>
            </a:r>
            <a:r>
              <a:rPr lang="en-US" dirty="0" smtClean="0"/>
              <a:t>.”  </a:t>
            </a:r>
            <a:r>
              <a:rPr lang="en-US" dirty="0" smtClean="0"/>
              <a:t> </a:t>
            </a:r>
            <a:r>
              <a:rPr lang="en-US" i="1" dirty="0">
                <a:solidFill>
                  <a:schemeClr val="tx2"/>
                </a:solidFill>
              </a:rPr>
              <a:t>1 Clem</a:t>
            </a:r>
            <a:r>
              <a:rPr lang="en-US" dirty="0">
                <a:solidFill>
                  <a:schemeClr val="tx2"/>
                </a:solidFill>
              </a:rPr>
              <a:t>. 57:1</a:t>
            </a:r>
          </a:p>
          <a:p>
            <a:pPr marL="0" indent="0">
              <a:buNone/>
            </a:pPr>
            <a:r>
              <a:rPr lang="en-US" sz="1300" dirty="0"/>
              <a:t> </a:t>
            </a:r>
          </a:p>
          <a:p>
            <a:pPr marL="0" indent="0">
              <a:buNone/>
            </a:pPr>
            <a:r>
              <a:rPr lang="en-US" dirty="0">
                <a:solidFill>
                  <a:srgbClr val="FF0000"/>
                </a:solidFill>
              </a:rPr>
              <a:t>Polycarp urges forgiveness for the former presbyter who embezzled community funds: </a:t>
            </a:r>
          </a:p>
          <a:p>
            <a:pPr marL="0" indent="0">
              <a:buNone/>
            </a:pPr>
            <a:r>
              <a:rPr lang="en-US" dirty="0" smtClean="0"/>
              <a:t>“Rather </a:t>
            </a:r>
            <a:r>
              <a:rPr lang="en-US" dirty="0"/>
              <a:t>than judge such people as enemies, call them back as frail and wayward </a:t>
            </a:r>
            <a:r>
              <a:rPr lang="en-US" dirty="0" smtClean="0"/>
              <a:t>members</a:t>
            </a:r>
            <a:r>
              <a:rPr lang="en-US" dirty="0"/>
              <a:t>, so as to heal your entire body</a:t>
            </a:r>
            <a:r>
              <a:rPr lang="en-US" dirty="0" smtClean="0"/>
              <a:t>.” </a:t>
            </a:r>
            <a:r>
              <a:rPr lang="en-US" dirty="0" smtClean="0"/>
              <a:t> </a:t>
            </a:r>
            <a:r>
              <a:rPr lang="en-US" dirty="0">
                <a:solidFill>
                  <a:schemeClr val="tx2"/>
                </a:solidFill>
              </a:rPr>
              <a:t>Pol. </a:t>
            </a:r>
            <a:r>
              <a:rPr lang="en-US" i="1" dirty="0">
                <a:solidFill>
                  <a:schemeClr val="tx2"/>
                </a:solidFill>
              </a:rPr>
              <a:t>Phil.</a:t>
            </a:r>
            <a:r>
              <a:rPr lang="en-US" dirty="0">
                <a:solidFill>
                  <a:schemeClr val="tx2"/>
                </a:solidFill>
              </a:rPr>
              <a:t> 11:4  </a:t>
            </a:r>
          </a:p>
          <a:p>
            <a:pPr marL="0" indent="0">
              <a:buNone/>
            </a:pPr>
            <a:r>
              <a:rPr lang="en-US" dirty="0"/>
              <a:t> </a:t>
            </a:r>
            <a:endParaRPr lang="en-US" dirty="0" smtClean="0"/>
          </a:p>
          <a:p>
            <a:pPr marL="0" indent="0">
              <a:buNone/>
            </a:pPr>
            <a:endParaRPr lang="en-US" sz="3600" dirty="0">
              <a:effectLst>
                <a:outerShdw blurRad="38100" dist="38100" dir="2700000" algn="tl">
                  <a:srgbClr val="000000">
                    <a:alpha val="43137"/>
                  </a:srgbClr>
                </a:outerShdw>
              </a:effectLst>
            </a:endParaRPr>
          </a:p>
          <a:p>
            <a:pPr marL="0" indent="0" algn="ctr">
              <a:buNone/>
            </a:pPr>
            <a:endParaRPr lang="en-US" sz="1000" dirty="0">
              <a:effectLst>
                <a:outerShdw blurRad="38100" dist="38100" dir="2700000" algn="tl">
                  <a:srgbClr val="000000">
                    <a:alpha val="43137"/>
                  </a:srgbClr>
                </a:outerShdw>
              </a:effectLst>
            </a:endParaRPr>
          </a:p>
        </p:txBody>
      </p:sp>
      <p:sp>
        <p:nvSpPr>
          <p:cNvPr id="4" name="Content Placeholder 3"/>
          <p:cNvSpPr>
            <a:spLocks noGrp="1"/>
          </p:cNvSpPr>
          <p:nvPr>
            <p:ph sz="half" idx="4294967295"/>
          </p:nvPr>
        </p:nvSpPr>
        <p:spPr>
          <a:xfrm>
            <a:off x="5029200" y="2286000"/>
            <a:ext cx="4114800" cy="228600"/>
          </a:xfrm>
        </p:spPr>
        <p:txBody>
          <a:bodyPr>
            <a:normAutofit fontScale="25000" lnSpcReduction="20000"/>
          </a:bodyPr>
          <a:lstStyle/>
          <a:p>
            <a:pPr marL="0" indent="0">
              <a:buNone/>
            </a:pPr>
            <a:endParaRPr lang="en-US" i="1" dirty="0"/>
          </a:p>
          <a:p>
            <a:pPr marL="0" indent="0">
              <a:buNone/>
            </a:pPr>
            <a:r>
              <a:rPr lang="en-US" dirty="0" smtClean="0"/>
              <a:t>.</a:t>
            </a:r>
            <a:endParaRPr lang="en-US" dirty="0"/>
          </a:p>
        </p:txBody>
      </p:sp>
      <p:sp>
        <p:nvSpPr>
          <p:cNvPr id="5" name="Title 4"/>
          <p:cNvSpPr>
            <a:spLocks noGrp="1"/>
          </p:cNvSpPr>
          <p:nvPr>
            <p:ph type="title"/>
          </p:nvPr>
        </p:nvSpPr>
        <p:spPr>
          <a:xfrm>
            <a:off x="457200" y="152400"/>
            <a:ext cx="8229600" cy="1066800"/>
          </a:xfrm>
        </p:spPr>
        <p:txBody>
          <a:bodyPr/>
          <a:lstStyle/>
          <a:p>
            <a:pPr algn="ctr"/>
            <a:r>
              <a:rPr lang="en-US" dirty="0">
                <a:solidFill>
                  <a:srgbClr val="FF0000"/>
                </a:solidFill>
                <a:effectLst>
                  <a:outerShdw blurRad="38100" dist="38100" dir="2700000" algn="tl">
                    <a:srgbClr val="000000">
                      <a:alpha val="43137"/>
                    </a:srgbClr>
                  </a:outerShdw>
                </a:effectLst>
              </a:rPr>
              <a:t> </a:t>
            </a:r>
            <a:r>
              <a:rPr lang="en-US" sz="4000" dirty="0"/>
              <a:t>Diverse appeals among the early Christian communities  </a:t>
            </a:r>
            <a:endParaRPr lang="en-US" sz="4000" dirty="0"/>
          </a:p>
        </p:txBody>
      </p:sp>
    </p:spTree>
    <p:extLst>
      <p:ext uri="{BB962C8B-B14F-4D97-AF65-F5344CB8AC3E}">
        <p14:creationId xmlns:p14="http://schemas.microsoft.com/office/powerpoint/2010/main" val="114789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524000"/>
            <a:ext cx="8001000" cy="5029200"/>
          </a:xfrm>
        </p:spPr>
        <p:txBody>
          <a:bodyPr>
            <a:normAutofit/>
          </a:bodyPr>
          <a:lstStyle/>
          <a:p>
            <a:pPr marL="0" indent="0" algn="ctr">
              <a:buNone/>
            </a:pPr>
            <a:r>
              <a:rPr lang="en-US" sz="3200" dirty="0" smtClean="0">
                <a:solidFill>
                  <a:srgbClr val="FF0000"/>
                </a:solidFill>
              </a:rPr>
              <a:t>Opening Remarks </a:t>
            </a:r>
          </a:p>
          <a:p>
            <a:pPr marL="0" indent="0" algn="ctr">
              <a:buNone/>
            </a:pPr>
            <a:endParaRPr lang="en-US" sz="800" dirty="0" smtClean="0">
              <a:solidFill>
                <a:srgbClr val="FF0000"/>
              </a:solidFill>
              <a:effectLst>
                <a:outerShdw blurRad="38100" dist="38100" dir="2700000" algn="tl">
                  <a:srgbClr val="000000">
                    <a:alpha val="43137"/>
                  </a:srgbClr>
                </a:outerShdw>
              </a:effectLst>
            </a:endParaRPr>
          </a:p>
          <a:p>
            <a:pPr marL="457200" indent="-457200">
              <a:buFont typeface="Wingdings" panose="05000000000000000000" pitchFamily="2" charset="2"/>
              <a:buChar char="§"/>
            </a:pPr>
            <a:r>
              <a:rPr lang="en-US" sz="2800" dirty="0" smtClean="0"/>
              <a:t>The early civil wars in the Christian congregations were on two fronts:</a:t>
            </a:r>
          </a:p>
          <a:p>
            <a:pPr marL="1152525" indent="-457200">
              <a:buFont typeface="Courier New" panose="02070309020205020404" pitchFamily="49" charset="0"/>
              <a:buChar char="o"/>
            </a:pPr>
            <a:r>
              <a:rPr lang="en-US" sz="2800" dirty="0" smtClean="0"/>
              <a:t>   Theological wars (Who is Christ?)</a:t>
            </a:r>
          </a:p>
          <a:p>
            <a:pPr marL="1152525" indent="-457200">
              <a:buFont typeface="Courier New" panose="02070309020205020404" pitchFamily="49" charset="0"/>
              <a:buChar char="o"/>
            </a:pPr>
            <a:r>
              <a:rPr lang="en-US" sz="2800" dirty="0"/>
              <a:t> </a:t>
            </a:r>
            <a:r>
              <a:rPr lang="en-US" sz="2800" dirty="0" smtClean="0"/>
              <a:t>  Leadership wars (Whose in charge?)</a:t>
            </a:r>
          </a:p>
          <a:p>
            <a:pPr marL="695325" indent="0">
              <a:buNone/>
            </a:pPr>
            <a:endParaRPr lang="en-US" sz="1200" dirty="0" smtClean="0"/>
          </a:p>
          <a:p>
            <a:pPr marL="457200" indent="-457200">
              <a:buFont typeface="Wingdings" panose="05000000000000000000" pitchFamily="2" charset="2"/>
              <a:buChar char="§"/>
            </a:pPr>
            <a:r>
              <a:rPr lang="en-US" sz="2800" dirty="0" smtClean="0"/>
              <a:t>The civil wars appear to be largely personality-driven.</a:t>
            </a:r>
          </a:p>
          <a:p>
            <a:pPr marL="0" indent="0">
              <a:buNone/>
            </a:pPr>
            <a:r>
              <a:rPr lang="en-US" sz="1200" dirty="0" smtClean="0"/>
              <a:t> </a:t>
            </a:r>
          </a:p>
          <a:p>
            <a:pPr marL="457200" indent="-457200">
              <a:buFont typeface="Wingdings" panose="05000000000000000000" pitchFamily="2" charset="2"/>
              <a:buChar char="§"/>
            </a:pPr>
            <a:r>
              <a:rPr lang="en-US" sz="2800" dirty="0" smtClean="0"/>
              <a:t>Most of the later NT letters deal with (reveal) the </a:t>
            </a:r>
            <a:r>
              <a:rPr lang="en-US" sz="2800" b="1" i="1" dirty="0" smtClean="0"/>
              <a:t>real</a:t>
            </a:r>
            <a:r>
              <a:rPr lang="en-US" sz="2800" dirty="0" smtClean="0"/>
              <a:t> growing pains of the early </a:t>
            </a:r>
            <a:r>
              <a:rPr lang="en-US" sz="2800" dirty="0"/>
              <a:t>C</a:t>
            </a:r>
            <a:r>
              <a:rPr lang="en-US" sz="2800" dirty="0" smtClean="0"/>
              <a:t>hurch.  </a:t>
            </a:r>
            <a:endParaRPr lang="en-US" sz="2800" dirty="0"/>
          </a:p>
          <a:p>
            <a:pPr>
              <a:buFont typeface="Wingdings" panose="05000000000000000000" pitchFamily="2" charset="2"/>
              <a:buChar char="§"/>
            </a:pPr>
            <a:endParaRPr lang="en-US" dirty="0" smtClean="0"/>
          </a:p>
          <a:p>
            <a:pPr marL="0" indent="0" algn="ctr">
              <a:buNone/>
            </a:pPr>
            <a:endParaRPr lang="en-US" dirty="0">
              <a:solidFill>
                <a:srgbClr val="FF0000"/>
              </a:solidFill>
              <a:effectLst>
                <a:outerShdw blurRad="38100" dist="38100" dir="2700000" algn="tl">
                  <a:srgbClr val="000000">
                    <a:alpha val="43137"/>
                  </a:srgbClr>
                </a:outerShdw>
              </a:effectLst>
            </a:endParaRPr>
          </a:p>
        </p:txBody>
      </p:sp>
      <p:sp>
        <p:nvSpPr>
          <p:cNvPr id="3" name="Title 2"/>
          <p:cNvSpPr>
            <a:spLocks noGrp="1"/>
          </p:cNvSpPr>
          <p:nvPr>
            <p:ph type="title"/>
          </p:nvPr>
        </p:nvSpPr>
        <p:spPr/>
        <p:txBody>
          <a:bodyPr>
            <a:normAutofit/>
          </a:bodyPr>
          <a:lstStyle/>
          <a:p>
            <a:pPr algn="ctr"/>
            <a:r>
              <a:rPr lang="en-US" sz="4400" dirty="0" smtClean="0"/>
              <a:t>Early Christian Civil Wars </a:t>
            </a:r>
            <a:endParaRPr lang="en-US" dirty="0"/>
          </a:p>
        </p:txBody>
      </p:sp>
    </p:spTree>
    <p:extLst>
      <p:ext uri="{BB962C8B-B14F-4D97-AF65-F5344CB8AC3E}">
        <p14:creationId xmlns:p14="http://schemas.microsoft.com/office/powerpoint/2010/main" val="1302421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7696200" cy="5029200"/>
          </a:xfrm>
        </p:spPr>
        <p:txBody>
          <a:bodyPr>
            <a:normAutofit/>
          </a:bodyPr>
          <a:lstStyle/>
          <a:p>
            <a:pPr marL="0" lvl="0" indent="0" algn="ctr">
              <a:buNone/>
            </a:pPr>
            <a:r>
              <a:rPr lang="en-US" dirty="0" smtClean="0">
                <a:solidFill>
                  <a:srgbClr val="FF0000"/>
                </a:solidFill>
              </a:rPr>
              <a:t>      </a:t>
            </a:r>
            <a:r>
              <a:rPr lang="en-US" sz="3200" dirty="0" smtClean="0">
                <a:solidFill>
                  <a:srgbClr val="FF0000"/>
                </a:solidFill>
              </a:rPr>
              <a:t>Questions </a:t>
            </a:r>
            <a:r>
              <a:rPr lang="en-US" sz="3200" dirty="0">
                <a:solidFill>
                  <a:srgbClr val="FF0000"/>
                </a:solidFill>
              </a:rPr>
              <a:t>for </a:t>
            </a:r>
            <a:r>
              <a:rPr lang="en-US" sz="3200" dirty="0" smtClean="0">
                <a:solidFill>
                  <a:srgbClr val="FF0000"/>
                </a:solidFill>
              </a:rPr>
              <a:t>Theological Reflection</a:t>
            </a:r>
          </a:p>
          <a:p>
            <a:pPr marL="514350" lvl="0" indent="-514350">
              <a:buAutoNum type="arabicPeriod"/>
            </a:pPr>
            <a:r>
              <a:rPr lang="en-US" sz="3200" dirty="0" smtClean="0"/>
              <a:t>What are false teachings that you encounter in your ministry?   </a:t>
            </a:r>
          </a:p>
          <a:p>
            <a:pPr marL="514350" lvl="0" indent="-514350">
              <a:buAutoNum type="arabicPeriod" startAt="2"/>
            </a:pPr>
            <a:r>
              <a:rPr lang="en-US" sz="3200" dirty="0" smtClean="0"/>
              <a:t>Are there civil wars occurring in your faith community?  How do you choose sides? </a:t>
            </a:r>
          </a:p>
          <a:p>
            <a:pPr marL="514350" lvl="0" indent="-514350">
              <a:buAutoNum type="arabicPeriod" startAt="2"/>
            </a:pPr>
            <a:r>
              <a:rPr lang="en-US" sz="3200" dirty="0" smtClean="0"/>
              <a:t>What ‘civil wars’ are Catholics fighting today?  </a:t>
            </a:r>
          </a:p>
          <a:p>
            <a:pPr marL="514350" lvl="0" indent="-514350">
              <a:buAutoNum type="arabicPeriod" startAt="2"/>
            </a:pPr>
            <a:endParaRPr lang="en-US" sz="3200" dirty="0"/>
          </a:p>
          <a:p>
            <a:pPr marL="0" indent="0">
              <a:buNone/>
            </a:pPr>
            <a:endParaRPr lang="en-US" sz="1600" dirty="0" smtClean="0">
              <a:solidFill>
                <a:srgbClr val="FF0000"/>
              </a:solidFill>
              <a:effectLst>
                <a:outerShdw blurRad="38100" dist="38100" dir="2700000" algn="tl">
                  <a:srgbClr val="000000">
                    <a:alpha val="43137"/>
                  </a:srgbClr>
                </a:outerShdw>
              </a:effectLst>
            </a:endParaRPr>
          </a:p>
        </p:txBody>
      </p:sp>
      <p:sp>
        <p:nvSpPr>
          <p:cNvPr id="3" name="Title 2"/>
          <p:cNvSpPr>
            <a:spLocks noGrp="1"/>
          </p:cNvSpPr>
          <p:nvPr>
            <p:ph type="title"/>
          </p:nvPr>
        </p:nvSpPr>
        <p:spPr/>
        <p:txBody>
          <a:bodyPr>
            <a:normAutofit/>
          </a:bodyPr>
          <a:lstStyle/>
          <a:p>
            <a:pPr algn="ctr"/>
            <a:r>
              <a:rPr lang="en-US" dirty="0" smtClean="0"/>
              <a:t>Early Christian Civil Wars</a:t>
            </a:r>
            <a:endParaRPr lang="en-US" dirty="0"/>
          </a:p>
        </p:txBody>
      </p:sp>
    </p:spTree>
    <p:extLst>
      <p:ext uri="{BB962C8B-B14F-4D97-AF65-F5344CB8AC3E}">
        <p14:creationId xmlns:p14="http://schemas.microsoft.com/office/powerpoint/2010/main" val="1253274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7696200" cy="5029200"/>
          </a:xfrm>
        </p:spPr>
        <p:txBody>
          <a:bodyPr>
            <a:normAutofit/>
          </a:bodyPr>
          <a:lstStyle/>
          <a:p>
            <a:pPr marL="0" lvl="0" indent="0" algn="ctr">
              <a:buNone/>
            </a:pPr>
            <a:r>
              <a:rPr lang="en-US" dirty="0" smtClean="0">
                <a:solidFill>
                  <a:srgbClr val="FF0000"/>
                </a:solidFill>
              </a:rPr>
              <a:t>      </a:t>
            </a:r>
            <a:r>
              <a:rPr lang="en-US" sz="3200" dirty="0" smtClean="0">
                <a:solidFill>
                  <a:srgbClr val="FF0000"/>
                </a:solidFill>
              </a:rPr>
              <a:t>Questions </a:t>
            </a:r>
            <a:r>
              <a:rPr lang="en-US" sz="3200" dirty="0">
                <a:solidFill>
                  <a:srgbClr val="FF0000"/>
                </a:solidFill>
              </a:rPr>
              <a:t>for </a:t>
            </a:r>
            <a:r>
              <a:rPr lang="en-US" sz="3200" dirty="0" smtClean="0">
                <a:solidFill>
                  <a:srgbClr val="FF0000"/>
                </a:solidFill>
              </a:rPr>
              <a:t>Theological Reflection</a:t>
            </a:r>
          </a:p>
          <a:p>
            <a:pPr marL="514350" lvl="0" indent="-514350">
              <a:buAutoNum type="arabicPeriod"/>
            </a:pPr>
            <a:r>
              <a:rPr lang="en-US" sz="3200" dirty="0" smtClean="0"/>
              <a:t>What are false teachings that you encounter in your ministry?   </a:t>
            </a:r>
          </a:p>
          <a:p>
            <a:pPr marL="514350" lvl="0" indent="-514350">
              <a:buAutoNum type="arabicPeriod" startAt="2"/>
            </a:pPr>
            <a:r>
              <a:rPr lang="en-US" sz="3200" dirty="0" smtClean="0"/>
              <a:t>Are there civil wars occurring in your faith community?  How do you choose sides? </a:t>
            </a:r>
          </a:p>
          <a:p>
            <a:pPr marL="514350" lvl="0" indent="-514350">
              <a:buAutoNum type="arabicPeriod" startAt="2"/>
            </a:pPr>
            <a:r>
              <a:rPr lang="en-US" sz="3200" dirty="0" smtClean="0"/>
              <a:t>What ‘civil wars’ are Catholics fighting today?  </a:t>
            </a:r>
          </a:p>
          <a:p>
            <a:pPr marL="514350" lvl="0" indent="-514350">
              <a:buAutoNum type="arabicPeriod" startAt="2"/>
            </a:pPr>
            <a:endParaRPr lang="en-US" sz="3200" dirty="0"/>
          </a:p>
          <a:p>
            <a:pPr marL="0" indent="0">
              <a:buNone/>
            </a:pPr>
            <a:endParaRPr lang="en-US" sz="1600" dirty="0" smtClean="0">
              <a:solidFill>
                <a:srgbClr val="FF0000"/>
              </a:solidFill>
              <a:effectLst>
                <a:outerShdw blurRad="38100" dist="38100" dir="2700000" algn="tl">
                  <a:srgbClr val="000000">
                    <a:alpha val="43137"/>
                  </a:srgbClr>
                </a:outerShdw>
              </a:effectLst>
            </a:endParaRPr>
          </a:p>
        </p:txBody>
      </p:sp>
      <p:sp>
        <p:nvSpPr>
          <p:cNvPr id="3" name="Title 2"/>
          <p:cNvSpPr>
            <a:spLocks noGrp="1"/>
          </p:cNvSpPr>
          <p:nvPr>
            <p:ph type="title"/>
          </p:nvPr>
        </p:nvSpPr>
        <p:spPr/>
        <p:txBody>
          <a:bodyPr>
            <a:normAutofit/>
          </a:bodyPr>
          <a:lstStyle/>
          <a:p>
            <a:pPr algn="ctr"/>
            <a:r>
              <a:rPr lang="en-US" dirty="0" smtClean="0"/>
              <a:t>Early Christian Civil Wars</a:t>
            </a:r>
            <a:endParaRPr lang="en-US" dirty="0"/>
          </a:p>
        </p:txBody>
      </p:sp>
    </p:spTree>
    <p:extLst>
      <p:ext uri="{BB962C8B-B14F-4D97-AF65-F5344CB8AC3E}">
        <p14:creationId xmlns:p14="http://schemas.microsoft.com/office/powerpoint/2010/main" val="3253755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7772400" cy="1447800"/>
          </a:xfrm>
        </p:spPr>
        <p:txBody>
          <a:bodyPr>
            <a:normAutofit/>
          </a:bodyPr>
          <a:lstStyle/>
          <a:p>
            <a:pPr algn="ctr"/>
            <a:r>
              <a:rPr lang="en-US" dirty="0" smtClean="0"/>
              <a:t>Early Christian Civil Wars </a:t>
            </a:r>
            <a:br>
              <a:rPr lang="en-US" dirty="0" smtClean="0"/>
            </a:br>
            <a:endParaRPr lang="en-US" sz="3300" dirty="0"/>
          </a:p>
        </p:txBody>
      </p:sp>
      <p:sp>
        <p:nvSpPr>
          <p:cNvPr id="2" name="Content Placeholder 1"/>
          <p:cNvSpPr>
            <a:spLocks noGrp="1"/>
          </p:cNvSpPr>
          <p:nvPr>
            <p:ph sz="half" idx="1"/>
          </p:nvPr>
        </p:nvSpPr>
        <p:spPr>
          <a:xfrm>
            <a:off x="457200" y="1828800"/>
            <a:ext cx="4059936" cy="4267200"/>
          </a:xfrm>
        </p:spPr>
        <p:txBody>
          <a:bodyPr>
            <a:normAutofit/>
          </a:bodyPr>
          <a:lstStyle/>
          <a:p>
            <a:pPr marL="0" indent="0">
              <a:buNone/>
            </a:pPr>
            <a:r>
              <a:rPr lang="en-US" dirty="0"/>
              <a:t> </a:t>
            </a:r>
            <a:r>
              <a:rPr lang="en-US" dirty="0" smtClean="0">
                <a:solidFill>
                  <a:srgbClr val="002060"/>
                </a:solidFill>
              </a:rPr>
              <a:t>New Testament Sources:</a:t>
            </a:r>
          </a:p>
          <a:p>
            <a:pPr marL="0" indent="0" algn="ctr">
              <a:buNone/>
            </a:pPr>
            <a:endParaRPr lang="en-US" sz="1000" dirty="0" smtClean="0"/>
          </a:p>
          <a:p>
            <a:pPr marL="0" indent="0">
              <a:buNone/>
            </a:pPr>
            <a:r>
              <a:rPr lang="en-US" dirty="0" smtClean="0"/>
              <a:t>The First Letter of John</a:t>
            </a:r>
          </a:p>
          <a:p>
            <a:pPr marL="0" indent="0">
              <a:buNone/>
            </a:pPr>
            <a:r>
              <a:rPr lang="en-US" dirty="0" smtClean="0"/>
              <a:t>The Second Letter of John</a:t>
            </a:r>
          </a:p>
          <a:p>
            <a:pPr marL="0" indent="0">
              <a:buNone/>
            </a:pPr>
            <a:r>
              <a:rPr lang="en-US" dirty="0" smtClean="0"/>
              <a:t>The Third Letter of John </a:t>
            </a:r>
          </a:p>
          <a:p>
            <a:pPr marL="0" indent="0">
              <a:buNone/>
            </a:pPr>
            <a:r>
              <a:rPr lang="en-US" dirty="0" smtClean="0"/>
              <a:t>The Letter of Jude</a:t>
            </a:r>
          </a:p>
          <a:p>
            <a:pPr marL="0" indent="0">
              <a:buNone/>
            </a:pPr>
            <a:r>
              <a:rPr lang="en-US" dirty="0" smtClean="0"/>
              <a:t>The Second Letter </a:t>
            </a:r>
          </a:p>
          <a:p>
            <a:pPr marL="0" indent="0">
              <a:buNone/>
            </a:pPr>
            <a:r>
              <a:rPr lang="en-US" dirty="0" smtClean="0"/>
              <a:t>of Peter      </a:t>
            </a:r>
          </a:p>
          <a:p>
            <a:pPr marL="0" indent="0">
              <a:buNone/>
            </a:pPr>
            <a:endParaRPr lang="en-US" dirty="0" smtClean="0"/>
          </a:p>
        </p:txBody>
      </p:sp>
      <p:sp>
        <p:nvSpPr>
          <p:cNvPr id="4" name="Content Placeholder 3"/>
          <p:cNvSpPr>
            <a:spLocks noGrp="1"/>
          </p:cNvSpPr>
          <p:nvPr>
            <p:ph sz="half" idx="2"/>
          </p:nvPr>
        </p:nvSpPr>
        <p:spPr>
          <a:xfrm>
            <a:off x="4648200" y="1828800"/>
            <a:ext cx="3886200" cy="4572001"/>
          </a:xfrm>
        </p:spPr>
        <p:txBody>
          <a:bodyPr>
            <a:normAutofit/>
          </a:bodyPr>
          <a:lstStyle/>
          <a:p>
            <a:pPr marL="0" indent="0">
              <a:buNone/>
            </a:pPr>
            <a:r>
              <a:rPr lang="en-US" dirty="0" smtClean="0">
                <a:solidFill>
                  <a:srgbClr val="002060"/>
                </a:solidFill>
              </a:rPr>
              <a:t>Apostolic Fathers Sources: </a:t>
            </a:r>
          </a:p>
          <a:p>
            <a:pPr marL="0" indent="0">
              <a:buNone/>
            </a:pPr>
            <a:endParaRPr lang="en-US" sz="800" i="1" dirty="0" smtClean="0"/>
          </a:p>
          <a:p>
            <a:pPr marL="0" indent="0">
              <a:buNone/>
            </a:pPr>
            <a:r>
              <a:rPr lang="en-US" i="1" dirty="0" smtClean="0"/>
              <a:t>First Clement</a:t>
            </a:r>
          </a:p>
          <a:p>
            <a:pPr marL="0" indent="0">
              <a:buNone/>
            </a:pPr>
            <a:r>
              <a:rPr lang="en-US" dirty="0" smtClean="0"/>
              <a:t>Polycarp’s </a:t>
            </a:r>
            <a:r>
              <a:rPr lang="en-US" i="1" dirty="0" smtClean="0"/>
              <a:t>Epistle to the Philippians </a:t>
            </a:r>
          </a:p>
          <a:p>
            <a:pPr marL="0" indent="0">
              <a:buNone/>
            </a:pPr>
            <a:endParaRPr lang="en-US" i="1" dirty="0"/>
          </a:p>
          <a:p>
            <a:pPr marL="0" indent="0">
              <a:buNone/>
            </a:pP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9800" y="4295775"/>
            <a:ext cx="2133600" cy="2101215"/>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0400" y="4495800"/>
            <a:ext cx="1504604" cy="1882140"/>
          </a:xfrm>
          <a:prstGeom prst="rect">
            <a:avLst/>
          </a:prstGeom>
        </p:spPr>
      </p:pic>
    </p:spTree>
    <p:extLst>
      <p:ext uri="{BB962C8B-B14F-4D97-AF65-F5344CB8AC3E}">
        <p14:creationId xmlns:p14="http://schemas.microsoft.com/office/powerpoint/2010/main" val="4210647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7924800" cy="5105400"/>
          </a:xfrm>
        </p:spPr>
        <p:txBody>
          <a:bodyPr>
            <a:normAutofit/>
          </a:bodyPr>
          <a:lstStyle/>
          <a:p>
            <a:pPr marL="0" indent="0" algn="ctr">
              <a:buNone/>
            </a:pPr>
            <a:r>
              <a:rPr lang="en-US" dirty="0"/>
              <a:t> </a:t>
            </a:r>
            <a:r>
              <a:rPr lang="en-US" dirty="0" smtClean="0"/>
              <a:t>          </a:t>
            </a:r>
            <a:r>
              <a:rPr lang="en-US" sz="3600" dirty="0" smtClean="0">
                <a:solidFill>
                  <a:srgbClr val="FF0000"/>
                </a:solidFill>
              </a:rPr>
              <a:t>Setting the Context </a:t>
            </a:r>
          </a:p>
          <a:p>
            <a:pPr marL="0" indent="0" algn="ctr">
              <a:buNone/>
            </a:pPr>
            <a:endParaRPr lang="en-US" sz="1000" dirty="0"/>
          </a:p>
          <a:p>
            <a:pPr>
              <a:buFont typeface="Wingdings" panose="05000000000000000000" pitchFamily="2" charset="2"/>
              <a:buChar char="§"/>
            </a:pPr>
            <a:r>
              <a:rPr lang="en-US" sz="2400" dirty="0" smtClean="0"/>
              <a:t>1</a:t>
            </a:r>
            <a:r>
              <a:rPr lang="en-US" sz="2400" baseline="30000" dirty="0" smtClean="0"/>
              <a:t>st</a:t>
            </a:r>
            <a:r>
              <a:rPr lang="en-US" sz="2400" dirty="0" smtClean="0"/>
              <a:t> &amp; 2</a:t>
            </a:r>
            <a:r>
              <a:rPr lang="en-US" sz="2400" baseline="30000" dirty="0" smtClean="0"/>
              <a:t>nd</a:t>
            </a:r>
            <a:r>
              <a:rPr lang="en-US" sz="2400" dirty="0" smtClean="0"/>
              <a:t> century Christian congregations</a:t>
            </a:r>
          </a:p>
          <a:p>
            <a:pPr marL="0" indent="0">
              <a:buNone/>
            </a:pPr>
            <a:r>
              <a:rPr lang="en-US" sz="2400" dirty="0" smtClean="0"/>
              <a:t>    communicated almost exclusively </a:t>
            </a:r>
          </a:p>
          <a:p>
            <a:pPr marL="0" indent="0">
              <a:buNone/>
            </a:pPr>
            <a:r>
              <a:rPr lang="en-US" sz="2400" dirty="0"/>
              <a:t> </a:t>
            </a:r>
            <a:r>
              <a:rPr lang="en-US" sz="2400" dirty="0" smtClean="0"/>
              <a:t>   (in written form) by letters.</a:t>
            </a:r>
          </a:p>
          <a:p>
            <a:pPr>
              <a:buFont typeface="Wingdings" panose="05000000000000000000" pitchFamily="2" charset="2"/>
              <a:buChar char="§"/>
            </a:pPr>
            <a:r>
              <a:rPr lang="en-US" sz="2400" dirty="0" smtClean="0"/>
              <a:t>In fact, 21 of the 27 NT writings are “letters.”</a:t>
            </a:r>
          </a:p>
          <a:p>
            <a:pPr>
              <a:buFont typeface="Wingdings" panose="05000000000000000000" pitchFamily="2" charset="2"/>
              <a:buChar char="§"/>
            </a:pPr>
            <a:r>
              <a:rPr lang="en-US" sz="2400" dirty="0" smtClean="0"/>
              <a:t>NT and AF letters range in authorship from known authors (e.g., Paul’s 7 letters) to pseudonymous authors (e.g., Jude, 1 and 2 Peter) to anonymous authors (e.g., First John, Hebrews).</a:t>
            </a:r>
          </a:p>
          <a:p>
            <a:pPr>
              <a:buFont typeface="Wingdings" panose="05000000000000000000" pitchFamily="2" charset="2"/>
              <a:buChar char="§"/>
            </a:pPr>
            <a:r>
              <a:rPr lang="en-US" sz="2400" dirty="0" smtClean="0"/>
              <a:t>The nine later NT writings (8 of which are “letters”) share a common concern about dissenters and false teachers. </a:t>
            </a:r>
          </a:p>
        </p:txBody>
      </p:sp>
      <p:sp>
        <p:nvSpPr>
          <p:cNvPr id="3" name="Title 2"/>
          <p:cNvSpPr>
            <a:spLocks noGrp="1"/>
          </p:cNvSpPr>
          <p:nvPr>
            <p:ph type="title"/>
          </p:nvPr>
        </p:nvSpPr>
        <p:spPr>
          <a:xfrm>
            <a:off x="457200" y="152400"/>
            <a:ext cx="8229600" cy="1219200"/>
          </a:xfrm>
        </p:spPr>
        <p:txBody>
          <a:bodyPr>
            <a:normAutofit fontScale="90000"/>
          </a:bodyPr>
          <a:lstStyle/>
          <a:p>
            <a:pPr algn="ctr"/>
            <a:r>
              <a:rPr lang="en-US" dirty="0" smtClean="0">
                <a:solidFill>
                  <a:srgbClr val="FFFF00"/>
                </a:solidFill>
                <a:effectLst>
                  <a:outerShdw blurRad="38100" dist="38100" dir="2700000" algn="tl">
                    <a:srgbClr val="000000">
                      <a:alpha val="43137"/>
                    </a:srgbClr>
                  </a:outerShdw>
                </a:effectLst>
              </a:rPr>
              <a:t/>
            </a:r>
            <a:br>
              <a:rPr lang="en-US" dirty="0" smtClean="0">
                <a:solidFill>
                  <a:srgbClr val="FFFF00"/>
                </a:solidFill>
                <a:effectLst>
                  <a:outerShdw blurRad="38100" dist="38100" dir="2700000" algn="tl">
                    <a:srgbClr val="000000">
                      <a:alpha val="43137"/>
                    </a:srgbClr>
                  </a:outerShdw>
                </a:effectLst>
              </a:rPr>
            </a:br>
            <a:r>
              <a:rPr lang="en-US" dirty="0">
                <a:solidFill>
                  <a:srgbClr val="FFFF00"/>
                </a:solidFill>
                <a:effectLst>
                  <a:outerShdw blurRad="38100" dist="38100" dir="2700000" algn="tl">
                    <a:srgbClr val="000000">
                      <a:alpha val="43137"/>
                    </a:srgbClr>
                  </a:outerShdw>
                </a:effectLst>
              </a:rPr>
              <a:t/>
            </a:r>
            <a:br>
              <a:rPr lang="en-US" dirty="0">
                <a:solidFill>
                  <a:srgbClr val="FFFF00"/>
                </a:solidFill>
                <a:effectLst>
                  <a:outerShdw blurRad="38100" dist="38100" dir="2700000" algn="tl">
                    <a:srgbClr val="000000">
                      <a:alpha val="43137"/>
                    </a:srgbClr>
                  </a:outerShdw>
                </a:effectLst>
              </a:rPr>
            </a:br>
            <a:r>
              <a:rPr lang="en-US" dirty="0" smtClean="0"/>
              <a:t>Early Christian Civil Wars </a:t>
            </a:r>
            <a:r>
              <a:rPr lang="en-US" dirty="0" smtClean="0">
                <a:solidFill>
                  <a:srgbClr val="FFFF00"/>
                </a:solidFill>
                <a:effectLst>
                  <a:outerShdw blurRad="38100" dist="38100" dir="2700000" algn="tl">
                    <a:srgbClr val="000000">
                      <a:alpha val="43137"/>
                    </a:srgbClr>
                  </a:outerShdw>
                </a:effectLst>
              </a:rPr>
              <a:t/>
            </a:r>
            <a:br>
              <a:rPr lang="en-US" dirty="0" smtClean="0">
                <a:solidFill>
                  <a:srgbClr val="FFFF00"/>
                </a:solidFill>
                <a:effectLst>
                  <a:outerShdw blurRad="38100" dist="38100" dir="2700000" algn="tl">
                    <a:srgbClr val="000000">
                      <a:alpha val="43137"/>
                    </a:srgbClr>
                  </a:outerShdw>
                </a:effectLst>
              </a:rPr>
            </a:br>
            <a:r>
              <a:rPr lang="en-US" dirty="0">
                <a:solidFill>
                  <a:srgbClr val="FFFF00"/>
                </a:solidFill>
                <a:effectLst>
                  <a:outerShdw blurRad="38100" dist="38100" dir="2700000" algn="tl">
                    <a:srgbClr val="000000">
                      <a:alpha val="43137"/>
                    </a:srgbClr>
                  </a:outerShdw>
                </a:effectLst>
              </a:rPr>
              <a:t/>
            </a:r>
            <a:br>
              <a:rPr lang="en-US" dirty="0">
                <a:solidFill>
                  <a:srgbClr val="FFFF00"/>
                </a:solidFill>
                <a:effectLst>
                  <a:outerShdw blurRad="38100" dist="38100" dir="2700000" algn="tl">
                    <a:srgbClr val="000000">
                      <a:alpha val="43137"/>
                    </a:srgbClr>
                  </a:outerShdw>
                </a:effectLst>
              </a:rPr>
            </a:br>
            <a:r>
              <a:rPr lang="en-US" sz="3200" dirty="0" smtClean="0">
                <a:solidFill>
                  <a:srgbClr val="FF0000"/>
                </a:solidFill>
                <a:effectLst>
                  <a:outerShdw blurRad="38100" dist="38100" dir="2700000" algn="tl">
                    <a:srgbClr val="000000">
                      <a:alpha val="43137"/>
                    </a:srgbClr>
                  </a:outerShdw>
                </a:effectLst>
              </a:rPr>
              <a:t> </a:t>
            </a:r>
            <a:endParaRPr lang="en-US" sz="3300" dirty="0">
              <a:solidFill>
                <a:srgbClr val="FF0000"/>
              </a:solidFill>
              <a:effectLst>
                <a:outerShdw blurRad="38100" dist="38100" dir="2700000" algn="tl">
                  <a:srgbClr val="000000">
                    <a:alpha val="43137"/>
                  </a:srgbClr>
                </a:outerShdw>
              </a:effectLst>
            </a:endParaRPr>
          </a:p>
        </p:txBody>
      </p:sp>
      <p:sp>
        <p:nvSpPr>
          <p:cNvPr id="4" name="Content Placeholder 3"/>
          <p:cNvSpPr>
            <a:spLocks noGrp="1"/>
          </p:cNvSpPr>
          <p:nvPr>
            <p:ph sz="half" idx="4294967295"/>
          </p:nvPr>
        </p:nvSpPr>
        <p:spPr>
          <a:xfrm>
            <a:off x="5029200" y="2286000"/>
            <a:ext cx="4114800" cy="228600"/>
          </a:xfrm>
        </p:spPr>
        <p:txBody>
          <a:bodyPr>
            <a:normAutofit fontScale="25000" lnSpcReduction="20000"/>
          </a:bodyPr>
          <a:lstStyle/>
          <a:p>
            <a:pPr marL="0" indent="0">
              <a:buNone/>
            </a:pPr>
            <a:endParaRPr lang="en-US" i="1" dirty="0"/>
          </a:p>
          <a:p>
            <a:pPr marL="0" indent="0">
              <a:buNone/>
            </a:pPr>
            <a:r>
              <a:rPr lang="en-US" dirty="0" smtClean="0"/>
              <a:t>.</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76950" y="1981200"/>
            <a:ext cx="2209800" cy="1692728"/>
          </a:xfrm>
          <a:prstGeom prst="rect">
            <a:avLst/>
          </a:prstGeom>
        </p:spPr>
      </p:pic>
    </p:spTree>
    <p:extLst>
      <p:ext uri="{BB962C8B-B14F-4D97-AF65-F5344CB8AC3E}">
        <p14:creationId xmlns:p14="http://schemas.microsoft.com/office/powerpoint/2010/main" val="758504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000" dirty="0" smtClean="0"/>
              <a:t>Early Christian Civil Wars</a:t>
            </a:r>
            <a:endParaRPr lang="en-US" sz="4000" dirty="0"/>
          </a:p>
        </p:txBody>
      </p:sp>
      <p:sp>
        <p:nvSpPr>
          <p:cNvPr id="2" name="Content Placeholder 1"/>
          <p:cNvSpPr>
            <a:spLocks noGrp="1"/>
          </p:cNvSpPr>
          <p:nvPr>
            <p:ph idx="1"/>
          </p:nvPr>
        </p:nvSpPr>
        <p:spPr/>
        <p:txBody>
          <a:bodyPr>
            <a:normAutofit/>
          </a:bodyPr>
          <a:lstStyle/>
          <a:p>
            <a:pPr marL="0" indent="0">
              <a:buNone/>
            </a:pPr>
            <a:r>
              <a:rPr lang="en-US" dirty="0"/>
              <a:t> </a:t>
            </a:r>
            <a:endParaRPr lang="en-US" dirty="0" smtClean="0"/>
          </a:p>
          <a:p>
            <a:pPr marL="0" indent="0" algn="ctr">
              <a:buNone/>
            </a:pPr>
            <a:r>
              <a:rPr lang="en-US" sz="3600" dirty="0" smtClean="0">
                <a:solidFill>
                  <a:srgbClr val="FF0000"/>
                </a:solidFill>
              </a:rPr>
              <a:t>Historical Context of the Sources</a:t>
            </a:r>
          </a:p>
          <a:p>
            <a:pPr marL="0" indent="0" algn="ctr">
              <a:buNone/>
            </a:pPr>
            <a:r>
              <a:rPr lang="en-US" sz="3600" dirty="0" smtClean="0">
                <a:solidFill>
                  <a:srgbClr val="FF0000"/>
                </a:solidFill>
              </a:rPr>
              <a:t> </a:t>
            </a:r>
          </a:p>
          <a:p>
            <a:pPr marL="0" indent="0" algn="ctr">
              <a:buNone/>
            </a:pPr>
            <a:endParaRPr lang="en-US" sz="3600" dirty="0" smtClean="0">
              <a:solidFill>
                <a:srgbClr val="FF0000"/>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3200400"/>
            <a:ext cx="2286000" cy="266700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76800" y="3200400"/>
            <a:ext cx="2514600" cy="2667000"/>
          </a:xfrm>
          <a:prstGeom prst="rect">
            <a:avLst/>
          </a:prstGeom>
        </p:spPr>
      </p:pic>
    </p:spTree>
    <p:extLst>
      <p:ext uri="{BB962C8B-B14F-4D97-AF65-F5344CB8AC3E}">
        <p14:creationId xmlns:p14="http://schemas.microsoft.com/office/powerpoint/2010/main" val="2663531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a:buNone/>
            </a:pPr>
            <a:endParaRPr lang="en-US" sz="800" dirty="0">
              <a:solidFill>
                <a:srgbClr val="FF0000"/>
              </a:solidFill>
              <a:effectLst>
                <a:outerShdw blurRad="38100" dist="38100" dir="2700000" algn="tl">
                  <a:srgbClr val="000000">
                    <a:alpha val="43137"/>
                  </a:srgbClr>
                </a:outerShdw>
              </a:effectLst>
            </a:endParaRPr>
          </a:p>
          <a:p>
            <a:pPr marL="457200" indent="-457200">
              <a:buFont typeface="Wingdings" panose="05000000000000000000" pitchFamily="2" charset="2"/>
              <a:buChar char="§"/>
            </a:pPr>
            <a:r>
              <a:rPr lang="en-US" sz="2800" dirty="0" smtClean="0"/>
              <a:t>1,2, and 3 John were all addressed to the Johannine community, a church(</a:t>
            </a:r>
            <a:r>
              <a:rPr lang="en-US" sz="2800" dirty="0" err="1" smtClean="0"/>
              <a:t>es</a:t>
            </a:r>
            <a:r>
              <a:rPr lang="en-US" sz="2800" dirty="0" smtClean="0"/>
              <a:t>) likely located in Asia Minor, possibly Ephesus. </a:t>
            </a:r>
          </a:p>
          <a:p>
            <a:pPr marL="457200" indent="-457200">
              <a:buFont typeface="Wingdings" panose="05000000000000000000" pitchFamily="2" charset="2"/>
              <a:buChar char="§"/>
            </a:pPr>
            <a:r>
              <a:rPr lang="en-US" sz="2800" dirty="0" smtClean="0"/>
              <a:t>The author of First John is unknown.  He never identified himself </a:t>
            </a:r>
          </a:p>
          <a:p>
            <a:pPr marL="457200" indent="-457200">
              <a:buNone/>
            </a:pPr>
            <a:r>
              <a:rPr lang="en-US" sz="2800" dirty="0"/>
              <a:t> </a:t>
            </a:r>
            <a:r>
              <a:rPr lang="en-US" sz="2800" dirty="0" smtClean="0"/>
              <a:t>     in the letter.  </a:t>
            </a:r>
            <a:endParaRPr lang="en-US" sz="2800" dirty="0"/>
          </a:p>
          <a:p>
            <a:pPr marL="457200" indent="-457200">
              <a:buFont typeface="Wingdings" panose="05000000000000000000" pitchFamily="2" charset="2"/>
              <a:buChar char="§"/>
            </a:pPr>
            <a:r>
              <a:rPr lang="en-US" sz="2800" dirty="0" smtClean="0"/>
              <a:t>It was composed </a:t>
            </a:r>
          </a:p>
          <a:p>
            <a:pPr marL="457200" indent="-457200">
              <a:buNone/>
            </a:pPr>
            <a:r>
              <a:rPr lang="en-US" sz="2800" dirty="0"/>
              <a:t> </a:t>
            </a:r>
            <a:r>
              <a:rPr lang="en-US" sz="2800" dirty="0" smtClean="0"/>
              <a:t>   between 90-95 CE.   </a:t>
            </a:r>
            <a:endParaRPr lang="en-US" sz="2800" dirty="0"/>
          </a:p>
          <a:p>
            <a:pPr marL="0" indent="0" algn="ctr">
              <a:buNone/>
            </a:pPr>
            <a:endParaRPr lang="en-US" dirty="0">
              <a:solidFill>
                <a:srgbClr val="FF0000"/>
              </a:solidFill>
              <a:effectLst>
                <a:outerShdw blurRad="38100" dist="38100" dir="2700000" algn="tl">
                  <a:srgbClr val="000000">
                    <a:alpha val="43137"/>
                  </a:srgbClr>
                </a:outerShdw>
              </a:effectLst>
            </a:endParaRPr>
          </a:p>
        </p:txBody>
      </p:sp>
      <p:sp>
        <p:nvSpPr>
          <p:cNvPr id="3" name="Title 2"/>
          <p:cNvSpPr>
            <a:spLocks noGrp="1"/>
          </p:cNvSpPr>
          <p:nvPr>
            <p:ph type="title"/>
          </p:nvPr>
        </p:nvSpPr>
        <p:spPr/>
        <p:txBody>
          <a:bodyPr>
            <a:normAutofit/>
          </a:bodyPr>
          <a:lstStyle/>
          <a:p>
            <a:pPr algn="ctr"/>
            <a:r>
              <a:rPr lang="en-US" dirty="0" smtClean="0"/>
              <a:t>The historical context of 1 John</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0" y="3810000"/>
            <a:ext cx="4343400" cy="2657475"/>
          </a:xfrm>
          <a:prstGeom prst="rect">
            <a:avLst/>
          </a:prstGeom>
        </p:spPr>
      </p:pic>
    </p:spTree>
    <p:extLst>
      <p:ext uri="{BB962C8B-B14F-4D97-AF65-F5344CB8AC3E}">
        <p14:creationId xmlns:p14="http://schemas.microsoft.com/office/powerpoint/2010/main" val="74518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a:buNone/>
            </a:pPr>
            <a:endParaRPr lang="en-US" sz="800" dirty="0">
              <a:solidFill>
                <a:srgbClr val="FF0000"/>
              </a:solidFill>
              <a:effectLst>
                <a:outerShdw blurRad="38100" dist="38100" dir="2700000" algn="tl">
                  <a:srgbClr val="000000">
                    <a:alpha val="43137"/>
                  </a:srgbClr>
                </a:outerShdw>
              </a:effectLst>
            </a:endParaRPr>
          </a:p>
          <a:p>
            <a:pPr marL="457200" indent="-457200">
              <a:buFont typeface="Wingdings" panose="05000000000000000000" pitchFamily="2" charset="2"/>
              <a:buChar char="§"/>
            </a:pPr>
            <a:r>
              <a:rPr lang="en-US" sz="2800" dirty="0" smtClean="0"/>
              <a:t>Second John was written by “the Elder” (presumably a leader among the Johannine churches) to “the chosen Lady and her children” (a specific Johannine congregation).</a:t>
            </a:r>
          </a:p>
          <a:p>
            <a:pPr marL="457200" indent="-457200">
              <a:buFont typeface="Wingdings" panose="05000000000000000000" pitchFamily="2" charset="2"/>
              <a:buChar char="§"/>
            </a:pPr>
            <a:r>
              <a:rPr lang="en-US" sz="2800" dirty="0" smtClean="0"/>
              <a:t>Likely composed between </a:t>
            </a:r>
          </a:p>
          <a:p>
            <a:pPr marL="457200" indent="-457200">
              <a:buNone/>
            </a:pPr>
            <a:r>
              <a:rPr lang="en-US" sz="2800" dirty="0"/>
              <a:t> </a:t>
            </a:r>
            <a:r>
              <a:rPr lang="en-US" sz="2800" dirty="0" smtClean="0"/>
              <a:t>     90-95 CE somewhere in </a:t>
            </a:r>
          </a:p>
          <a:p>
            <a:pPr marL="457200" indent="-457200">
              <a:buNone/>
            </a:pPr>
            <a:r>
              <a:rPr lang="en-US" sz="2800" dirty="0"/>
              <a:t> </a:t>
            </a:r>
            <a:r>
              <a:rPr lang="en-US" sz="2800" dirty="0" smtClean="0"/>
              <a:t>     Asia Minor.</a:t>
            </a:r>
          </a:p>
          <a:p>
            <a:pPr marL="457200" indent="-457200">
              <a:buFont typeface="Wingdings" panose="05000000000000000000" pitchFamily="2" charset="2"/>
              <a:buChar char="§"/>
            </a:pPr>
            <a:r>
              <a:rPr lang="en-US" sz="2800" dirty="0" smtClean="0"/>
              <a:t>Second John is only 13 verses.</a:t>
            </a:r>
          </a:p>
          <a:p>
            <a:pPr marL="457200" indent="-457200">
              <a:buNone/>
            </a:pPr>
            <a:r>
              <a:rPr lang="en-US" sz="2800" dirty="0"/>
              <a:t> </a:t>
            </a:r>
            <a:r>
              <a:rPr lang="en-US" sz="2800" dirty="0" smtClean="0"/>
              <a:t>   The shortest NT writing.</a:t>
            </a:r>
            <a:endParaRPr lang="en-US" sz="2800" dirty="0"/>
          </a:p>
        </p:txBody>
      </p:sp>
      <p:sp>
        <p:nvSpPr>
          <p:cNvPr id="3" name="Title 2"/>
          <p:cNvSpPr>
            <a:spLocks noGrp="1"/>
          </p:cNvSpPr>
          <p:nvPr>
            <p:ph type="title"/>
          </p:nvPr>
        </p:nvSpPr>
        <p:spPr/>
        <p:txBody>
          <a:bodyPr>
            <a:normAutofit/>
          </a:bodyPr>
          <a:lstStyle/>
          <a:p>
            <a:pPr algn="ctr"/>
            <a:r>
              <a:rPr lang="en-US" dirty="0" smtClean="0"/>
              <a:t>The historical context of 2 John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29250" y="3733800"/>
            <a:ext cx="2914650" cy="2819400"/>
          </a:xfrm>
          <a:prstGeom prst="rect">
            <a:avLst/>
          </a:prstGeom>
        </p:spPr>
      </p:pic>
    </p:spTree>
    <p:extLst>
      <p:ext uri="{BB962C8B-B14F-4D97-AF65-F5344CB8AC3E}">
        <p14:creationId xmlns:p14="http://schemas.microsoft.com/office/powerpoint/2010/main" val="123151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a:buNone/>
            </a:pPr>
            <a:endParaRPr lang="en-US" sz="800" dirty="0">
              <a:solidFill>
                <a:srgbClr val="FF0000"/>
              </a:solidFill>
              <a:effectLst>
                <a:outerShdw blurRad="38100" dist="38100" dir="2700000" algn="tl">
                  <a:srgbClr val="000000">
                    <a:alpha val="43137"/>
                  </a:srgbClr>
                </a:outerShdw>
              </a:effectLst>
            </a:endParaRPr>
          </a:p>
          <a:p>
            <a:pPr marL="457200" indent="-457200">
              <a:buFont typeface="Wingdings" panose="05000000000000000000" pitchFamily="2" charset="2"/>
              <a:buChar char="§"/>
            </a:pPr>
            <a:r>
              <a:rPr lang="en-US" sz="2800" dirty="0" smtClean="0"/>
              <a:t>Third John is another written by “the elder” of the Johannine community and this time addressed to a specific person, Gaius (a likely leader of the one of the Johannine churches). </a:t>
            </a:r>
          </a:p>
          <a:p>
            <a:pPr marL="457200" indent="-457200">
              <a:buFont typeface="Wingdings" panose="05000000000000000000" pitchFamily="2" charset="2"/>
              <a:buChar char="§"/>
            </a:pPr>
            <a:r>
              <a:rPr lang="en-US" sz="2800" dirty="0" smtClean="0"/>
              <a:t>Composed between 90-95 CE in Asia Minor.</a:t>
            </a:r>
          </a:p>
          <a:p>
            <a:pPr marL="2800350" indent="-457200">
              <a:buFont typeface="Wingdings" panose="05000000000000000000" pitchFamily="2" charset="2"/>
              <a:buChar char="§"/>
            </a:pPr>
            <a:r>
              <a:rPr lang="en-US" sz="2800" dirty="0" smtClean="0"/>
              <a:t>Third John is only 15 verses.</a:t>
            </a:r>
          </a:p>
          <a:p>
            <a:pPr marL="2800350" indent="-457200">
              <a:buFont typeface="Wingdings" panose="05000000000000000000" pitchFamily="2" charset="2"/>
              <a:buChar char="§"/>
            </a:pPr>
            <a:r>
              <a:rPr lang="en-US" sz="2800" dirty="0" smtClean="0"/>
              <a:t>The exact order of composition </a:t>
            </a:r>
          </a:p>
          <a:p>
            <a:pPr marL="2800350" indent="-457200">
              <a:buNone/>
            </a:pPr>
            <a:r>
              <a:rPr lang="en-US" sz="2800" dirty="0"/>
              <a:t> </a:t>
            </a:r>
            <a:r>
              <a:rPr lang="en-US" sz="2800" dirty="0" smtClean="0"/>
              <a:t>      of 1, 2 and 3 John in unknown. </a:t>
            </a:r>
            <a:endParaRPr lang="en-US" sz="2800" dirty="0"/>
          </a:p>
        </p:txBody>
      </p:sp>
      <p:sp>
        <p:nvSpPr>
          <p:cNvPr id="3" name="Title 2"/>
          <p:cNvSpPr>
            <a:spLocks noGrp="1"/>
          </p:cNvSpPr>
          <p:nvPr>
            <p:ph type="title"/>
          </p:nvPr>
        </p:nvSpPr>
        <p:spPr/>
        <p:txBody>
          <a:bodyPr>
            <a:normAutofit/>
          </a:bodyPr>
          <a:lstStyle/>
          <a:p>
            <a:pPr algn="ctr"/>
            <a:r>
              <a:rPr lang="en-US" sz="4400" dirty="0" smtClean="0"/>
              <a:t>The historical context of 3 John </a:t>
            </a:r>
            <a:r>
              <a:rPr lang="en-US" sz="4400" dirty="0" smtClean="0">
                <a:solidFill>
                  <a:srgbClr val="FFFF00"/>
                </a:solidFill>
                <a:effectLst>
                  <a:outerShdw blurRad="38100" dist="38100" dir="2700000" algn="tl">
                    <a:srgbClr val="000000">
                      <a:alpha val="43137"/>
                    </a:srgbClr>
                  </a:outerShdw>
                </a:effectLst>
              </a:rPr>
              <a:t> </a:t>
            </a:r>
            <a:endParaRPr lang="en-US" dirty="0">
              <a:solidFill>
                <a:srgbClr val="FFFF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 y="4191000"/>
            <a:ext cx="1981200" cy="2362200"/>
          </a:xfrm>
          <a:prstGeom prst="rect">
            <a:avLst/>
          </a:prstGeom>
        </p:spPr>
      </p:pic>
    </p:spTree>
    <p:extLst>
      <p:ext uri="{BB962C8B-B14F-4D97-AF65-F5344CB8AC3E}">
        <p14:creationId xmlns:p14="http://schemas.microsoft.com/office/powerpoint/2010/main" val="513787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148</TotalTime>
  <Words>1885</Words>
  <Application>Microsoft Office PowerPoint</Application>
  <PresentationFormat>On-screen Show (4:3)</PresentationFormat>
  <Paragraphs>231</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Adjacency</vt:lpstr>
      <vt:lpstr>Session 2: Early Christian Civil Wars</vt:lpstr>
      <vt:lpstr>Early Christian Civil Wars </vt:lpstr>
      <vt:lpstr>Early Christian Civil Wars</vt:lpstr>
      <vt:lpstr>Early Christian Civil Wars  </vt:lpstr>
      <vt:lpstr>  Early Christian Civil Wars    </vt:lpstr>
      <vt:lpstr>Early Christian Civil Wars</vt:lpstr>
      <vt:lpstr>The historical context of 1 John</vt:lpstr>
      <vt:lpstr>The historical context of 2 John </vt:lpstr>
      <vt:lpstr>The historical context of 3 John  </vt:lpstr>
      <vt:lpstr>The historical context of Jude </vt:lpstr>
      <vt:lpstr>The historical context of 2 Peter</vt:lpstr>
      <vt:lpstr>The historical context of 1 Clement </vt:lpstr>
      <vt:lpstr>The historical context of Polycarp’s Epistle to the Philippians </vt:lpstr>
      <vt:lpstr>  Early Christian Civil Wars   </vt:lpstr>
      <vt:lpstr>Broad Sketch </vt:lpstr>
      <vt:lpstr>The dissenting faction of 1 John </vt:lpstr>
      <vt:lpstr> The “progressives” &amp; “deceivers” of 2 John </vt:lpstr>
      <vt:lpstr> The problem of Diotrephes in 3 John  </vt:lpstr>
      <vt:lpstr> The “intruders” of Jude  </vt:lpstr>
      <vt:lpstr> The “false teachers” and “scoffers” in 2 Peter  </vt:lpstr>
      <vt:lpstr> The “cliques” and “factions” of  First Clement </vt:lpstr>
      <vt:lpstr>The “antichrists” and disgraced presbyter of Polycarp’s Epistle to the Philippians  </vt:lpstr>
      <vt:lpstr> Diverse appeals among the early Christian communities  </vt:lpstr>
      <vt:lpstr>Early Christian Civil Wars </vt:lpstr>
      <vt:lpstr>Early Christian Civil Wars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2: Early Christian Civil Wars</dc:title>
  <dc:creator>user</dc:creator>
  <cp:lastModifiedBy>user</cp:lastModifiedBy>
  <cp:revision>11</cp:revision>
  <dcterms:created xsi:type="dcterms:W3CDTF">2016-10-23T23:17:29Z</dcterms:created>
  <dcterms:modified xsi:type="dcterms:W3CDTF">2016-10-31T01:05:14Z</dcterms:modified>
</cp:coreProperties>
</file>