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6" r:id="rId5"/>
    <p:sldId id="267" r:id="rId6"/>
    <p:sldId id="260" r:id="rId7"/>
    <p:sldId id="258" r:id="rId8"/>
    <p:sldId id="263" r:id="rId9"/>
    <p:sldId id="264" r:id="rId10"/>
    <p:sldId id="262" r:id="rId11"/>
    <p:sldId id="265" r:id="rId12"/>
    <p:sldId id="269" r:id="rId13"/>
    <p:sldId id="268" r:id="rId14"/>
    <p:sldId id="270" r:id="rId15"/>
    <p:sldId id="271" r:id="rId16"/>
    <p:sldId id="272" r:id="rId17"/>
    <p:sldId id="273" r:id="rId18"/>
    <p:sldId id="275" r:id="rId19"/>
    <p:sldId id="274" r:id="rId20"/>
    <p:sldId id="278" r:id="rId21"/>
    <p:sldId id="279" r:id="rId22"/>
    <p:sldId id="280" r:id="rId23"/>
    <p:sldId id="281" r:id="rId24"/>
    <p:sldId id="282" r:id="rId25"/>
    <p:sldId id="283" r:id="rId26"/>
    <p:sldId id="284" r:id="rId27"/>
    <p:sldId id="276"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59" autoAdjust="0"/>
  </p:normalViewPr>
  <p:slideViewPr>
    <p:cSldViewPr>
      <p:cViewPr varScale="1">
        <p:scale>
          <a:sx n="80" d="100"/>
          <a:sy n="80" d="100"/>
        </p:scale>
        <p:origin x="-1435"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650562-3B8F-4064-930B-BF8633E523E1}"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174B3-E1A5-4433-849B-EC64D9D7E42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50562-3B8F-4064-930B-BF8633E523E1}"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174B3-E1A5-4433-849B-EC64D9D7E42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50562-3B8F-4064-930B-BF8633E523E1}"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174B3-E1A5-4433-849B-EC64D9D7E42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50562-3B8F-4064-930B-BF8633E523E1}"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174B3-E1A5-4433-849B-EC64D9D7E42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650562-3B8F-4064-930B-BF8633E523E1}"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174B3-E1A5-4433-849B-EC64D9D7E42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650562-3B8F-4064-930B-BF8633E523E1}"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174B3-E1A5-4433-849B-EC64D9D7E42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650562-3B8F-4064-930B-BF8633E523E1}"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1174B3-E1A5-4433-849B-EC64D9D7E42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650562-3B8F-4064-930B-BF8633E523E1}"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1174B3-E1A5-4433-849B-EC64D9D7E42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50562-3B8F-4064-930B-BF8633E523E1}"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1174B3-E1A5-4433-849B-EC64D9D7E42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50562-3B8F-4064-930B-BF8633E523E1}"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174B3-E1A5-4433-849B-EC64D9D7E42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1650562-3B8F-4064-930B-BF8633E523E1}" type="datetimeFigureOut">
              <a:rPr lang="en-US" smtClean="0"/>
              <a:t>10/23/2016</a:t>
            </a:fld>
            <a:endParaRPr lang="en-US"/>
          </a:p>
        </p:txBody>
      </p:sp>
      <p:sp>
        <p:nvSpPr>
          <p:cNvPr id="9" name="Slide Number Placeholder 8"/>
          <p:cNvSpPr>
            <a:spLocks noGrp="1"/>
          </p:cNvSpPr>
          <p:nvPr>
            <p:ph type="sldNum" sz="quarter" idx="11"/>
          </p:nvPr>
        </p:nvSpPr>
        <p:spPr/>
        <p:txBody>
          <a:bodyPr/>
          <a:lstStyle/>
          <a:p>
            <a:fld id="{261174B3-E1A5-4433-849B-EC64D9D7E42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61174B3-E1A5-4433-849B-EC64D9D7E42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1650562-3B8F-4064-930B-BF8633E523E1}" type="datetimeFigureOut">
              <a:rPr lang="en-US" smtClean="0"/>
              <a:t>10/23/2016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jscholz@strtch.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457200"/>
            <a:ext cx="7315200" cy="3962400"/>
          </a:xfrm>
        </p:spPr>
        <p:txBody>
          <a:bodyPr/>
          <a:lstStyle/>
          <a:p>
            <a:pPr algn="ctr"/>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800" dirty="0"/>
              <a:t/>
            </a:r>
            <a:br>
              <a:rPr lang="en-US" sz="4800" dirty="0"/>
            </a:br>
            <a:r>
              <a:rPr lang="en-US" sz="4800" dirty="0" smtClean="0"/>
              <a:t>November 2016 </a:t>
            </a:r>
            <a:br>
              <a:rPr lang="en-US" sz="4800" dirty="0" smtClean="0"/>
            </a:br>
            <a:r>
              <a:rPr lang="en-US" sz="4800" dirty="0" smtClean="0"/>
              <a:t>Deacon Retreat</a:t>
            </a:r>
            <a:r>
              <a:rPr lang="en-US" dirty="0" smtClean="0"/>
              <a:t/>
            </a:r>
            <a:br>
              <a:rPr lang="en-US" dirty="0" smtClean="0"/>
            </a:br>
            <a:r>
              <a:rPr lang="en-US" sz="3200" dirty="0" smtClean="0"/>
              <a:t/>
            </a:r>
            <a:br>
              <a:rPr lang="en-US" sz="3200" dirty="0" smtClean="0"/>
            </a:br>
            <a:r>
              <a:rPr lang="en-US" sz="3200" dirty="0" smtClean="0">
                <a:solidFill>
                  <a:srgbClr val="FF0000"/>
                </a:solidFill>
              </a:rPr>
              <a:t>Lessons  Learned from the Emerging Church: 100-160 AD   </a:t>
            </a:r>
            <a:r>
              <a:rPr lang="en-US" dirty="0"/>
              <a:t/>
            </a:r>
            <a:br>
              <a:rPr lang="en-US" dirty="0"/>
            </a:br>
            <a:endParaRPr lang="en-US" dirty="0"/>
          </a:p>
        </p:txBody>
      </p:sp>
      <p:sp>
        <p:nvSpPr>
          <p:cNvPr id="5" name="Subtitle 4"/>
          <p:cNvSpPr>
            <a:spLocks noGrp="1"/>
          </p:cNvSpPr>
          <p:nvPr>
            <p:ph type="subTitle" idx="1"/>
          </p:nvPr>
        </p:nvSpPr>
        <p:spPr>
          <a:xfrm>
            <a:off x="914400" y="4343400"/>
            <a:ext cx="6461760" cy="1981200"/>
          </a:xfrm>
        </p:spPr>
        <p:txBody>
          <a:bodyPr>
            <a:normAutofit fontScale="85000" lnSpcReduction="20000"/>
          </a:bodyPr>
          <a:lstStyle/>
          <a:p>
            <a:pPr algn="ctr"/>
            <a:r>
              <a:rPr lang="en-US" sz="3600" dirty="0" smtClean="0">
                <a:solidFill>
                  <a:schemeClr val="accent6">
                    <a:lumMod val="50000"/>
                  </a:schemeClr>
                </a:solidFill>
              </a:rPr>
              <a:t>Dr. Dan Scholz</a:t>
            </a:r>
          </a:p>
          <a:p>
            <a:pPr algn="ctr"/>
            <a:r>
              <a:rPr lang="en-US" sz="3600" dirty="0" smtClean="0">
                <a:solidFill>
                  <a:schemeClr val="accent6">
                    <a:lumMod val="50000"/>
                  </a:schemeClr>
                </a:solidFill>
              </a:rPr>
              <a:t>Dean, College of Arts and Sciences</a:t>
            </a:r>
          </a:p>
          <a:p>
            <a:pPr algn="ctr"/>
            <a:r>
              <a:rPr lang="en-US" sz="3600" dirty="0" smtClean="0">
                <a:solidFill>
                  <a:schemeClr val="accent6">
                    <a:lumMod val="50000"/>
                  </a:schemeClr>
                </a:solidFill>
              </a:rPr>
              <a:t>Cardinal Stritch University</a:t>
            </a:r>
          </a:p>
          <a:p>
            <a:pPr algn="ctr"/>
            <a:r>
              <a:rPr lang="en-US" sz="3600" dirty="0" smtClean="0">
                <a:hlinkClick r:id="rId2"/>
              </a:rPr>
              <a:t>djscholz@strtch.edu</a:t>
            </a:r>
            <a:r>
              <a:rPr lang="en-US" sz="3600" dirty="0" smtClean="0"/>
              <a:t>  </a:t>
            </a:r>
            <a:endParaRPr lang="en-US" sz="3600" dirty="0"/>
          </a:p>
        </p:txBody>
      </p:sp>
    </p:spTree>
    <p:extLst>
      <p:ext uri="{BB962C8B-B14F-4D97-AF65-F5344CB8AC3E}">
        <p14:creationId xmlns:p14="http://schemas.microsoft.com/office/powerpoint/2010/main" val="164339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696200" cy="1752600"/>
          </a:xfrm>
        </p:spPr>
        <p:txBody>
          <a:bodyPr>
            <a:normAutofit fontScale="90000"/>
          </a:bodyPr>
          <a:lstStyle/>
          <a:p>
            <a:pPr algn="ctr"/>
            <a:r>
              <a:rPr lang="en-US" sz="4000" dirty="0" smtClean="0"/>
              <a:t>Session 1:</a:t>
            </a:r>
            <a:br>
              <a:rPr lang="en-US" sz="4000" dirty="0" smtClean="0"/>
            </a:br>
            <a:r>
              <a:rPr lang="en-US" sz="4000" dirty="0" smtClean="0"/>
              <a:t>How the Early Christians Related to Outsiders</a:t>
            </a:r>
            <a:endParaRPr lang="en-US" sz="4000" dirty="0"/>
          </a:p>
        </p:txBody>
      </p:sp>
      <p:sp>
        <p:nvSpPr>
          <p:cNvPr id="2" name="Content Placeholder 1"/>
          <p:cNvSpPr>
            <a:spLocks noGrp="1"/>
          </p:cNvSpPr>
          <p:nvPr>
            <p:ph sz="half" idx="1"/>
          </p:nvPr>
        </p:nvSpPr>
        <p:spPr>
          <a:xfrm>
            <a:off x="152400" y="2133600"/>
            <a:ext cx="3810000" cy="3962400"/>
          </a:xfrm>
        </p:spPr>
        <p:txBody>
          <a:bodyPr>
            <a:normAutofit/>
          </a:bodyPr>
          <a:lstStyle/>
          <a:p>
            <a:pPr marL="0" indent="0">
              <a:buNone/>
            </a:pPr>
            <a:r>
              <a:rPr lang="en-US" dirty="0"/>
              <a:t> </a:t>
            </a:r>
            <a:r>
              <a:rPr lang="en-US" dirty="0" smtClean="0">
                <a:solidFill>
                  <a:srgbClr val="002060"/>
                </a:solidFill>
              </a:rPr>
              <a:t>New Testament Sources:</a:t>
            </a:r>
          </a:p>
          <a:p>
            <a:pPr marL="0" indent="0" algn="ctr">
              <a:buNone/>
            </a:pPr>
            <a:endParaRPr lang="en-US" sz="1000" dirty="0" smtClean="0">
              <a:effectLst>
                <a:outerShdw blurRad="38100" dist="38100" dir="2700000" algn="tl">
                  <a:srgbClr val="000000">
                    <a:alpha val="43137"/>
                  </a:srgbClr>
                </a:outerShdw>
              </a:effectLst>
            </a:endParaRPr>
          </a:p>
          <a:p>
            <a:pPr marL="0" indent="0" algn="ctr">
              <a:buNone/>
            </a:pPr>
            <a:r>
              <a:rPr lang="en-US" dirty="0" smtClean="0"/>
              <a:t>The First Letter of Peter      </a:t>
            </a:r>
          </a:p>
          <a:p>
            <a:pPr marL="0" indent="0">
              <a:buNone/>
            </a:pPr>
            <a:endParaRPr lang="en-US" dirty="0" smtClean="0"/>
          </a:p>
        </p:txBody>
      </p:sp>
      <p:sp>
        <p:nvSpPr>
          <p:cNvPr id="4" name="Content Placeholder 3"/>
          <p:cNvSpPr>
            <a:spLocks noGrp="1"/>
          </p:cNvSpPr>
          <p:nvPr>
            <p:ph sz="half" idx="2"/>
          </p:nvPr>
        </p:nvSpPr>
        <p:spPr>
          <a:xfrm>
            <a:off x="4057650" y="2133600"/>
            <a:ext cx="4114800" cy="4191000"/>
          </a:xfrm>
        </p:spPr>
        <p:txBody>
          <a:bodyPr>
            <a:normAutofit/>
          </a:bodyPr>
          <a:lstStyle/>
          <a:p>
            <a:pPr marL="0" indent="0">
              <a:buNone/>
            </a:pPr>
            <a:r>
              <a:rPr lang="en-US" dirty="0" smtClean="0">
                <a:solidFill>
                  <a:srgbClr val="002060"/>
                </a:solidFill>
              </a:rPr>
              <a:t>Apostolic Fathers Sources: </a:t>
            </a:r>
          </a:p>
          <a:p>
            <a:pPr marL="0" indent="0">
              <a:buNone/>
            </a:pPr>
            <a:r>
              <a:rPr lang="en-US" sz="2400" dirty="0" smtClean="0"/>
              <a:t>The 7 Letters </a:t>
            </a:r>
            <a:r>
              <a:rPr lang="en-US" sz="2400" dirty="0"/>
              <a:t>of </a:t>
            </a:r>
            <a:r>
              <a:rPr lang="en-US" sz="2400" dirty="0" smtClean="0"/>
              <a:t>Ignatius</a:t>
            </a:r>
          </a:p>
          <a:p>
            <a:pPr marL="0" indent="0">
              <a:buNone/>
            </a:pPr>
            <a:r>
              <a:rPr lang="en-US" sz="2400" dirty="0"/>
              <a:t>T</a:t>
            </a:r>
            <a:r>
              <a:rPr lang="en-US" sz="2400" dirty="0" smtClean="0"/>
              <a:t>he </a:t>
            </a:r>
            <a:r>
              <a:rPr lang="en-US" sz="2400" i="1" dirty="0"/>
              <a:t>Martyrdom of </a:t>
            </a:r>
            <a:r>
              <a:rPr lang="en-US" sz="2400" i="1" dirty="0" smtClean="0"/>
              <a:t>Polycarp</a:t>
            </a:r>
            <a:endParaRPr lang="en-US" sz="2400" dirty="0"/>
          </a:p>
          <a:p>
            <a:pPr marL="0" indent="0">
              <a:buNone/>
            </a:pPr>
            <a:r>
              <a:rPr lang="en-US" sz="2400" dirty="0" smtClean="0"/>
              <a:t>The </a:t>
            </a:r>
            <a:r>
              <a:rPr lang="en-US" sz="2400" i="1" dirty="0" smtClean="0"/>
              <a:t>Apology </a:t>
            </a:r>
            <a:r>
              <a:rPr lang="en-US" sz="2400" dirty="0"/>
              <a:t>of </a:t>
            </a:r>
            <a:r>
              <a:rPr lang="en-US" sz="2400" dirty="0" smtClean="0"/>
              <a:t> Quadratus</a:t>
            </a:r>
          </a:p>
          <a:p>
            <a:pPr marL="0" indent="0">
              <a:buNone/>
            </a:pPr>
            <a:r>
              <a:rPr lang="en-US" sz="2400" dirty="0" smtClean="0"/>
              <a:t>The</a:t>
            </a:r>
            <a:r>
              <a:rPr lang="en-US" sz="2400" i="1" dirty="0" smtClean="0"/>
              <a:t> Epistle </a:t>
            </a:r>
            <a:r>
              <a:rPr lang="en-US" sz="2400" i="1" dirty="0"/>
              <a:t>to </a:t>
            </a:r>
            <a:r>
              <a:rPr lang="en-US" sz="2400" i="1" dirty="0" smtClean="0"/>
              <a:t>Diognetus</a:t>
            </a:r>
            <a:endParaRPr lang="en-US" sz="2400" i="1"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733800"/>
            <a:ext cx="2057400" cy="2286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4572000"/>
            <a:ext cx="3181350" cy="1752600"/>
          </a:xfrm>
          <a:prstGeom prst="rect">
            <a:avLst/>
          </a:prstGeom>
        </p:spPr>
      </p:pic>
    </p:spTree>
    <p:extLst>
      <p:ext uri="{BB962C8B-B14F-4D97-AF65-F5344CB8AC3E}">
        <p14:creationId xmlns:p14="http://schemas.microsoft.com/office/powerpoint/2010/main" val="146601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7696200" cy="5029200"/>
          </a:xfrm>
        </p:spPr>
        <p:txBody>
          <a:bodyPr>
            <a:normAutofit/>
          </a:bodyPr>
          <a:lstStyle/>
          <a:p>
            <a:pPr marL="0" lvl="0" indent="0" algn="ctr">
              <a:buNone/>
            </a:pPr>
            <a:r>
              <a:rPr lang="en-US" sz="2800" dirty="0" smtClean="0">
                <a:solidFill>
                  <a:srgbClr val="FF0000"/>
                </a:solidFill>
              </a:rPr>
              <a:t>      </a:t>
            </a:r>
            <a:r>
              <a:rPr lang="en-US" sz="3200" dirty="0" smtClean="0">
                <a:solidFill>
                  <a:srgbClr val="FF0000"/>
                </a:solidFill>
              </a:rPr>
              <a:t>Questions </a:t>
            </a:r>
            <a:r>
              <a:rPr lang="en-US" sz="3200" dirty="0">
                <a:solidFill>
                  <a:srgbClr val="FF0000"/>
                </a:solidFill>
              </a:rPr>
              <a:t>for </a:t>
            </a:r>
            <a:r>
              <a:rPr lang="en-US" sz="3200" dirty="0" smtClean="0">
                <a:solidFill>
                  <a:srgbClr val="FF0000"/>
                </a:solidFill>
              </a:rPr>
              <a:t>Theological Reflection</a:t>
            </a:r>
          </a:p>
          <a:p>
            <a:pPr marL="0" lvl="0" indent="0">
              <a:buNone/>
            </a:pPr>
            <a:endParaRPr lang="en-US" sz="1400" dirty="0" smtClean="0">
              <a:solidFill>
                <a:srgbClr val="FF0000"/>
              </a:solidFill>
              <a:effectLst>
                <a:outerShdw blurRad="38100" dist="38100" dir="2700000" algn="tl">
                  <a:srgbClr val="000000">
                    <a:alpha val="43137"/>
                  </a:srgbClr>
                </a:outerShdw>
              </a:effectLst>
            </a:endParaRPr>
          </a:p>
          <a:p>
            <a:pPr marL="514350" lvl="0" indent="-514350">
              <a:buFont typeface="+mj-lt"/>
              <a:buAutoNum type="arabicPeriod"/>
            </a:pPr>
            <a:r>
              <a:rPr lang="en-US" sz="3200" dirty="0" smtClean="0"/>
              <a:t>Who do you consider “outsiders” associated with your faith community?</a:t>
            </a:r>
          </a:p>
          <a:p>
            <a:pPr marL="228600" lvl="0" indent="-228600">
              <a:buFont typeface="+mj-lt"/>
              <a:buAutoNum type="arabicPeriod"/>
            </a:pPr>
            <a:endParaRPr lang="en-US" sz="1100" dirty="0" smtClean="0"/>
          </a:p>
          <a:p>
            <a:pPr marL="514350" lvl="0" indent="-514350">
              <a:buFont typeface="+mj-lt"/>
              <a:buAutoNum type="arabicPeriod"/>
            </a:pPr>
            <a:r>
              <a:rPr lang="en-US" sz="3200" dirty="0"/>
              <a:t>What strategies </a:t>
            </a:r>
            <a:r>
              <a:rPr lang="en-US" sz="3200" dirty="0" smtClean="0"/>
              <a:t>do you employ </a:t>
            </a:r>
            <a:r>
              <a:rPr lang="en-US" sz="3200" dirty="0"/>
              <a:t>in dealing with current outsiders to the faith</a:t>
            </a:r>
            <a:r>
              <a:rPr lang="en-US" sz="3200" dirty="0" smtClean="0"/>
              <a:t>?</a:t>
            </a:r>
          </a:p>
          <a:p>
            <a:pPr marL="514350" lvl="0" indent="-514350">
              <a:buFont typeface="+mj-lt"/>
              <a:buAutoNum type="arabicPeriod"/>
            </a:pPr>
            <a:endParaRPr lang="en-US" sz="1100" dirty="0" smtClean="0"/>
          </a:p>
          <a:p>
            <a:pPr marL="514350" lvl="0" indent="-514350">
              <a:buFont typeface="+mj-lt"/>
              <a:buAutoNum type="arabicPeriod"/>
            </a:pPr>
            <a:r>
              <a:rPr lang="en-US" sz="3200" dirty="0" smtClean="0"/>
              <a:t>How can the Church effectively evangelize </a:t>
            </a:r>
            <a:r>
              <a:rPr lang="en-US" sz="3200" dirty="0"/>
              <a:t>outsiders? </a:t>
            </a:r>
          </a:p>
          <a:p>
            <a:pPr marL="514350" lvl="0" indent="-514350">
              <a:buFont typeface="+mj-lt"/>
              <a:buAutoNum type="arabicPeriod"/>
            </a:pPr>
            <a:endParaRPr lang="en-US" sz="3200" dirty="0" smtClean="0">
              <a:effectLst>
                <a:outerShdw blurRad="38100" dist="38100" dir="2700000" algn="tl">
                  <a:srgbClr val="000000">
                    <a:alpha val="43137"/>
                  </a:srgbClr>
                </a:outerShdw>
              </a:effectLst>
            </a:endParaRPr>
          </a:p>
          <a:p>
            <a:pPr marL="514350" lvl="0" indent="-514350">
              <a:buAutoNum type="arabicPeriod" startAt="2"/>
            </a:pPr>
            <a:endParaRPr lang="en-US" sz="3200" dirty="0">
              <a:effectLst>
                <a:outerShdw blurRad="38100" dist="38100" dir="2700000" algn="tl">
                  <a:srgbClr val="000000">
                    <a:alpha val="43137"/>
                  </a:srgbClr>
                </a:outerShdw>
              </a:effectLst>
            </a:endParaRPr>
          </a:p>
          <a:p>
            <a:pPr marL="0" indent="0">
              <a:buNone/>
            </a:pPr>
            <a:endParaRPr lang="en-US" sz="1600" dirty="0" smtClean="0">
              <a:solidFill>
                <a:srgbClr val="FF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fontScale="90000"/>
          </a:bodyPr>
          <a:lstStyle/>
          <a:p>
            <a:pPr algn="ctr"/>
            <a:r>
              <a:rPr lang="en-US" sz="4400" dirty="0" smtClean="0"/>
              <a:t>How the Early Christians </a:t>
            </a:r>
            <a:br>
              <a:rPr lang="en-US" sz="4400" dirty="0" smtClean="0"/>
            </a:br>
            <a:r>
              <a:rPr lang="en-US" sz="4400" dirty="0" smtClean="0"/>
              <a:t>Related to Outsiders </a:t>
            </a:r>
            <a:endParaRPr lang="en-US" dirty="0"/>
          </a:p>
        </p:txBody>
      </p:sp>
    </p:spTree>
    <p:extLst>
      <p:ext uri="{BB962C8B-B14F-4D97-AF65-F5344CB8AC3E}">
        <p14:creationId xmlns:p14="http://schemas.microsoft.com/office/powerpoint/2010/main" val="212277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000" dirty="0" smtClean="0"/>
              <a:t>How the Early Christians Related to Outsiders</a:t>
            </a:r>
            <a:endParaRPr lang="en-US" sz="4000" dirty="0"/>
          </a:p>
        </p:txBody>
      </p:sp>
      <p:sp>
        <p:nvSpPr>
          <p:cNvPr id="2" name="Content Placeholder 1"/>
          <p:cNvSpPr>
            <a:spLocks noGrp="1"/>
          </p:cNvSpPr>
          <p:nvPr>
            <p:ph idx="1"/>
          </p:nvPr>
        </p:nvSpPr>
        <p:spPr/>
        <p:txBody>
          <a:bodyPr>
            <a:normAutofit/>
          </a:bodyPr>
          <a:lstStyle/>
          <a:p>
            <a:pPr marL="0" indent="0">
              <a:buNone/>
            </a:pPr>
            <a:r>
              <a:rPr lang="en-US" dirty="0"/>
              <a:t> </a:t>
            </a:r>
            <a:endParaRPr lang="en-US" dirty="0" smtClean="0"/>
          </a:p>
          <a:p>
            <a:pPr marL="0" indent="0" algn="ctr">
              <a:buNone/>
            </a:pPr>
            <a:r>
              <a:rPr lang="en-US" sz="3600" dirty="0" smtClean="0">
                <a:solidFill>
                  <a:srgbClr val="FF0000"/>
                </a:solidFill>
              </a:rPr>
              <a:t>Historical Context of the Sources </a:t>
            </a:r>
          </a:p>
          <a:p>
            <a:pPr marL="0" indent="0" algn="ctr">
              <a:buNone/>
            </a:pPr>
            <a:endParaRPr lang="en-US" sz="3600" dirty="0" smtClean="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429000"/>
            <a:ext cx="2438400" cy="2286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429000"/>
            <a:ext cx="3181350" cy="2209800"/>
          </a:xfrm>
          <a:prstGeom prst="rect">
            <a:avLst/>
          </a:prstGeom>
        </p:spPr>
      </p:pic>
    </p:spTree>
    <p:extLst>
      <p:ext uri="{BB962C8B-B14F-4D97-AF65-F5344CB8AC3E}">
        <p14:creationId xmlns:p14="http://schemas.microsoft.com/office/powerpoint/2010/main" val="297735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800" dirty="0">
              <a:solidFill>
                <a:srgbClr val="FF0000"/>
              </a:solidFill>
              <a:effectLst>
                <a:outerShdw blurRad="38100" dist="38100" dir="2700000" algn="tl">
                  <a:srgbClr val="000000">
                    <a:alpha val="43137"/>
                  </a:srgbClr>
                </a:outerShdw>
              </a:effectLst>
            </a:endParaRPr>
          </a:p>
          <a:p>
            <a:pPr marL="457200" indent="-457200">
              <a:buFont typeface="Wingdings" panose="05000000000000000000" pitchFamily="2" charset="2"/>
              <a:buChar char="§"/>
            </a:pPr>
            <a:r>
              <a:rPr lang="en-US" sz="2800" dirty="0" smtClean="0"/>
              <a:t>Written between 80-100 CE to the Gentile Christian communities living in the five Roman provinces of Pontus</a:t>
            </a:r>
            <a:r>
              <a:rPr lang="en-US" sz="2800" dirty="0"/>
              <a:t>, Galatia, Cappadocia, Asia, and Bithynia.  </a:t>
            </a:r>
            <a:endParaRPr lang="en-US" sz="2800" dirty="0" smtClean="0"/>
          </a:p>
          <a:p>
            <a:pPr marL="457200" indent="-457200">
              <a:buFont typeface="Wingdings" panose="05000000000000000000" pitchFamily="2" charset="2"/>
              <a:buChar char="§"/>
            </a:pPr>
            <a:r>
              <a:rPr lang="en-US" sz="2800" dirty="0" smtClean="0"/>
              <a:t>The author is unknown, </a:t>
            </a:r>
          </a:p>
          <a:p>
            <a:pPr marL="0" indent="0">
              <a:buNone/>
            </a:pPr>
            <a:r>
              <a:rPr lang="en-US" sz="2800" dirty="0" smtClean="0"/>
              <a:t>     but writes in the name </a:t>
            </a:r>
          </a:p>
          <a:p>
            <a:pPr marL="0" indent="0">
              <a:buNone/>
            </a:pPr>
            <a:r>
              <a:rPr lang="en-US" sz="2800" dirty="0"/>
              <a:t> </a:t>
            </a:r>
            <a:r>
              <a:rPr lang="en-US" sz="2800" dirty="0" smtClean="0"/>
              <a:t>    and authority of Peter.   </a:t>
            </a:r>
          </a:p>
          <a:p>
            <a:pPr marL="457200" indent="-457200">
              <a:buFont typeface="Wingdings" panose="05000000000000000000" pitchFamily="2" charset="2"/>
              <a:buChar char="§"/>
            </a:pPr>
            <a:r>
              <a:rPr lang="en-US" sz="2800" dirty="0" smtClean="0"/>
              <a:t>Possibly composed in </a:t>
            </a:r>
          </a:p>
          <a:p>
            <a:pPr marL="0" indent="0">
              <a:buNone/>
            </a:pPr>
            <a:r>
              <a:rPr lang="en-US" sz="2800" dirty="0"/>
              <a:t> </a:t>
            </a:r>
            <a:r>
              <a:rPr lang="en-US" sz="2800" dirty="0" smtClean="0"/>
              <a:t>     the city of Rome.   </a:t>
            </a:r>
            <a:endParaRPr lang="en-US" sz="2800" dirty="0"/>
          </a:p>
          <a:p>
            <a:pPr marL="0" indent="0" algn="ctr">
              <a:buNone/>
            </a:pPr>
            <a:endParaRPr lang="en-US" dirty="0">
              <a:solidFill>
                <a:srgbClr val="FF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pPr algn="ctr"/>
            <a:r>
              <a:rPr lang="en-US" dirty="0" smtClean="0"/>
              <a:t>The First Letter of Peter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352800"/>
            <a:ext cx="3886201" cy="2971800"/>
          </a:xfrm>
          <a:prstGeom prst="rect">
            <a:avLst/>
          </a:prstGeom>
        </p:spPr>
      </p:pic>
    </p:spTree>
    <p:extLst>
      <p:ext uri="{BB962C8B-B14F-4D97-AF65-F5344CB8AC3E}">
        <p14:creationId xmlns:p14="http://schemas.microsoft.com/office/powerpoint/2010/main" val="413953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610600" cy="4876800"/>
          </a:xfrm>
        </p:spPr>
        <p:txBody>
          <a:bodyPr>
            <a:normAutofit/>
          </a:bodyPr>
          <a:lstStyle/>
          <a:p>
            <a:pPr marL="0" indent="0" algn="ctr">
              <a:buNone/>
            </a:pPr>
            <a:endParaRPr lang="en-US" sz="800" dirty="0">
              <a:solidFill>
                <a:srgbClr val="FF0000"/>
              </a:solidFill>
              <a:effectLst>
                <a:outerShdw blurRad="38100" dist="38100" dir="2700000" algn="tl">
                  <a:srgbClr val="000000">
                    <a:alpha val="43137"/>
                  </a:srgbClr>
                </a:outerShdw>
              </a:effectLst>
            </a:endParaRPr>
          </a:p>
          <a:p>
            <a:pPr marL="2286000" indent="-457200">
              <a:buFont typeface="Wingdings" panose="05000000000000000000" pitchFamily="2" charset="2"/>
              <a:buChar char="§"/>
            </a:pPr>
            <a:r>
              <a:rPr lang="en-US" sz="2400" dirty="0" smtClean="0"/>
              <a:t>All 7 letters were written by Ignatius, Bishop                        of Syria, on his way to martyrdom.  </a:t>
            </a:r>
            <a:endParaRPr lang="en-US" sz="2400" dirty="0"/>
          </a:p>
          <a:p>
            <a:pPr marL="2286000" indent="-457200">
              <a:buFont typeface="Wingdings" panose="05000000000000000000" pitchFamily="2" charset="2"/>
              <a:buChar char="§"/>
            </a:pPr>
            <a:r>
              <a:rPr lang="en-US" sz="2400" dirty="0" smtClean="0"/>
              <a:t>The letters were composed sometime </a:t>
            </a:r>
          </a:p>
          <a:p>
            <a:pPr marL="1828800" indent="0">
              <a:buNone/>
            </a:pPr>
            <a:r>
              <a:rPr lang="en-US" sz="2400" dirty="0"/>
              <a:t> </a:t>
            </a:r>
            <a:r>
              <a:rPr lang="en-US" sz="2400" dirty="0" smtClean="0"/>
              <a:t>      between 110-117 CE.</a:t>
            </a:r>
          </a:p>
          <a:p>
            <a:pPr marL="2286000" indent="-457200" defTabSz="1085850">
              <a:buFont typeface="Wingdings" panose="05000000000000000000" pitchFamily="2" charset="2"/>
              <a:buChar char="§"/>
            </a:pPr>
            <a:r>
              <a:rPr lang="en-US" sz="2400" dirty="0" smtClean="0"/>
              <a:t>Five of the 7 letters were targeted for five</a:t>
            </a:r>
          </a:p>
          <a:p>
            <a:pPr marL="0" indent="0">
              <a:buNone/>
            </a:pPr>
            <a:r>
              <a:rPr lang="en-US" sz="2400" dirty="0"/>
              <a:t> </a:t>
            </a:r>
            <a:r>
              <a:rPr lang="en-US" sz="2400" dirty="0" smtClean="0"/>
              <a:t>                                 different church in Asia Minor, one for the  </a:t>
            </a:r>
          </a:p>
          <a:p>
            <a:pPr marL="0" indent="0">
              <a:buNone/>
            </a:pPr>
            <a:r>
              <a:rPr lang="en-US" sz="2400" dirty="0"/>
              <a:t> </a:t>
            </a:r>
            <a:r>
              <a:rPr lang="en-US" sz="2400" dirty="0" smtClean="0"/>
              <a:t>                                 church in Rome, and one for a fellow bishop,  </a:t>
            </a:r>
          </a:p>
          <a:p>
            <a:pPr marL="0" indent="0">
              <a:buNone/>
            </a:pPr>
            <a:r>
              <a:rPr lang="en-US" sz="2400" dirty="0"/>
              <a:t> </a:t>
            </a:r>
            <a:r>
              <a:rPr lang="en-US" sz="2400" dirty="0" smtClean="0"/>
              <a:t>                                 Polycarp.</a:t>
            </a:r>
          </a:p>
          <a:p>
            <a:pPr marL="457200" indent="-457200">
              <a:buFont typeface="Wingdings" panose="05000000000000000000" pitchFamily="2" charset="2"/>
              <a:buChar char="§"/>
            </a:pPr>
            <a:r>
              <a:rPr lang="en-US" sz="2400" dirty="0" smtClean="0"/>
              <a:t>Four of the church letters were written from Smyrna, and the                    other three were written from Troas (both in Asia Minor). </a:t>
            </a:r>
            <a:r>
              <a:rPr lang="en-US" sz="2400" dirty="0"/>
              <a:t>	</a:t>
            </a:r>
            <a:r>
              <a:rPr lang="en-US" dirty="0"/>
              <a:t>	</a:t>
            </a:r>
          </a:p>
          <a:p>
            <a:pPr marL="457200" indent="-457200" algn="ctr">
              <a:buFont typeface="Wingdings" panose="05000000000000000000" pitchFamily="2" charset="2"/>
              <a:buChar char="§"/>
            </a:pPr>
            <a:endParaRPr lang="en-US" dirty="0">
              <a:solidFill>
                <a:srgbClr val="FF0000"/>
              </a:solidFill>
            </a:endParaRPr>
          </a:p>
        </p:txBody>
      </p:sp>
      <p:sp>
        <p:nvSpPr>
          <p:cNvPr id="3" name="Title 2"/>
          <p:cNvSpPr>
            <a:spLocks noGrp="1"/>
          </p:cNvSpPr>
          <p:nvPr>
            <p:ph type="title"/>
          </p:nvPr>
        </p:nvSpPr>
        <p:spPr/>
        <p:txBody>
          <a:bodyPr>
            <a:normAutofit fontScale="90000"/>
          </a:bodyPr>
          <a:lstStyle/>
          <a:p>
            <a:pPr algn="ctr"/>
            <a:r>
              <a:rPr lang="en-US" dirty="0" smtClean="0"/>
              <a:t>The 7 Letters of Bishop Ignatius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133600"/>
            <a:ext cx="1828799" cy="2819400"/>
          </a:xfrm>
          <a:prstGeom prst="rect">
            <a:avLst/>
          </a:prstGeom>
        </p:spPr>
      </p:pic>
    </p:spTree>
    <p:extLst>
      <p:ext uri="{BB962C8B-B14F-4D97-AF65-F5344CB8AC3E}">
        <p14:creationId xmlns:p14="http://schemas.microsoft.com/office/powerpoint/2010/main" val="287981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458200" cy="4572000"/>
          </a:xfrm>
        </p:spPr>
        <p:txBody>
          <a:bodyPr>
            <a:normAutofit/>
          </a:bodyPr>
          <a:lstStyle/>
          <a:p>
            <a:pPr marL="457200" indent="-457200">
              <a:buFont typeface="Wingdings" panose="05000000000000000000" pitchFamily="2" charset="2"/>
              <a:buChar char="§"/>
            </a:pPr>
            <a:r>
              <a:rPr lang="en-US" sz="2800" dirty="0" smtClean="0"/>
              <a:t>Polycarp, Bishop of Smyrna, was martyred in 154-55 CE. He was 86 years old. </a:t>
            </a:r>
          </a:p>
          <a:p>
            <a:pPr marL="457200" indent="-457200">
              <a:buFont typeface="Wingdings" panose="05000000000000000000" pitchFamily="2" charset="2"/>
              <a:buChar char="§"/>
            </a:pPr>
            <a:r>
              <a:rPr lang="en-US" sz="2800" dirty="0"/>
              <a:t>The </a:t>
            </a:r>
            <a:r>
              <a:rPr lang="en-US" sz="2800" i="1" dirty="0"/>
              <a:t>Martyrdom of Polycarp</a:t>
            </a:r>
            <a:r>
              <a:rPr lang="en-US" sz="2800" dirty="0"/>
              <a:t> is actually a letter sent from the </a:t>
            </a:r>
            <a:r>
              <a:rPr lang="en-US" sz="2800" dirty="0" smtClean="0"/>
              <a:t>members of the church </a:t>
            </a:r>
            <a:r>
              <a:rPr lang="en-US" sz="2800" dirty="0"/>
              <a:t>of Smyrna in Asia to the church </a:t>
            </a:r>
            <a:r>
              <a:rPr lang="en-US" sz="2800" dirty="0" smtClean="0"/>
              <a:t>members in </a:t>
            </a:r>
            <a:r>
              <a:rPr lang="en-US" sz="2800" dirty="0"/>
              <a:t>the city of </a:t>
            </a:r>
            <a:r>
              <a:rPr lang="en-US" sz="2800" dirty="0" smtClean="0"/>
              <a:t>Philomelium in </a:t>
            </a:r>
            <a:r>
              <a:rPr lang="en-US" sz="2800" dirty="0"/>
              <a:t>Phrygia, about 100 miles east of </a:t>
            </a:r>
            <a:r>
              <a:rPr lang="en-US" sz="2800" dirty="0" smtClean="0"/>
              <a:t>Smyrna. </a:t>
            </a:r>
          </a:p>
          <a:p>
            <a:pPr marL="457200" indent="-457200">
              <a:buFont typeface="Wingdings" panose="05000000000000000000" pitchFamily="2" charset="2"/>
              <a:buChar char="§"/>
            </a:pPr>
            <a:r>
              <a:rPr lang="en-US" sz="2800" dirty="0" smtClean="0"/>
              <a:t>The letter was composed in 156 CE. </a:t>
            </a:r>
          </a:p>
          <a:p>
            <a:pPr marL="0" indent="0" algn="ctr">
              <a:buNone/>
            </a:pPr>
            <a:endParaRPr lang="en-US" sz="800" dirty="0">
              <a:solidFill>
                <a:srgbClr val="FF0000"/>
              </a:solidFill>
              <a:effectLst>
                <a:outerShdw blurRad="38100" dist="38100" dir="2700000" algn="tl">
                  <a:srgbClr val="000000">
                    <a:alpha val="43137"/>
                  </a:srgbClr>
                </a:outerShdw>
              </a:effectLst>
            </a:endParaRPr>
          </a:p>
          <a:p>
            <a:pPr marL="0" indent="0" algn="ctr">
              <a:buNone/>
            </a:pPr>
            <a:endParaRPr lang="en-US" dirty="0">
              <a:solidFill>
                <a:srgbClr val="FF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pPr algn="ctr"/>
            <a:r>
              <a:rPr lang="en-US" dirty="0" smtClean="0"/>
              <a:t>The </a:t>
            </a:r>
            <a:r>
              <a:rPr lang="en-US" i="1" dirty="0" smtClean="0"/>
              <a:t>Martyrdom of Polycarp</a:t>
            </a:r>
            <a:endParaRPr lang="en-U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810125"/>
            <a:ext cx="3505200" cy="1819275"/>
          </a:xfrm>
          <a:prstGeom prst="rect">
            <a:avLst/>
          </a:prstGeom>
        </p:spPr>
      </p:pic>
    </p:spTree>
    <p:extLst>
      <p:ext uri="{BB962C8B-B14F-4D97-AF65-F5344CB8AC3E}">
        <p14:creationId xmlns:p14="http://schemas.microsoft.com/office/powerpoint/2010/main" val="410075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Wingdings" panose="05000000000000000000" pitchFamily="2" charset="2"/>
              <a:buChar char="§"/>
            </a:pPr>
            <a:r>
              <a:rPr lang="en-US" sz="2800" dirty="0" smtClean="0"/>
              <a:t>Quadratus, Bishop of Athens, wrote an </a:t>
            </a:r>
            <a:r>
              <a:rPr lang="en-US" sz="2800" i="1" dirty="0" smtClean="0"/>
              <a:t>apology</a:t>
            </a:r>
            <a:r>
              <a:rPr lang="en-US" sz="2800" dirty="0" smtClean="0"/>
              <a:t> (a defense of the faith) to </a:t>
            </a:r>
            <a:r>
              <a:rPr lang="en-US" sz="2800" dirty="0"/>
              <a:t>Hadrian, who was the Roman emperor from 117-138 CE</a:t>
            </a:r>
            <a:r>
              <a:rPr lang="en-US" sz="2800" dirty="0" smtClean="0"/>
              <a:t>.</a:t>
            </a:r>
          </a:p>
          <a:p>
            <a:pPr marL="457200" indent="-457200">
              <a:buFont typeface="Wingdings" panose="05000000000000000000" pitchFamily="2" charset="2"/>
              <a:buChar char="§"/>
            </a:pPr>
            <a:r>
              <a:rPr lang="en-US" sz="2800" dirty="0" smtClean="0"/>
              <a:t>The full text of the apology is missing.  All that remains is a single fragment.</a:t>
            </a:r>
          </a:p>
          <a:p>
            <a:pPr marL="2286000" indent="-457200">
              <a:buFont typeface="Wingdings" panose="05000000000000000000" pitchFamily="2" charset="2"/>
              <a:buChar char="§"/>
              <a:tabLst>
                <a:tab pos="2286000" algn="l"/>
              </a:tabLst>
            </a:pPr>
            <a:r>
              <a:rPr lang="en-US" sz="2800" dirty="0" smtClean="0"/>
              <a:t>The </a:t>
            </a:r>
            <a:r>
              <a:rPr lang="en-US" sz="2800" i="1" dirty="0" smtClean="0"/>
              <a:t>Apology</a:t>
            </a:r>
            <a:r>
              <a:rPr lang="en-US" sz="2800" dirty="0" smtClean="0"/>
              <a:t> of Quadratus is thought to have been composed around 120 CE. </a:t>
            </a:r>
          </a:p>
          <a:p>
            <a:endParaRPr lang="en-US" sz="2800" dirty="0">
              <a:solidFill>
                <a:srgbClr val="FF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pPr algn="ctr"/>
            <a:r>
              <a:rPr lang="en-US" dirty="0" smtClean="0"/>
              <a:t>The Apology of Quadratus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114800"/>
            <a:ext cx="1676400" cy="2286000"/>
          </a:xfrm>
          <a:prstGeom prst="rect">
            <a:avLst/>
          </a:prstGeom>
        </p:spPr>
      </p:pic>
    </p:spTree>
    <p:extLst>
      <p:ext uri="{BB962C8B-B14F-4D97-AF65-F5344CB8AC3E}">
        <p14:creationId xmlns:p14="http://schemas.microsoft.com/office/powerpoint/2010/main" val="84589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077200" cy="5029200"/>
          </a:xfrm>
        </p:spPr>
        <p:txBody>
          <a:bodyPr>
            <a:normAutofit/>
          </a:bodyPr>
          <a:lstStyle/>
          <a:p>
            <a:pPr marL="0" indent="0" algn="ctr">
              <a:buNone/>
            </a:pPr>
            <a:endParaRPr lang="en-US" sz="800" dirty="0" smtClean="0">
              <a:solidFill>
                <a:srgbClr val="FF0000"/>
              </a:solidFill>
              <a:effectLst>
                <a:outerShdw blurRad="38100" dist="38100" dir="2700000" algn="tl">
                  <a:srgbClr val="000000">
                    <a:alpha val="43137"/>
                  </a:srgbClr>
                </a:outerShdw>
              </a:effectLst>
            </a:endParaRPr>
          </a:p>
          <a:p>
            <a:pPr marL="457200" indent="-457200">
              <a:buFont typeface="Wingdings" panose="05000000000000000000" pitchFamily="2" charset="2"/>
              <a:buChar char="§"/>
            </a:pPr>
            <a:r>
              <a:rPr lang="en-US" sz="2800" dirty="0" smtClean="0"/>
              <a:t>The author of the Epistle to Diognetus is unknown.  </a:t>
            </a:r>
          </a:p>
          <a:p>
            <a:pPr marL="457200" indent="-457200">
              <a:buFont typeface="Wingdings" panose="05000000000000000000" pitchFamily="2" charset="2"/>
              <a:buChar char="§"/>
            </a:pPr>
            <a:r>
              <a:rPr lang="en-US" sz="2800" dirty="0" smtClean="0"/>
              <a:t>The intended recipient of this letter, “most excellent Diognetus” is otherwise unknown. </a:t>
            </a:r>
          </a:p>
          <a:p>
            <a:pPr marL="457200" indent="-457200">
              <a:buFont typeface="Wingdings" panose="05000000000000000000" pitchFamily="2" charset="2"/>
              <a:buChar char="§"/>
            </a:pPr>
            <a:r>
              <a:rPr lang="en-US" sz="2800" dirty="0" smtClean="0"/>
              <a:t>The date of composition is uncertain, although  most scholars date it to the second half of 2</a:t>
            </a:r>
            <a:r>
              <a:rPr lang="en-US" sz="2800" baseline="30000" dirty="0" smtClean="0"/>
              <a:t>nd</a:t>
            </a:r>
            <a:r>
              <a:rPr lang="en-US" sz="2800" dirty="0" smtClean="0"/>
              <a:t> century, 150-200 CE.</a:t>
            </a:r>
          </a:p>
          <a:p>
            <a:pPr marL="457200" indent="-457200">
              <a:buFont typeface="Wingdings" panose="05000000000000000000" pitchFamily="2" charset="2"/>
              <a:buChar char="§"/>
            </a:pPr>
            <a:r>
              <a:rPr lang="en-US" sz="2800" dirty="0" smtClean="0"/>
              <a:t>Place of composition is possibly </a:t>
            </a:r>
          </a:p>
          <a:p>
            <a:pPr marL="0" indent="0">
              <a:buNone/>
            </a:pPr>
            <a:r>
              <a:rPr lang="en-US" sz="2800" dirty="0"/>
              <a:t> </a:t>
            </a:r>
            <a:r>
              <a:rPr lang="en-US" sz="2800" dirty="0" smtClean="0"/>
              <a:t>     Asia Minor. </a:t>
            </a:r>
          </a:p>
          <a:p>
            <a:pPr marL="0" indent="0">
              <a:buNone/>
            </a:pPr>
            <a:endParaRPr lang="en-US"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pPr algn="ctr"/>
            <a:r>
              <a:rPr lang="en-US" dirty="0" smtClean="0"/>
              <a:t>The Epistle of Diognetus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191000"/>
            <a:ext cx="1981200" cy="2286000"/>
          </a:xfrm>
          <a:prstGeom prst="rect">
            <a:avLst/>
          </a:prstGeom>
        </p:spPr>
      </p:pic>
    </p:spTree>
    <p:extLst>
      <p:ext uri="{BB962C8B-B14F-4D97-AF65-F5344CB8AC3E}">
        <p14:creationId xmlns:p14="http://schemas.microsoft.com/office/powerpoint/2010/main" val="105746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7772400" cy="5257800"/>
          </a:xfrm>
        </p:spPr>
        <p:txBody>
          <a:bodyPr>
            <a:normAutofit fontScale="92500"/>
          </a:bodyPr>
          <a:lstStyle/>
          <a:p>
            <a:pPr marL="0" indent="0" algn="ctr">
              <a:buNone/>
            </a:pPr>
            <a:r>
              <a:rPr lang="en-US" sz="3000" dirty="0" smtClean="0">
                <a:solidFill>
                  <a:srgbClr val="FF0000"/>
                </a:solidFill>
              </a:rPr>
              <a:t>These early- to mid-second century CE authors were reacting to outsiders under various circumstances:  </a:t>
            </a:r>
          </a:p>
          <a:p>
            <a:pPr marL="457200" indent="-457200">
              <a:buFont typeface="Wingdings" panose="05000000000000000000" pitchFamily="2" charset="2"/>
              <a:buChar char="§"/>
            </a:pPr>
            <a:r>
              <a:rPr lang="en-US" sz="2600" dirty="0" smtClean="0"/>
              <a:t>1 </a:t>
            </a:r>
            <a:r>
              <a:rPr lang="en-US" sz="2600" dirty="0"/>
              <a:t>Peter, the letters of Ignatius, and the </a:t>
            </a:r>
            <a:r>
              <a:rPr lang="en-US" sz="2600" i="1" dirty="0"/>
              <a:t>Martyrdom </a:t>
            </a:r>
            <a:r>
              <a:rPr lang="en-US" sz="2600" i="1" dirty="0" smtClean="0"/>
              <a:t>of </a:t>
            </a:r>
            <a:r>
              <a:rPr lang="en-US" sz="2600" i="1" dirty="0"/>
              <a:t>Polycarp</a:t>
            </a:r>
            <a:r>
              <a:rPr lang="en-US" sz="2600" dirty="0"/>
              <a:t> were written during a time of varying </a:t>
            </a:r>
            <a:r>
              <a:rPr lang="en-US" sz="2600" dirty="0" smtClean="0"/>
              <a:t>levels </a:t>
            </a:r>
            <a:r>
              <a:rPr lang="en-US" sz="2600" dirty="0"/>
              <a:t>of duress and mostly deal with persecution</a:t>
            </a:r>
            <a:r>
              <a:rPr lang="en-US" sz="2400" dirty="0"/>
              <a:t>. </a:t>
            </a:r>
            <a:endParaRPr lang="en-US" sz="2400" dirty="0" smtClean="0"/>
          </a:p>
          <a:p>
            <a:pPr marL="0" indent="0">
              <a:buNone/>
            </a:pPr>
            <a:endParaRPr lang="en-US" sz="800" dirty="0" smtClean="0"/>
          </a:p>
          <a:p>
            <a:pPr marL="457200" indent="-457200">
              <a:buFont typeface="Wingdings" panose="05000000000000000000" pitchFamily="2" charset="2"/>
              <a:buChar char="§"/>
            </a:pPr>
            <a:r>
              <a:rPr lang="en-US" sz="2600" dirty="0" smtClean="0"/>
              <a:t>The </a:t>
            </a:r>
            <a:r>
              <a:rPr lang="en-US" sz="2600" i="1" dirty="0"/>
              <a:t>Apology of Quadratus</a:t>
            </a:r>
            <a:r>
              <a:rPr lang="en-US" sz="2600" dirty="0"/>
              <a:t> and the </a:t>
            </a:r>
            <a:r>
              <a:rPr lang="en-US" sz="2600" i="1" dirty="0"/>
              <a:t>Epistle to Diognetus</a:t>
            </a:r>
            <a:r>
              <a:rPr lang="en-US" sz="2600" dirty="0"/>
              <a:t> present arguments for the legitimacy of Christian beliefs. </a:t>
            </a:r>
            <a:endParaRPr lang="en-US" sz="900" dirty="0" smtClean="0"/>
          </a:p>
          <a:p>
            <a:pPr marL="914400" indent="-457200">
              <a:buFont typeface="Courier New" panose="02070309020205020404" pitchFamily="49" charset="0"/>
              <a:buChar char="o"/>
            </a:pPr>
            <a:r>
              <a:rPr lang="en-US" dirty="0" smtClean="0"/>
              <a:t>The </a:t>
            </a:r>
            <a:r>
              <a:rPr lang="en-US" i="1" dirty="0" smtClean="0"/>
              <a:t>Apology of Quadratus</a:t>
            </a:r>
            <a:r>
              <a:rPr lang="en-US" dirty="0" smtClean="0"/>
              <a:t> is a fragment of an apology reacting to the Roman state.</a:t>
            </a:r>
          </a:p>
          <a:p>
            <a:pPr marL="914400" indent="-457200">
              <a:buFont typeface="Courier New" panose="02070309020205020404" pitchFamily="49" charset="0"/>
              <a:buChar char="o"/>
            </a:pPr>
            <a:r>
              <a:rPr lang="en-US" dirty="0" smtClean="0"/>
              <a:t>The </a:t>
            </a:r>
            <a:r>
              <a:rPr lang="en-US" i="1" dirty="0" smtClean="0"/>
              <a:t>Epistle </a:t>
            </a:r>
            <a:r>
              <a:rPr lang="en-US" i="1" dirty="0"/>
              <a:t>to Diognetus</a:t>
            </a:r>
            <a:r>
              <a:rPr lang="en-US" dirty="0"/>
              <a:t> is a letter written in response to ancient philosophy. </a:t>
            </a:r>
          </a:p>
          <a:p>
            <a:pPr marL="0" indent="0">
              <a:buNone/>
            </a:pPr>
            <a:r>
              <a:rPr lang="en-US" dirty="0" smtClean="0">
                <a:solidFill>
                  <a:srgbClr val="FF0000"/>
                </a:solidFill>
              </a:rPr>
              <a:t> </a:t>
            </a:r>
            <a:r>
              <a:rPr lang="en-US" i="1" dirty="0" smtClean="0">
                <a:solidFill>
                  <a:srgbClr val="FF0000"/>
                </a:solidFill>
              </a:rPr>
              <a:t> </a:t>
            </a:r>
            <a:endParaRPr lang="en-US" sz="800" i="1" dirty="0">
              <a:solidFill>
                <a:srgbClr val="FF0000"/>
              </a:solidFill>
            </a:endParaRPr>
          </a:p>
          <a:p>
            <a:pPr marL="0" indent="0" algn="ctr">
              <a:buNone/>
            </a:pPr>
            <a:endParaRPr lang="en-US" sz="800" dirty="0" smtClean="0">
              <a:solidFill>
                <a:srgbClr val="FF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fontScale="90000"/>
          </a:bodyPr>
          <a:lstStyle/>
          <a:p>
            <a:pPr algn="ctr"/>
            <a:r>
              <a:rPr lang="en-US" dirty="0" smtClean="0"/>
              <a:t>Circumstances of these Writings </a:t>
            </a:r>
            <a:endParaRPr lang="en-US" dirty="0"/>
          </a:p>
        </p:txBody>
      </p:sp>
    </p:spTree>
    <p:extLst>
      <p:ext uri="{BB962C8B-B14F-4D97-AF65-F5344CB8AC3E}">
        <p14:creationId xmlns:p14="http://schemas.microsoft.com/office/powerpoint/2010/main" val="264774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000" dirty="0" smtClean="0"/>
              <a:t>How the Early Christians Related to Outsiders</a:t>
            </a:r>
            <a:endParaRPr lang="en-US" sz="4000" dirty="0"/>
          </a:p>
        </p:txBody>
      </p:sp>
      <p:sp>
        <p:nvSpPr>
          <p:cNvPr id="2" name="Content Placeholder 1"/>
          <p:cNvSpPr>
            <a:spLocks noGrp="1"/>
          </p:cNvSpPr>
          <p:nvPr>
            <p:ph idx="1"/>
          </p:nvPr>
        </p:nvSpPr>
        <p:spPr/>
        <p:txBody>
          <a:bodyPr>
            <a:normAutofit/>
          </a:bodyPr>
          <a:lstStyle/>
          <a:p>
            <a:pPr marL="0" indent="0">
              <a:buNone/>
            </a:pPr>
            <a:r>
              <a:rPr lang="en-US" dirty="0"/>
              <a:t> </a:t>
            </a:r>
            <a:endParaRPr lang="en-US" dirty="0" smtClean="0"/>
          </a:p>
          <a:p>
            <a:pPr marL="0" indent="0" algn="ctr">
              <a:buNone/>
            </a:pPr>
            <a:r>
              <a:rPr lang="en-US" sz="3600" dirty="0" smtClean="0">
                <a:solidFill>
                  <a:srgbClr val="FF0000"/>
                </a:solidFill>
              </a:rPr>
              <a:t>Strategies Identified in these Sources </a:t>
            </a:r>
          </a:p>
          <a:p>
            <a:pPr marL="0" indent="0" algn="ctr">
              <a:buNone/>
            </a:pPr>
            <a:endParaRPr lang="en-US" sz="3600" dirty="0" smtClean="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429000"/>
            <a:ext cx="2438400" cy="2286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429000"/>
            <a:ext cx="3181350" cy="2209800"/>
          </a:xfrm>
          <a:prstGeom prst="rect">
            <a:avLst/>
          </a:prstGeom>
        </p:spPr>
      </p:pic>
    </p:spTree>
    <p:extLst>
      <p:ext uri="{BB962C8B-B14F-4D97-AF65-F5344CB8AC3E}">
        <p14:creationId xmlns:p14="http://schemas.microsoft.com/office/powerpoint/2010/main" val="122684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Four Sessions </a:t>
            </a:r>
            <a:endParaRPr lang="en-US" dirty="0"/>
          </a:p>
        </p:txBody>
      </p:sp>
      <p:sp>
        <p:nvSpPr>
          <p:cNvPr id="3" name="Content Placeholder 2"/>
          <p:cNvSpPr>
            <a:spLocks noGrp="1"/>
          </p:cNvSpPr>
          <p:nvPr>
            <p:ph idx="1"/>
          </p:nvPr>
        </p:nvSpPr>
        <p:spPr>
          <a:xfrm>
            <a:off x="76200" y="1600200"/>
            <a:ext cx="8229600" cy="5029200"/>
          </a:xfrm>
        </p:spPr>
        <p:txBody>
          <a:bodyPr/>
          <a:lstStyle/>
          <a:p>
            <a:pPr marL="114300" indent="0">
              <a:buNone/>
            </a:pPr>
            <a:r>
              <a:rPr lang="en-US" dirty="0" smtClean="0"/>
              <a:t>Fri night 		</a:t>
            </a:r>
            <a:r>
              <a:rPr lang="en-US" dirty="0" smtClean="0">
                <a:solidFill>
                  <a:srgbClr val="FF0000"/>
                </a:solidFill>
              </a:rPr>
              <a:t>How the early Christians related to Outsiders</a:t>
            </a:r>
          </a:p>
          <a:p>
            <a:pPr marL="114300" indent="0">
              <a:buNone/>
            </a:pPr>
            <a:r>
              <a:rPr lang="en-US" sz="1600" b="1" dirty="0" smtClean="0">
                <a:solidFill>
                  <a:srgbClr val="FF0000"/>
                </a:solidFill>
              </a:rPr>
              <a:t>7:30 pm</a:t>
            </a:r>
            <a:r>
              <a:rPr lang="en-US" dirty="0" smtClean="0"/>
              <a:t>			First Peter</a:t>
            </a:r>
          </a:p>
          <a:p>
            <a:pPr marL="114300" indent="0">
              <a:buNone/>
            </a:pPr>
            <a:endParaRPr lang="en-US" sz="1200" dirty="0"/>
          </a:p>
          <a:p>
            <a:pPr marL="114300" indent="0">
              <a:buNone/>
            </a:pPr>
            <a:r>
              <a:rPr lang="en-US" dirty="0" smtClean="0"/>
              <a:t>Sat morning  		</a:t>
            </a:r>
            <a:r>
              <a:rPr lang="en-US" dirty="0" smtClean="0">
                <a:solidFill>
                  <a:srgbClr val="FF0000"/>
                </a:solidFill>
              </a:rPr>
              <a:t>Early Christian Civil Wars</a:t>
            </a:r>
          </a:p>
          <a:p>
            <a:pPr marL="114300" indent="0">
              <a:buNone/>
            </a:pPr>
            <a:r>
              <a:rPr lang="en-US" sz="1600" b="1" dirty="0" smtClean="0">
                <a:solidFill>
                  <a:srgbClr val="FF0000"/>
                </a:solidFill>
              </a:rPr>
              <a:t>9:00 am </a:t>
            </a:r>
            <a:r>
              <a:rPr lang="en-US" dirty="0" smtClean="0">
                <a:solidFill>
                  <a:srgbClr val="FF0000"/>
                </a:solidFill>
              </a:rPr>
              <a:t>	      		</a:t>
            </a:r>
            <a:r>
              <a:rPr lang="en-US" dirty="0" smtClean="0"/>
              <a:t>Second Peter, Jude, 1, 2, and 3 John</a:t>
            </a:r>
          </a:p>
          <a:p>
            <a:pPr marL="114300" indent="0">
              <a:buNone/>
            </a:pPr>
            <a:endParaRPr lang="en-US" sz="1200" dirty="0"/>
          </a:p>
          <a:p>
            <a:pPr marL="114300" indent="0">
              <a:buNone/>
            </a:pPr>
            <a:r>
              <a:rPr lang="en-US" dirty="0" smtClean="0"/>
              <a:t>Sat afternoon  		</a:t>
            </a:r>
            <a:r>
              <a:rPr lang="en-US" dirty="0" smtClean="0">
                <a:solidFill>
                  <a:srgbClr val="FF0000"/>
                </a:solidFill>
              </a:rPr>
              <a:t>Early Christian Apocalypses</a:t>
            </a:r>
          </a:p>
          <a:p>
            <a:pPr marL="114300" indent="0">
              <a:buNone/>
            </a:pPr>
            <a:r>
              <a:rPr lang="en-US" sz="1600" b="1" dirty="0" smtClean="0">
                <a:solidFill>
                  <a:srgbClr val="FF0000"/>
                </a:solidFill>
              </a:rPr>
              <a:t>3:30 pm </a:t>
            </a:r>
            <a:r>
              <a:rPr lang="en-US" dirty="0"/>
              <a:t>	</a:t>
            </a:r>
            <a:r>
              <a:rPr lang="en-US" dirty="0" smtClean="0"/>
              <a:t>	          	Revelation of John </a:t>
            </a:r>
          </a:p>
          <a:p>
            <a:pPr marL="114300" indent="0">
              <a:buNone/>
            </a:pPr>
            <a:endParaRPr lang="en-US" sz="1200" dirty="0"/>
          </a:p>
          <a:p>
            <a:pPr marL="114300" indent="0">
              <a:buNone/>
            </a:pPr>
            <a:r>
              <a:rPr lang="en-US" dirty="0" smtClean="0"/>
              <a:t>Sun morning     	</a:t>
            </a:r>
            <a:r>
              <a:rPr lang="en-US" dirty="0" smtClean="0">
                <a:solidFill>
                  <a:srgbClr val="FF0000"/>
                </a:solidFill>
              </a:rPr>
              <a:t>Early Christian Dynamic Homilies</a:t>
            </a:r>
          </a:p>
          <a:p>
            <a:pPr marL="114300" indent="0">
              <a:buNone/>
            </a:pPr>
            <a:r>
              <a:rPr lang="en-US" sz="1600" b="1" dirty="0" smtClean="0">
                <a:solidFill>
                  <a:srgbClr val="FF0000"/>
                </a:solidFill>
              </a:rPr>
              <a:t>9:00 am </a:t>
            </a:r>
            <a:r>
              <a:rPr lang="en-US" dirty="0"/>
              <a:t>	</a:t>
            </a:r>
            <a:r>
              <a:rPr lang="en-US" dirty="0" smtClean="0"/>
              <a:t>	        	Hebrews  </a:t>
            </a:r>
          </a:p>
          <a:p>
            <a:pPr marL="114300" indent="0">
              <a:buNone/>
            </a:pPr>
            <a:endParaRPr lang="en-US" dirty="0"/>
          </a:p>
        </p:txBody>
      </p:sp>
    </p:spTree>
    <p:extLst>
      <p:ext uri="{BB962C8B-B14F-4D97-AF65-F5344CB8AC3E}">
        <p14:creationId xmlns:p14="http://schemas.microsoft.com/office/powerpoint/2010/main" val="91769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7924800" cy="5181600"/>
          </a:xfrm>
        </p:spPr>
        <p:txBody>
          <a:bodyPr>
            <a:normAutofit fontScale="92500"/>
          </a:bodyPr>
          <a:lstStyle/>
          <a:p>
            <a:pPr marL="0" indent="0" algn="ctr">
              <a:lnSpc>
                <a:spcPct val="110000"/>
              </a:lnSpc>
              <a:buNone/>
            </a:pPr>
            <a:r>
              <a:rPr lang="en-US" sz="3200" dirty="0" smtClean="0">
                <a:solidFill>
                  <a:schemeClr val="tx2"/>
                </a:solidFill>
              </a:rPr>
              <a:t>First Peter  </a:t>
            </a:r>
          </a:p>
          <a:p>
            <a:pPr marL="0" indent="0" algn="ctr">
              <a:lnSpc>
                <a:spcPct val="110000"/>
              </a:lnSpc>
              <a:buNone/>
            </a:pPr>
            <a:r>
              <a:rPr lang="en-US" dirty="0" smtClean="0">
                <a:solidFill>
                  <a:srgbClr val="FF0000"/>
                </a:solidFill>
              </a:rPr>
              <a:t>Offer advice on how to cope with suffering.</a:t>
            </a:r>
          </a:p>
          <a:p>
            <a:pPr>
              <a:buFont typeface="Wingdings" panose="05000000000000000000" pitchFamily="2" charset="2"/>
              <a:buChar char="§"/>
            </a:pPr>
            <a:r>
              <a:rPr lang="en-US" sz="2000" dirty="0" smtClean="0"/>
              <a:t>“</a:t>
            </a:r>
            <a:r>
              <a:rPr lang="en-US" sz="2400" dirty="0" smtClean="0"/>
              <a:t>Always be ready to give an explanation to anyone who asks you for a reason for your hope…so that when you are maligned those who defame your good conduct in Christ may themselves be put to shame.  For it is better to suffer for being good, if that be the will of God, than for doing evil.” 	                      </a:t>
            </a:r>
            <a:r>
              <a:rPr lang="en-US" sz="1900" dirty="0" smtClean="0"/>
              <a:t>– </a:t>
            </a:r>
            <a:r>
              <a:rPr lang="en-US" sz="1900" dirty="0" smtClean="0">
                <a:solidFill>
                  <a:schemeClr val="tx2"/>
                </a:solidFill>
              </a:rPr>
              <a:t>1 Pet 3:15-16</a:t>
            </a:r>
          </a:p>
          <a:p>
            <a:pPr marL="0" indent="0" algn="ctr">
              <a:buNone/>
            </a:pPr>
            <a:r>
              <a:rPr lang="en-US" dirty="0" smtClean="0">
                <a:solidFill>
                  <a:srgbClr val="FF0000"/>
                </a:solidFill>
              </a:rPr>
              <a:t>Bring relief to those “insiders” suffering</a:t>
            </a:r>
            <a:r>
              <a:rPr lang="en-US" dirty="0" smtClean="0">
                <a:solidFill>
                  <a:srgbClr val="FFFF00"/>
                </a:solidFill>
              </a:rPr>
              <a:t>        </a:t>
            </a:r>
            <a:endParaRPr lang="en-US" sz="4100" dirty="0" smtClean="0">
              <a:solidFill>
                <a:srgbClr val="FFFF00"/>
              </a:solidFill>
            </a:endParaRPr>
          </a:p>
          <a:p>
            <a:pPr>
              <a:buFont typeface="Wingdings" panose="05000000000000000000" pitchFamily="2" charset="2"/>
              <a:buChar char="§"/>
            </a:pPr>
            <a:r>
              <a:rPr lang="en-US" sz="2400" dirty="0" smtClean="0"/>
              <a:t>“Beloved, do not be surprised that a trial by fire is occurring among you. But rejoice to the extent that you share in the sufferings of Christ, so that when his glory is revealed, you may also rejoice exultantly…But whoever is made to suffer as a Christian should not be ashamed but glorify God because of his name.” 					</a:t>
            </a:r>
            <a:r>
              <a:rPr lang="en-US" sz="1900" dirty="0" smtClean="0"/>
              <a:t>        </a:t>
            </a:r>
            <a:r>
              <a:rPr lang="en-US" sz="1900" dirty="0" smtClean="0">
                <a:solidFill>
                  <a:schemeClr val="tx2"/>
                </a:solidFill>
              </a:rPr>
              <a:t>– 1 Pet 4:12-16</a:t>
            </a:r>
          </a:p>
          <a:p>
            <a:pPr marL="0" indent="0" algn="ctr">
              <a:buNone/>
            </a:pPr>
            <a:endParaRPr lang="en-US" sz="800" dirty="0" smtClean="0">
              <a:solidFill>
                <a:srgbClr val="FF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fontScale="90000"/>
          </a:bodyPr>
          <a:lstStyle/>
          <a:p>
            <a:pPr algn="ctr"/>
            <a:r>
              <a:rPr lang="en-US" sz="4400" dirty="0" smtClean="0"/>
              <a:t>Quotes and Strategies </a:t>
            </a:r>
            <a:br>
              <a:rPr lang="en-US" sz="4400" dirty="0" smtClean="0"/>
            </a:br>
            <a:r>
              <a:rPr lang="en-US" sz="4400" dirty="0" smtClean="0"/>
              <a:t>dealing with “Outsiders”</a:t>
            </a:r>
            <a:endParaRPr lang="en-US" dirty="0"/>
          </a:p>
        </p:txBody>
      </p:sp>
    </p:spTree>
    <p:extLst>
      <p:ext uri="{BB962C8B-B14F-4D97-AF65-F5344CB8AC3E}">
        <p14:creationId xmlns:p14="http://schemas.microsoft.com/office/powerpoint/2010/main" val="26082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7772400" cy="5029200"/>
          </a:xfrm>
        </p:spPr>
        <p:txBody>
          <a:bodyPr>
            <a:normAutofit/>
          </a:bodyPr>
          <a:lstStyle/>
          <a:p>
            <a:pPr marL="0" indent="0" algn="ctr">
              <a:buNone/>
            </a:pPr>
            <a:r>
              <a:rPr lang="en-US" sz="3200" dirty="0" smtClean="0">
                <a:solidFill>
                  <a:schemeClr val="tx2"/>
                </a:solidFill>
              </a:rPr>
              <a:t>First Peter  </a:t>
            </a:r>
          </a:p>
          <a:p>
            <a:pPr marL="0" indent="0" algn="ctr">
              <a:buNone/>
            </a:pPr>
            <a:endParaRPr lang="en-US" sz="800" dirty="0">
              <a:solidFill>
                <a:srgbClr val="FFFF00"/>
              </a:solidFill>
              <a:effectLst>
                <a:outerShdw blurRad="38100" dist="38100" dir="2700000" algn="tl">
                  <a:srgbClr val="000000">
                    <a:alpha val="43137"/>
                  </a:srgbClr>
                </a:outerShdw>
              </a:effectLst>
            </a:endParaRPr>
          </a:p>
          <a:p>
            <a:pPr marL="0" indent="0" algn="ctr">
              <a:buNone/>
            </a:pPr>
            <a:r>
              <a:rPr lang="en-US" sz="2800" dirty="0" smtClean="0">
                <a:solidFill>
                  <a:srgbClr val="FF0000"/>
                </a:solidFill>
              </a:rPr>
              <a:t>Defend the faith through self-discipline </a:t>
            </a:r>
          </a:p>
          <a:p>
            <a:pPr>
              <a:buFont typeface="Wingdings" panose="05000000000000000000" pitchFamily="2" charset="2"/>
              <a:buChar char="§"/>
            </a:pPr>
            <a:r>
              <a:rPr lang="en-US" sz="2000" dirty="0" smtClean="0"/>
              <a:t>“</a:t>
            </a:r>
            <a:r>
              <a:rPr lang="en-US" sz="2800" dirty="0" smtClean="0"/>
              <a:t>Beloved, I urge you as aliens and sojourners to keep away from worldly desires that wage war against the soul.  Maintain good conduct among the Gentiles, so that if they speak of you as evildoers, they may observe your good works and glorify God on the day of visitation.”</a:t>
            </a:r>
          </a:p>
          <a:p>
            <a:pPr marL="114300" indent="0">
              <a:buNone/>
            </a:pPr>
            <a:r>
              <a:rPr lang="en-US" sz="2800" dirty="0"/>
              <a:t> </a:t>
            </a:r>
            <a:r>
              <a:rPr lang="en-US" sz="2800" dirty="0" smtClean="0"/>
              <a:t>                                                                </a:t>
            </a:r>
            <a:r>
              <a:rPr lang="en-US" sz="2800" dirty="0" smtClean="0">
                <a:solidFill>
                  <a:schemeClr val="tx2"/>
                </a:solidFill>
              </a:rPr>
              <a:t>– 1 Pet 2:11-12</a:t>
            </a:r>
          </a:p>
        </p:txBody>
      </p:sp>
      <p:sp>
        <p:nvSpPr>
          <p:cNvPr id="3" name="Title 2"/>
          <p:cNvSpPr>
            <a:spLocks noGrp="1"/>
          </p:cNvSpPr>
          <p:nvPr>
            <p:ph type="title"/>
          </p:nvPr>
        </p:nvSpPr>
        <p:spPr/>
        <p:txBody>
          <a:bodyPr>
            <a:normAutofit/>
          </a:bodyPr>
          <a:lstStyle/>
          <a:p>
            <a:pPr algn="ctr"/>
            <a:r>
              <a:rPr lang="en-US" sz="4400" dirty="0" smtClean="0"/>
              <a:t>Dealing with “Outsiders”</a:t>
            </a:r>
            <a:endParaRPr lang="en-US" dirty="0"/>
          </a:p>
        </p:txBody>
      </p:sp>
    </p:spTree>
    <p:extLst>
      <p:ext uri="{BB962C8B-B14F-4D97-AF65-F5344CB8AC3E}">
        <p14:creationId xmlns:p14="http://schemas.microsoft.com/office/powerpoint/2010/main" val="381003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077200" cy="5105400"/>
          </a:xfrm>
        </p:spPr>
        <p:txBody>
          <a:bodyPr>
            <a:normAutofit/>
          </a:bodyPr>
          <a:lstStyle/>
          <a:p>
            <a:pPr marL="0" indent="0" algn="ctr">
              <a:buNone/>
            </a:pPr>
            <a:r>
              <a:rPr lang="en-US" sz="3200" dirty="0" smtClean="0">
                <a:solidFill>
                  <a:schemeClr val="tx2"/>
                </a:solidFill>
              </a:rPr>
              <a:t>The 7 Letters of Ignatius</a:t>
            </a:r>
            <a:r>
              <a:rPr lang="en-US" sz="3200" dirty="0" smtClean="0">
                <a:solidFill>
                  <a:srgbClr val="FFFF00"/>
                </a:solidFill>
                <a:effectLst>
                  <a:outerShdw blurRad="38100" dist="38100" dir="2700000" algn="tl">
                    <a:srgbClr val="000000">
                      <a:alpha val="43137"/>
                    </a:srgbClr>
                  </a:outerShdw>
                </a:effectLst>
              </a:rPr>
              <a:t>    </a:t>
            </a:r>
          </a:p>
          <a:p>
            <a:pPr marL="0" indent="0" algn="ctr">
              <a:buNone/>
            </a:pPr>
            <a:r>
              <a:rPr lang="en-US" sz="2800" dirty="0" smtClean="0">
                <a:solidFill>
                  <a:srgbClr val="FF0000"/>
                </a:solidFill>
              </a:rPr>
              <a:t>Show no fear of torture and death       </a:t>
            </a:r>
          </a:p>
          <a:p>
            <a:pPr marL="457200" indent="-457200">
              <a:buFont typeface="Wingdings" panose="05000000000000000000" pitchFamily="2" charset="2"/>
              <a:buChar char="§"/>
            </a:pPr>
            <a:r>
              <a:rPr lang="en-US" sz="2400" dirty="0"/>
              <a:t>I am God’s wheat and I am being ground by the teeth of wild beasts to make a </a:t>
            </a:r>
            <a:r>
              <a:rPr lang="en-US" sz="2400" dirty="0" smtClean="0"/>
              <a:t>pure </a:t>
            </a:r>
            <a:r>
              <a:rPr lang="en-US" sz="2400" dirty="0"/>
              <a:t>loaf for Christ. </a:t>
            </a:r>
            <a:r>
              <a:rPr lang="en-US" sz="2400" dirty="0" smtClean="0">
                <a:solidFill>
                  <a:schemeClr val="tx2"/>
                </a:solidFill>
              </a:rPr>
              <a:t> </a:t>
            </a:r>
            <a:r>
              <a:rPr lang="en-US" sz="1800" dirty="0">
                <a:solidFill>
                  <a:schemeClr val="tx2"/>
                </a:solidFill>
              </a:rPr>
              <a:t>– </a:t>
            </a:r>
            <a:r>
              <a:rPr lang="en-US" sz="1800" i="1" dirty="0">
                <a:solidFill>
                  <a:schemeClr val="tx2"/>
                </a:solidFill>
              </a:rPr>
              <a:t>Rom</a:t>
            </a:r>
            <a:r>
              <a:rPr lang="en-US" sz="1800" dirty="0">
                <a:solidFill>
                  <a:schemeClr val="tx2"/>
                </a:solidFill>
              </a:rPr>
              <a:t>. 4:2</a:t>
            </a:r>
          </a:p>
          <a:p>
            <a:pPr marL="457200" indent="-457200">
              <a:buFont typeface="Wingdings" panose="05000000000000000000" pitchFamily="2" charset="2"/>
              <a:buChar char="§"/>
            </a:pPr>
            <a:r>
              <a:rPr lang="en-US" sz="2400" dirty="0" smtClean="0"/>
              <a:t>What </a:t>
            </a:r>
            <a:r>
              <a:rPr lang="en-US" sz="2400" dirty="0"/>
              <a:t>a thrill I shall have from the wild beasts that are ready for me!  I hope </a:t>
            </a:r>
            <a:r>
              <a:rPr lang="en-US" sz="2400" dirty="0" smtClean="0"/>
              <a:t> they make </a:t>
            </a:r>
            <a:r>
              <a:rPr lang="en-US" sz="2400" dirty="0"/>
              <a:t>short work of me</a:t>
            </a:r>
            <a:r>
              <a:rPr lang="en-US" sz="2400" dirty="0" smtClean="0"/>
              <a:t>. </a:t>
            </a:r>
            <a:r>
              <a:rPr lang="en-US" sz="1800" dirty="0" smtClean="0">
                <a:solidFill>
                  <a:schemeClr val="tx2"/>
                </a:solidFill>
              </a:rPr>
              <a:t>– </a:t>
            </a:r>
            <a:r>
              <a:rPr lang="en-US" sz="1800" i="1" dirty="0">
                <a:solidFill>
                  <a:schemeClr val="tx2"/>
                </a:solidFill>
              </a:rPr>
              <a:t>Rom</a:t>
            </a:r>
            <a:r>
              <a:rPr lang="en-US" sz="1800" dirty="0">
                <a:solidFill>
                  <a:schemeClr val="tx2"/>
                </a:solidFill>
              </a:rPr>
              <a:t>. </a:t>
            </a:r>
            <a:r>
              <a:rPr lang="en-US" sz="1800" dirty="0" smtClean="0">
                <a:solidFill>
                  <a:schemeClr val="tx2"/>
                </a:solidFill>
              </a:rPr>
              <a:t>5:2</a:t>
            </a:r>
          </a:p>
          <a:p>
            <a:pPr marL="0" indent="0">
              <a:buNone/>
            </a:pPr>
            <a:endParaRPr lang="en-US" sz="1800" dirty="0" smtClean="0">
              <a:solidFill>
                <a:srgbClr val="FFFF00"/>
              </a:solidFill>
            </a:endParaRPr>
          </a:p>
          <a:p>
            <a:pPr marL="0" indent="0" algn="ctr">
              <a:buNone/>
            </a:pPr>
            <a:r>
              <a:rPr lang="en-US" sz="2800" dirty="0" smtClean="0">
                <a:solidFill>
                  <a:srgbClr val="FF0000"/>
                </a:solidFill>
              </a:rPr>
              <a:t>Pass on the authentic faith to those who hate us </a:t>
            </a:r>
          </a:p>
          <a:p>
            <a:pPr>
              <a:buFont typeface="Wingdings" panose="05000000000000000000" pitchFamily="2" charset="2"/>
              <a:buChar char="§"/>
            </a:pPr>
            <a:r>
              <a:rPr lang="en-US" sz="2400" dirty="0"/>
              <a:t>There is only one physician – of flesh yet spiritual, born yet unbegotten, God </a:t>
            </a:r>
            <a:r>
              <a:rPr lang="en-US" sz="2400" dirty="0" smtClean="0"/>
              <a:t>incarnate</a:t>
            </a:r>
            <a:r>
              <a:rPr lang="en-US" sz="2400" dirty="0"/>
              <a:t>, genuine life in the midst of death, sprung from Mary as well as God, </a:t>
            </a:r>
            <a:r>
              <a:rPr lang="en-US" sz="2400" dirty="0" smtClean="0"/>
              <a:t>first </a:t>
            </a:r>
            <a:r>
              <a:rPr lang="en-US" sz="2400" dirty="0"/>
              <a:t>subject to suffering then beyond it – Jesus Christ our Lord. </a:t>
            </a:r>
            <a:r>
              <a:rPr lang="en-US" sz="2400" dirty="0" smtClean="0"/>
              <a:t>  </a:t>
            </a:r>
            <a:r>
              <a:rPr lang="en-US" sz="1800" dirty="0">
                <a:solidFill>
                  <a:schemeClr val="tx2"/>
                </a:solidFill>
              </a:rPr>
              <a:t>– </a:t>
            </a:r>
            <a:r>
              <a:rPr lang="en-US" sz="1800" i="1" dirty="0">
                <a:solidFill>
                  <a:schemeClr val="tx2"/>
                </a:solidFill>
              </a:rPr>
              <a:t>Eph</a:t>
            </a:r>
            <a:r>
              <a:rPr lang="en-US" sz="1800" dirty="0">
                <a:solidFill>
                  <a:schemeClr val="tx2"/>
                </a:solidFill>
              </a:rPr>
              <a:t>. 7:2</a:t>
            </a:r>
          </a:p>
          <a:p>
            <a:pPr>
              <a:buFont typeface="Wingdings" panose="05000000000000000000" pitchFamily="2" charset="2"/>
              <a:buChar char="§"/>
            </a:pPr>
            <a:endParaRPr lang="en-US" sz="1800" dirty="0"/>
          </a:p>
          <a:p>
            <a:pPr marL="0" indent="0">
              <a:buNone/>
            </a:pPr>
            <a:endParaRPr lang="en-US" sz="1800" dirty="0" smtClean="0">
              <a:solidFill>
                <a:srgbClr val="FFFF00"/>
              </a:solidFill>
            </a:endParaRPr>
          </a:p>
          <a:p>
            <a:pPr marL="0" indent="0">
              <a:buNone/>
            </a:pPr>
            <a:endParaRPr lang="en-US" sz="4100" dirty="0" smtClean="0"/>
          </a:p>
          <a:p>
            <a:pPr marL="0" indent="0">
              <a:buNone/>
            </a:pPr>
            <a:endParaRPr lang="en-US" sz="800" dirty="0" smtClean="0">
              <a:solidFill>
                <a:srgbClr val="FF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pPr algn="ctr"/>
            <a:r>
              <a:rPr lang="en-US" sz="4400" dirty="0" smtClean="0"/>
              <a:t>Dealing with “Outsiders”</a:t>
            </a:r>
            <a:endParaRPr lang="en-US" dirty="0"/>
          </a:p>
        </p:txBody>
      </p:sp>
    </p:spTree>
    <p:extLst>
      <p:ext uri="{BB962C8B-B14F-4D97-AF65-F5344CB8AC3E}">
        <p14:creationId xmlns:p14="http://schemas.microsoft.com/office/powerpoint/2010/main" val="5729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7772400" cy="5029200"/>
          </a:xfrm>
        </p:spPr>
        <p:txBody>
          <a:bodyPr>
            <a:normAutofit/>
          </a:bodyPr>
          <a:lstStyle/>
          <a:p>
            <a:pPr marL="0" indent="0" algn="ctr">
              <a:buNone/>
            </a:pPr>
            <a:r>
              <a:rPr lang="en-US" sz="3200" dirty="0" smtClean="0">
                <a:solidFill>
                  <a:schemeClr val="tx2"/>
                </a:solidFill>
              </a:rPr>
              <a:t>The </a:t>
            </a:r>
            <a:r>
              <a:rPr lang="en-US" sz="3200" i="1" dirty="0" smtClean="0">
                <a:solidFill>
                  <a:schemeClr val="tx2"/>
                </a:solidFill>
              </a:rPr>
              <a:t>Martyrdom of Polycarp</a:t>
            </a:r>
            <a:r>
              <a:rPr lang="en-US" sz="3200" dirty="0" smtClean="0">
                <a:solidFill>
                  <a:schemeClr val="tx2"/>
                </a:solidFill>
              </a:rPr>
              <a:t>         </a:t>
            </a:r>
          </a:p>
          <a:p>
            <a:pPr marL="0" indent="0" algn="ctr">
              <a:buNone/>
            </a:pPr>
            <a:r>
              <a:rPr lang="en-US" sz="2800" dirty="0" smtClean="0">
                <a:solidFill>
                  <a:srgbClr val="FF0000"/>
                </a:solidFill>
              </a:rPr>
              <a:t>Think of martyrdom in the context of Jesus’ passion </a:t>
            </a:r>
          </a:p>
          <a:p>
            <a:pPr marL="457200" indent="-457200">
              <a:buFont typeface="Wingdings" panose="05000000000000000000" pitchFamily="2" charset="2"/>
              <a:buChar char="§"/>
            </a:pPr>
            <a:r>
              <a:rPr lang="en-US" sz="2400" dirty="0" smtClean="0"/>
              <a:t>The adventurous story of Polycarp’s martyrdom </a:t>
            </a:r>
            <a:r>
              <a:rPr lang="en-US" sz="2400" dirty="0"/>
              <a:t>bears remarkable  similarities to the New Testament Gospel accounts of Jesus’ arrest and </a:t>
            </a:r>
            <a:r>
              <a:rPr lang="en-US" sz="2400" dirty="0" smtClean="0"/>
              <a:t>seizure.  </a:t>
            </a:r>
          </a:p>
          <a:p>
            <a:pPr marL="685800" indent="-447675">
              <a:buFont typeface="Courier New" panose="02070309020205020404" pitchFamily="49" charset="0"/>
              <a:buChar char="o"/>
            </a:pPr>
            <a:r>
              <a:rPr lang="en-US" sz="2400" dirty="0" smtClean="0"/>
              <a:t>Polycarp’s entry </a:t>
            </a:r>
            <a:r>
              <a:rPr lang="en-US" sz="2400" dirty="0"/>
              <a:t>into the city of Smyrna to face martyrdom “mounted…on an ass” ready to face “Herod, and his father, Nicetas” (</a:t>
            </a:r>
            <a:r>
              <a:rPr lang="en-US" sz="1800" i="1" dirty="0">
                <a:solidFill>
                  <a:schemeClr val="tx2"/>
                </a:solidFill>
              </a:rPr>
              <a:t>Mart. Pol. </a:t>
            </a:r>
            <a:r>
              <a:rPr lang="en-US" sz="1800" dirty="0" smtClean="0">
                <a:solidFill>
                  <a:schemeClr val="tx2"/>
                </a:solidFill>
              </a:rPr>
              <a:t>8:2</a:t>
            </a:r>
            <a:r>
              <a:rPr lang="en-US" sz="2400" dirty="0" smtClean="0"/>
              <a:t>); and </a:t>
            </a:r>
            <a:r>
              <a:rPr lang="en-US" sz="2400" dirty="0"/>
              <a:t>even “a voice from heaven” strengthening Polycarp as he faced death (</a:t>
            </a:r>
            <a:r>
              <a:rPr lang="en-US" sz="1800" i="1" dirty="0">
                <a:solidFill>
                  <a:schemeClr val="tx2"/>
                </a:solidFill>
              </a:rPr>
              <a:t>Mart. Pol. </a:t>
            </a:r>
            <a:r>
              <a:rPr lang="en-US" sz="1800" dirty="0" smtClean="0">
                <a:solidFill>
                  <a:schemeClr val="tx2"/>
                </a:solidFill>
              </a:rPr>
              <a:t>9:1</a:t>
            </a:r>
            <a:r>
              <a:rPr lang="en-US" sz="2400" dirty="0" smtClean="0"/>
              <a:t>).</a:t>
            </a:r>
          </a:p>
          <a:p>
            <a:pPr marL="0" indent="0" algn="ctr">
              <a:buNone/>
            </a:pPr>
            <a:endParaRPr lang="en-US" sz="800" dirty="0" smtClean="0">
              <a:solidFill>
                <a:srgbClr val="FF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pPr algn="ctr"/>
            <a:r>
              <a:rPr lang="en-US" dirty="0" smtClean="0"/>
              <a:t>Dealing with “Outsiders” </a:t>
            </a:r>
            <a:endParaRPr lang="en-US" dirty="0"/>
          </a:p>
        </p:txBody>
      </p:sp>
    </p:spTree>
    <p:extLst>
      <p:ext uri="{BB962C8B-B14F-4D97-AF65-F5344CB8AC3E}">
        <p14:creationId xmlns:p14="http://schemas.microsoft.com/office/powerpoint/2010/main" val="385867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7620000" cy="5029200"/>
          </a:xfrm>
        </p:spPr>
        <p:txBody>
          <a:bodyPr>
            <a:normAutofit/>
          </a:bodyPr>
          <a:lstStyle/>
          <a:p>
            <a:pPr marL="0" indent="0" algn="ctr">
              <a:buNone/>
            </a:pPr>
            <a:r>
              <a:rPr lang="en-US" sz="3200" dirty="0" smtClean="0">
                <a:solidFill>
                  <a:schemeClr val="tx2"/>
                </a:solidFill>
              </a:rPr>
              <a:t>The </a:t>
            </a:r>
            <a:r>
              <a:rPr lang="en-US" sz="3200" i="1" dirty="0" smtClean="0">
                <a:solidFill>
                  <a:schemeClr val="tx2"/>
                </a:solidFill>
              </a:rPr>
              <a:t>Martyrdom of Polycarp</a:t>
            </a:r>
            <a:r>
              <a:rPr lang="en-US" sz="3200" dirty="0" smtClean="0">
                <a:solidFill>
                  <a:schemeClr val="tx2"/>
                </a:solidFill>
              </a:rPr>
              <a:t>         </a:t>
            </a:r>
          </a:p>
          <a:p>
            <a:pPr marL="0" indent="0">
              <a:buNone/>
            </a:pPr>
            <a:endParaRPr lang="en-US" sz="1400" dirty="0" smtClean="0">
              <a:solidFill>
                <a:srgbClr val="FFFF00"/>
              </a:solidFill>
            </a:endParaRPr>
          </a:p>
          <a:p>
            <a:pPr marL="0" indent="0" algn="ctr">
              <a:buNone/>
            </a:pPr>
            <a:r>
              <a:rPr lang="en-US" sz="2800" dirty="0" smtClean="0">
                <a:solidFill>
                  <a:srgbClr val="FF0000"/>
                </a:solidFill>
              </a:rPr>
              <a:t>Accept martyrdom as “God’s will”  </a:t>
            </a:r>
          </a:p>
          <a:p>
            <a:pPr marL="0" indent="0" algn="ctr">
              <a:buNone/>
            </a:pPr>
            <a:endParaRPr lang="en-US" sz="2800" dirty="0">
              <a:solidFill>
                <a:srgbClr val="FF0000"/>
              </a:solidFill>
            </a:endParaRPr>
          </a:p>
          <a:p>
            <a:pPr marL="0" indent="0">
              <a:buNone/>
            </a:pPr>
            <a:r>
              <a:rPr lang="en-US" sz="2400" dirty="0" smtClean="0"/>
              <a:t>The </a:t>
            </a:r>
            <a:r>
              <a:rPr lang="en-US" sz="2400" dirty="0"/>
              <a:t>Christians in Smyrna viewed “all the martyrdoms” and the death of Polycarp in particular, as “God’s will,” since God “has power over all things” (</a:t>
            </a:r>
            <a:r>
              <a:rPr lang="en-US" sz="1800" i="1" dirty="0">
                <a:solidFill>
                  <a:schemeClr val="tx2"/>
                </a:solidFill>
              </a:rPr>
              <a:t>Mart. Pol. </a:t>
            </a:r>
            <a:r>
              <a:rPr lang="en-US" sz="1800" dirty="0">
                <a:solidFill>
                  <a:schemeClr val="tx2"/>
                </a:solidFill>
              </a:rPr>
              <a:t>2:1</a:t>
            </a:r>
            <a:r>
              <a:rPr lang="en-US" sz="2400" dirty="0"/>
              <a:t>). </a:t>
            </a:r>
          </a:p>
          <a:p>
            <a:pPr>
              <a:buFont typeface="Wingdings" panose="05000000000000000000" pitchFamily="2" charset="2"/>
              <a:buChar char="§"/>
            </a:pPr>
            <a:endParaRPr lang="en-US" sz="2400" dirty="0" smtClean="0">
              <a:solidFill>
                <a:srgbClr val="FF0000"/>
              </a:solidFill>
            </a:endParaRPr>
          </a:p>
          <a:p>
            <a:pPr marL="0" indent="0" algn="ctr">
              <a:buNone/>
            </a:pPr>
            <a:endParaRPr lang="en-US" sz="800" dirty="0" smtClean="0">
              <a:solidFill>
                <a:srgbClr val="FF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pPr algn="ctr"/>
            <a:r>
              <a:rPr lang="en-US" sz="4400" dirty="0" smtClean="0"/>
              <a:t>Dealing with “Outsiders”</a:t>
            </a:r>
            <a:endParaRPr lang="en-US" dirty="0"/>
          </a:p>
        </p:txBody>
      </p:sp>
    </p:spTree>
    <p:extLst>
      <p:ext uri="{BB962C8B-B14F-4D97-AF65-F5344CB8AC3E}">
        <p14:creationId xmlns:p14="http://schemas.microsoft.com/office/powerpoint/2010/main" val="123356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153400" cy="5029200"/>
          </a:xfrm>
        </p:spPr>
        <p:txBody>
          <a:bodyPr>
            <a:normAutofit fontScale="70000" lnSpcReduction="20000"/>
          </a:bodyPr>
          <a:lstStyle/>
          <a:p>
            <a:pPr marL="0" indent="0" algn="ctr">
              <a:buNone/>
            </a:pPr>
            <a:r>
              <a:rPr lang="en-US" sz="5100" dirty="0" smtClean="0">
                <a:solidFill>
                  <a:schemeClr val="tx2"/>
                </a:solidFill>
              </a:rPr>
              <a:t>The </a:t>
            </a:r>
            <a:r>
              <a:rPr lang="en-US" sz="5100" i="1" dirty="0" smtClean="0">
                <a:solidFill>
                  <a:schemeClr val="tx2"/>
                </a:solidFill>
              </a:rPr>
              <a:t>Apology</a:t>
            </a:r>
            <a:r>
              <a:rPr lang="en-US" sz="5100" dirty="0" smtClean="0">
                <a:solidFill>
                  <a:schemeClr val="tx2"/>
                </a:solidFill>
              </a:rPr>
              <a:t> of Quadratus  </a:t>
            </a:r>
          </a:p>
          <a:p>
            <a:pPr marL="0" indent="0" algn="ctr">
              <a:buNone/>
            </a:pPr>
            <a:r>
              <a:rPr lang="en-US" sz="3800" dirty="0" smtClean="0">
                <a:solidFill>
                  <a:srgbClr val="FFFF00"/>
                </a:solidFill>
              </a:rPr>
              <a:t>  </a:t>
            </a:r>
          </a:p>
          <a:p>
            <a:pPr marL="0" indent="0" algn="ctr">
              <a:buNone/>
            </a:pPr>
            <a:r>
              <a:rPr lang="en-US" sz="3700" dirty="0" smtClean="0">
                <a:solidFill>
                  <a:srgbClr val="FF0000"/>
                </a:solidFill>
              </a:rPr>
              <a:t>Defend the faith by showing Jesus’ miracles were legitimate (lasting and real) </a:t>
            </a:r>
            <a:r>
              <a:rPr lang="en-US" sz="3700" i="1" dirty="0" smtClean="0">
                <a:solidFill>
                  <a:srgbClr val="FF0000"/>
                </a:solidFill>
              </a:rPr>
              <a:t> </a:t>
            </a:r>
            <a:endParaRPr lang="en-US" sz="3700" dirty="0">
              <a:solidFill>
                <a:srgbClr val="FF0000"/>
              </a:solidFill>
            </a:endParaRPr>
          </a:p>
          <a:p>
            <a:pPr marL="0" indent="0">
              <a:buNone/>
            </a:pPr>
            <a:endParaRPr lang="en-US" sz="1300" dirty="0" smtClean="0"/>
          </a:p>
          <a:p>
            <a:pPr marL="0" indent="0">
              <a:buNone/>
            </a:pPr>
            <a:r>
              <a:rPr lang="en-US" sz="4000" dirty="0" smtClean="0"/>
              <a:t>“But </a:t>
            </a:r>
            <a:r>
              <a:rPr lang="en-US" sz="4000" dirty="0"/>
              <a:t>the </a:t>
            </a:r>
            <a:r>
              <a:rPr lang="en-US" sz="4000" u="sng" dirty="0"/>
              <a:t>works</a:t>
            </a:r>
            <a:r>
              <a:rPr lang="en-US" sz="4000" dirty="0"/>
              <a:t> of our Saviour were always present, for they were true – those who were healed, those who were raised from the dead, who were not only seen when healed and raised, but were always present – and not just while the Saviour was here, </a:t>
            </a:r>
            <a:r>
              <a:rPr lang="en-US" sz="4000" u="sng" dirty="0"/>
              <a:t>but even when he had gone they remained for a long time, so that some of them survived even to our own time</a:t>
            </a:r>
            <a:r>
              <a:rPr lang="en-US" sz="4000" dirty="0" smtClean="0"/>
              <a:t>.”</a:t>
            </a:r>
            <a:r>
              <a:rPr lang="en-US" sz="1800" dirty="0" smtClean="0"/>
              <a:t>      </a:t>
            </a:r>
          </a:p>
          <a:p>
            <a:pPr marL="0" indent="0">
              <a:buNone/>
            </a:pPr>
            <a:r>
              <a:rPr lang="en-US" sz="1800" dirty="0"/>
              <a:t>	</a:t>
            </a:r>
            <a:r>
              <a:rPr lang="en-US" sz="1800" dirty="0" smtClean="0"/>
              <a:t>						        – entire fragment </a:t>
            </a:r>
            <a:endParaRPr lang="en-US" sz="4000" dirty="0"/>
          </a:p>
          <a:p>
            <a:pPr marL="0" indent="0" algn="ctr">
              <a:buNone/>
            </a:pPr>
            <a:endParaRPr lang="en-US" sz="800" dirty="0" smtClean="0">
              <a:solidFill>
                <a:srgbClr val="FF0000"/>
              </a:solidFill>
            </a:endParaRPr>
          </a:p>
        </p:txBody>
      </p:sp>
      <p:sp>
        <p:nvSpPr>
          <p:cNvPr id="3" name="Title 2"/>
          <p:cNvSpPr>
            <a:spLocks noGrp="1"/>
          </p:cNvSpPr>
          <p:nvPr>
            <p:ph type="title"/>
          </p:nvPr>
        </p:nvSpPr>
        <p:spPr/>
        <p:txBody>
          <a:bodyPr>
            <a:normAutofit/>
          </a:bodyPr>
          <a:lstStyle/>
          <a:p>
            <a:pPr algn="ctr"/>
            <a:r>
              <a:rPr lang="en-US" sz="4400" dirty="0" smtClean="0"/>
              <a:t>Dealing with “Outsiders”</a:t>
            </a:r>
            <a:endParaRPr lang="en-US" dirty="0"/>
          </a:p>
        </p:txBody>
      </p:sp>
    </p:spTree>
    <p:extLst>
      <p:ext uri="{BB962C8B-B14F-4D97-AF65-F5344CB8AC3E}">
        <p14:creationId xmlns:p14="http://schemas.microsoft.com/office/powerpoint/2010/main" val="213634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7696200" cy="5029200"/>
          </a:xfrm>
        </p:spPr>
        <p:txBody>
          <a:bodyPr>
            <a:normAutofit/>
          </a:bodyPr>
          <a:lstStyle/>
          <a:p>
            <a:pPr marL="0" indent="0" algn="ctr">
              <a:buNone/>
            </a:pPr>
            <a:r>
              <a:rPr lang="en-US" sz="2400" dirty="0" smtClean="0">
                <a:solidFill>
                  <a:schemeClr val="tx2"/>
                </a:solidFill>
              </a:rPr>
              <a:t>The </a:t>
            </a:r>
            <a:r>
              <a:rPr lang="en-US" sz="2400" i="1" dirty="0" smtClean="0">
                <a:solidFill>
                  <a:schemeClr val="tx2"/>
                </a:solidFill>
              </a:rPr>
              <a:t>Epistle to Diognetus </a:t>
            </a:r>
            <a:r>
              <a:rPr lang="en-US" sz="2400" dirty="0" smtClean="0">
                <a:solidFill>
                  <a:schemeClr val="tx2"/>
                </a:solidFill>
              </a:rPr>
              <a:t>     </a:t>
            </a:r>
            <a:r>
              <a:rPr lang="en-US" dirty="0" smtClean="0">
                <a:solidFill>
                  <a:srgbClr val="FFFF00"/>
                </a:solidFill>
              </a:rPr>
              <a:t>     </a:t>
            </a:r>
          </a:p>
          <a:p>
            <a:pPr marL="0" indent="0" algn="ctr">
              <a:buNone/>
            </a:pPr>
            <a:r>
              <a:rPr lang="en-US" sz="2400" dirty="0" smtClean="0">
                <a:solidFill>
                  <a:srgbClr val="FF0000"/>
                </a:solidFill>
              </a:rPr>
              <a:t>Defend the faith through education (catechesis)</a:t>
            </a:r>
            <a:r>
              <a:rPr lang="en-US" sz="2400" i="1" dirty="0" smtClean="0">
                <a:solidFill>
                  <a:srgbClr val="FF0000"/>
                </a:solidFill>
              </a:rPr>
              <a:t> </a:t>
            </a:r>
            <a:endParaRPr lang="en-US" sz="2400" dirty="0">
              <a:solidFill>
                <a:srgbClr val="FF0000"/>
              </a:solidFill>
            </a:endParaRPr>
          </a:p>
          <a:p>
            <a:pPr marL="457200" indent="-457200">
              <a:buFont typeface="Wingdings" panose="05000000000000000000" pitchFamily="2" charset="2"/>
              <a:buChar char="§"/>
            </a:pPr>
            <a:r>
              <a:rPr lang="en-US" sz="2400" dirty="0"/>
              <a:t>I understand, sir, that you are really interested in learning about the religion of </a:t>
            </a:r>
            <a:r>
              <a:rPr lang="en-US" sz="2400" dirty="0" smtClean="0"/>
              <a:t>the </a:t>
            </a:r>
            <a:r>
              <a:rPr lang="en-US" sz="2400" dirty="0"/>
              <a:t>Christians, and that you are making an accurate and careful investigation of </a:t>
            </a:r>
            <a:r>
              <a:rPr lang="en-US" sz="2400" dirty="0" smtClean="0"/>
              <a:t>the subject.				</a:t>
            </a:r>
            <a:r>
              <a:rPr lang="en-US" sz="2400" dirty="0"/>
              <a:t> </a:t>
            </a:r>
            <a:r>
              <a:rPr lang="en-US" sz="2400" dirty="0" smtClean="0"/>
              <a:t>           </a:t>
            </a:r>
            <a:r>
              <a:rPr lang="en-US" sz="1800" dirty="0" smtClean="0">
                <a:solidFill>
                  <a:schemeClr val="tx2"/>
                </a:solidFill>
              </a:rPr>
              <a:t>– </a:t>
            </a:r>
            <a:r>
              <a:rPr lang="en-US" sz="1800" i="1" dirty="0">
                <a:solidFill>
                  <a:schemeClr val="tx2"/>
                </a:solidFill>
              </a:rPr>
              <a:t>Diogn</a:t>
            </a:r>
            <a:r>
              <a:rPr lang="en-US" sz="1800" dirty="0">
                <a:solidFill>
                  <a:schemeClr val="tx2"/>
                </a:solidFill>
              </a:rPr>
              <a:t>. </a:t>
            </a:r>
            <a:r>
              <a:rPr lang="en-US" sz="1800" dirty="0" smtClean="0">
                <a:solidFill>
                  <a:schemeClr val="tx2"/>
                </a:solidFill>
              </a:rPr>
              <a:t>1:1</a:t>
            </a:r>
          </a:p>
          <a:p>
            <a:pPr marL="0" indent="0" algn="ctr">
              <a:buNone/>
            </a:pPr>
            <a:r>
              <a:rPr lang="en-US" sz="2400" dirty="0" smtClean="0">
                <a:solidFill>
                  <a:srgbClr val="FF0000"/>
                </a:solidFill>
              </a:rPr>
              <a:t>Highlight the “stupidity” of other religions</a:t>
            </a:r>
          </a:p>
          <a:p>
            <a:pPr marL="457200" indent="-457200">
              <a:buFont typeface="Wingdings" panose="05000000000000000000" pitchFamily="2" charset="2"/>
              <a:buChar char="§"/>
            </a:pPr>
            <a:r>
              <a:rPr lang="en-US" sz="2400" dirty="0"/>
              <a:t>Christians “are not the slaves of [false] gods like </a:t>
            </a:r>
            <a:r>
              <a:rPr lang="en-US" sz="2400" dirty="0" smtClean="0"/>
              <a:t>these [pagans]”  					            </a:t>
            </a:r>
            <a:r>
              <a:rPr lang="en-US" sz="1800" dirty="0" smtClean="0">
                <a:solidFill>
                  <a:schemeClr val="tx2"/>
                </a:solidFill>
              </a:rPr>
              <a:t>- </a:t>
            </a:r>
            <a:r>
              <a:rPr lang="en-US" sz="1800" i="1" dirty="0" smtClean="0">
                <a:solidFill>
                  <a:schemeClr val="tx2"/>
                </a:solidFill>
              </a:rPr>
              <a:t>Diogn</a:t>
            </a:r>
            <a:r>
              <a:rPr lang="en-US" sz="1800" dirty="0">
                <a:solidFill>
                  <a:schemeClr val="tx2"/>
                </a:solidFill>
              </a:rPr>
              <a:t>. </a:t>
            </a:r>
            <a:r>
              <a:rPr lang="en-US" sz="1800" dirty="0" smtClean="0">
                <a:solidFill>
                  <a:schemeClr val="tx2"/>
                </a:solidFill>
              </a:rPr>
              <a:t>2:10</a:t>
            </a:r>
          </a:p>
          <a:p>
            <a:pPr marL="457200" indent="-457200">
              <a:buFont typeface="Wingdings" panose="05000000000000000000" pitchFamily="2" charset="2"/>
              <a:buChar char="§"/>
            </a:pPr>
            <a:r>
              <a:rPr lang="en-US" sz="2400" dirty="0" smtClean="0"/>
              <a:t>Jews are “superstitious…</a:t>
            </a:r>
            <a:r>
              <a:rPr lang="en-US" sz="2400" dirty="0"/>
              <a:t>offering gifts to God just as if he needed </a:t>
            </a:r>
            <a:r>
              <a:rPr lang="en-US" sz="2400" dirty="0" smtClean="0"/>
              <a:t>them.”  					</a:t>
            </a:r>
            <a:r>
              <a:rPr lang="en-US" sz="1800" dirty="0" smtClean="0">
                <a:solidFill>
                  <a:schemeClr val="tx2"/>
                </a:solidFill>
              </a:rPr>
              <a:t>- </a:t>
            </a:r>
            <a:r>
              <a:rPr lang="en-US" sz="1800" i="1" dirty="0" smtClean="0">
                <a:solidFill>
                  <a:schemeClr val="tx2"/>
                </a:solidFill>
              </a:rPr>
              <a:t>Diogn</a:t>
            </a:r>
            <a:r>
              <a:rPr lang="en-US" sz="1800" dirty="0">
                <a:solidFill>
                  <a:schemeClr val="tx2"/>
                </a:solidFill>
              </a:rPr>
              <a:t>. </a:t>
            </a:r>
            <a:r>
              <a:rPr lang="en-US" sz="1800" dirty="0" smtClean="0">
                <a:solidFill>
                  <a:schemeClr val="tx2"/>
                </a:solidFill>
              </a:rPr>
              <a:t>3:3</a:t>
            </a:r>
            <a:endParaRPr lang="en-US" sz="1800" dirty="0">
              <a:solidFill>
                <a:schemeClr val="tx2"/>
              </a:solidFill>
            </a:endParaRPr>
          </a:p>
          <a:p>
            <a:pPr>
              <a:buFont typeface="Wingdings" panose="05000000000000000000" pitchFamily="2" charset="2"/>
              <a:buChar char="§"/>
            </a:pPr>
            <a:endParaRPr lang="en-US" sz="2400" dirty="0"/>
          </a:p>
          <a:p>
            <a:pPr marL="0" indent="0" algn="ctr">
              <a:buNone/>
            </a:pPr>
            <a:endParaRPr lang="en-US" sz="2400" dirty="0" smtClean="0">
              <a:solidFill>
                <a:srgbClr val="FFFF00"/>
              </a:solidFill>
              <a:effectLst>
                <a:outerShdw blurRad="38100" dist="38100" dir="2700000" algn="tl">
                  <a:srgbClr val="000000">
                    <a:alpha val="43137"/>
                  </a:srgbClr>
                </a:outerShdw>
              </a:effectLst>
            </a:endParaRPr>
          </a:p>
          <a:p>
            <a:pPr marL="0" indent="0" algn="ctr">
              <a:buNone/>
            </a:pPr>
            <a:endParaRPr lang="en-US" sz="4100" dirty="0" smtClean="0"/>
          </a:p>
          <a:p>
            <a:pPr marL="0" indent="0" algn="ctr">
              <a:buNone/>
            </a:pPr>
            <a:endParaRPr lang="en-US" sz="800" dirty="0" smtClean="0">
              <a:solidFill>
                <a:srgbClr val="FF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pPr algn="ctr"/>
            <a:r>
              <a:rPr lang="en-US" sz="4400" dirty="0" smtClean="0"/>
              <a:t>Dealing with “Outsiders”</a:t>
            </a:r>
            <a:endParaRPr lang="en-US" dirty="0"/>
          </a:p>
        </p:txBody>
      </p:sp>
    </p:spTree>
    <p:extLst>
      <p:ext uri="{BB962C8B-B14F-4D97-AF65-F5344CB8AC3E}">
        <p14:creationId xmlns:p14="http://schemas.microsoft.com/office/powerpoint/2010/main" val="42514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382000" cy="5181600"/>
          </a:xfrm>
        </p:spPr>
        <p:txBody>
          <a:bodyPr>
            <a:normAutofit fontScale="25000" lnSpcReduction="20000"/>
          </a:bodyPr>
          <a:lstStyle/>
          <a:p>
            <a:pPr marL="0" indent="0" algn="ctr">
              <a:buNone/>
            </a:pPr>
            <a:endParaRPr lang="en-US" dirty="0" smtClean="0">
              <a:solidFill>
                <a:srgbClr val="FF0000"/>
              </a:solidFill>
              <a:effectLst>
                <a:outerShdw blurRad="38100" dist="38100" dir="2700000" algn="tl">
                  <a:srgbClr val="000000">
                    <a:alpha val="43137"/>
                  </a:srgbClr>
                </a:outerShdw>
              </a:effectLst>
            </a:endParaRPr>
          </a:p>
          <a:p>
            <a:pPr marL="457200" indent="-457200">
              <a:buAutoNum type="arabicPeriod"/>
            </a:pPr>
            <a:r>
              <a:rPr lang="en-US" sz="10400" dirty="0" smtClean="0"/>
              <a:t>Offer </a:t>
            </a:r>
            <a:r>
              <a:rPr lang="en-US" sz="10400" dirty="0"/>
              <a:t>advice on how to cope with suffering</a:t>
            </a:r>
            <a:r>
              <a:rPr lang="en-US" sz="10400" dirty="0" smtClean="0"/>
              <a:t>. (</a:t>
            </a:r>
            <a:r>
              <a:rPr lang="en-US" sz="10400" dirty="0" smtClean="0">
                <a:solidFill>
                  <a:srgbClr val="FF0000"/>
                </a:solidFill>
              </a:rPr>
              <a:t>1 Pet</a:t>
            </a:r>
            <a:r>
              <a:rPr lang="en-US" sz="10400" dirty="0" smtClean="0"/>
              <a:t>) </a:t>
            </a:r>
          </a:p>
          <a:p>
            <a:pPr marL="457200" indent="-457200">
              <a:buFont typeface="Wingdings 2"/>
              <a:buAutoNum type="arabicPeriod"/>
            </a:pPr>
            <a:r>
              <a:rPr lang="en-US" sz="10400" dirty="0" smtClean="0"/>
              <a:t>Bring </a:t>
            </a:r>
            <a:r>
              <a:rPr lang="en-US" sz="10400" dirty="0"/>
              <a:t>relief to </a:t>
            </a:r>
            <a:r>
              <a:rPr lang="en-US" sz="10400" dirty="0" smtClean="0"/>
              <a:t>the </a:t>
            </a:r>
            <a:r>
              <a:rPr lang="en-US" sz="10400" dirty="0"/>
              <a:t>“insiders” </a:t>
            </a:r>
            <a:r>
              <a:rPr lang="en-US" sz="10400" dirty="0" smtClean="0"/>
              <a:t>suffering. (</a:t>
            </a:r>
            <a:r>
              <a:rPr lang="en-US" sz="10400" dirty="0" smtClean="0">
                <a:solidFill>
                  <a:srgbClr val="FF0000"/>
                </a:solidFill>
              </a:rPr>
              <a:t>1 Pet</a:t>
            </a:r>
            <a:r>
              <a:rPr lang="en-US" sz="10400" dirty="0" smtClean="0"/>
              <a:t>) </a:t>
            </a:r>
          </a:p>
          <a:p>
            <a:pPr marL="457200" indent="-457200">
              <a:buFont typeface="Wingdings 2"/>
              <a:buAutoNum type="arabicPeriod"/>
            </a:pPr>
            <a:r>
              <a:rPr lang="en-US" sz="10400" dirty="0" smtClean="0"/>
              <a:t>Defend </a:t>
            </a:r>
            <a:r>
              <a:rPr lang="en-US" sz="10400" dirty="0"/>
              <a:t>the faith </a:t>
            </a:r>
            <a:r>
              <a:rPr lang="en-US" sz="10400" dirty="0" smtClean="0"/>
              <a:t>through self-discipline. (</a:t>
            </a:r>
            <a:r>
              <a:rPr lang="en-US" sz="10400" dirty="0" smtClean="0">
                <a:solidFill>
                  <a:srgbClr val="FF0000"/>
                </a:solidFill>
              </a:rPr>
              <a:t>1 Pet</a:t>
            </a:r>
            <a:r>
              <a:rPr lang="en-US" sz="10400" dirty="0" smtClean="0"/>
              <a:t>) </a:t>
            </a:r>
            <a:endParaRPr lang="en-US" sz="10400" dirty="0"/>
          </a:p>
          <a:p>
            <a:pPr marL="457200" indent="-457200">
              <a:buFont typeface="Wingdings 2"/>
              <a:buAutoNum type="arabicPeriod"/>
            </a:pPr>
            <a:r>
              <a:rPr lang="en-US" sz="10400" dirty="0" smtClean="0"/>
              <a:t>Show </a:t>
            </a:r>
            <a:r>
              <a:rPr lang="en-US" sz="10400" dirty="0"/>
              <a:t>no fear of torture and </a:t>
            </a:r>
            <a:r>
              <a:rPr lang="en-US" sz="10400" dirty="0" smtClean="0"/>
              <a:t>death. (</a:t>
            </a:r>
            <a:r>
              <a:rPr lang="en-US" sz="10400" i="1" dirty="0" err="1" smtClean="0">
                <a:solidFill>
                  <a:srgbClr val="FF0000"/>
                </a:solidFill>
              </a:rPr>
              <a:t>Ignat</a:t>
            </a:r>
            <a:r>
              <a:rPr lang="en-US" sz="10400" dirty="0" smtClean="0">
                <a:solidFill>
                  <a:srgbClr val="FF0000"/>
                </a:solidFill>
              </a:rPr>
              <a:t>.</a:t>
            </a:r>
            <a:r>
              <a:rPr lang="en-US" sz="10400" dirty="0" smtClean="0"/>
              <a:t>)</a:t>
            </a:r>
          </a:p>
          <a:p>
            <a:pPr marL="457200" indent="-457200">
              <a:buFont typeface="Wingdings 2"/>
              <a:buAutoNum type="arabicPeriod"/>
            </a:pPr>
            <a:r>
              <a:rPr lang="en-US" sz="10400" dirty="0" smtClean="0"/>
              <a:t>Pass </a:t>
            </a:r>
            <a:r>
              <a:rPr lang="en-US" sz="10400" dirty="0"/>
              <a:t>on the authentic faith to those who hate </a:t>
            </a:r>
            <a:r>
              <a:rPr lang="en-US" sz="10400" dirty="0" smtClean="0"/>
              <a:t>us. (</a:t>
            </a:r>
            <a:r>
              <a:rPr lang="en-US" sz="10400" i="1" dirty="0" err="1" smtClean="0">
                <a:solidFill>
                  <a:srgbClr val="FF0000"/>
                </a:solidFill>
              </a:rPr>
              <a:t>Ignat</a:t>
            </a:r>
            <a:r>
              <a:rPr lang="en-US" sz="10400" dirty="0" smtClean="0">
                <a:solidFill>
                  <a:srgbClr val="FF0000"/>
                </a:solidFill>
              </a:rPr>
              <a:t>.</a:t>
            </a:r>
            <a:r>
              <a:rPr lang="en-US" sz="10400" dirty="0" smtClean="0"/>
              <a:t>) </a:t>
            </a:r>
            <a:endParaRPr lang="en-US" sz="10400" dirty="0"/>
          </a:p>
          <a:p>
            <a:pPr marL="457200" indent="-457200">
              <a:buFont typeface="Wingdings 2"/>
              <a:buAutoNum type="arabicPeriod"/>
            </a:pPr>
            <a:r>
              <a:rPr lang="en-US" sz="10400" dirty="0" smtClean="0"/>
              <a:t>Think of martyrdom </a:t>
            </a:r>
            <a:r>
              <a:rPr lang="en-US" sz="10400" dirty="0"/>
              <a:t>in the context of </a:t>
            </a:r>
            <a:r>
              <a:rPr lang="en-US" sz="10400" dirty="0" smtClean="0"/>
              <a:t>Jesus’ passion.    (</a:t>
            </a:r>
            <a:r>
              <a:rPr lang="en-US" sz="10400" i="1" dirty="0" smtClean="0">
                <a:solidFill>
                  <a:srgbClr val="FF0000"/>
                </a:solidFill>
              </a:rPr>
              <a:t>Mart. Pol</a:t>
            </a:r>
            <a:r>
              <a:rPr lang="en-US" sz="10400" dirty="0" smtClean="0"/>
              <a:t>) </a:t>
            </a:r>
          </a:p>
          <a:p>
            <a:pPr marL="457200" indent="-457200">
              <a:buFont typeface="Wingdings 2"/>
              <a:buAutoNum type="arabicPeriod"/>
            </a:pPr>
            <a:r>
              <a:rPr lang="en-US" sz="10400" dirty="0"/>
              <a:t>Accept martyrdom as “God’s </a:t>
            </a:r>
            <a:r>
              <a:rPr lang="en-US" sz="10400" dirty="0" smtClean="0"/>
              <a:t>will.” (</a:t>
            </a:r>
            <a:r>
              <a:rPr lang="en-US" sz="10400" i="1" dirty="0" smtClean="0">
                <a:solidFill>
                  <a:srgbClr val="FF0000"/>
                </a:solidFill>
              </a:rPr>
              <a:t>Mart. Pol</a:t>
            </a:r>
            <a:r>
              <a:rPr lang="en-US" sz="10400" dirty="0" smtClean="0"/>
              <a:t>)</a:t>
            </a:r>
          </a:p>
          <a:p>
            <a:pPr marL="457200" indent="-457200">
              <a:buFont typeface="Wingdings 2"/>
              <a:buAutoNum type="arabicPeriod"/>
            </a:pPr>
            <a:r>
              <a:rPr lang="en-US" sz="10400" dirty="0" smtClean="0"/>
              <a:t>Defend the faith by showing </a:t>
            </a:r>
            <a:r>
              <a:rPr lang="en-US" sz="10400" dirty="0"/>
              <a:t>Jesus’ miracles were legitimate (</a:t>
            </a:r>
            <a:r>
              <a:rPr lang="en-US" sz="10400" dirty="0" smtClean="0"/>
              <a:t>lasting &amp; real). (</a:t>
            </a:r>
            <a:r>
              <a:rPr lang="en-US" sz="10400" i="1" dirty="0" err="1" smtClean="0">
                <a:solidFill>
                  <a:srgbClr val="FF0000"/>
                </a:solidFill>
              </a:rPr>
              <a:t>Apol</a:t>
            </a:r>
            <a:r>
              <a:rPr lang="en-US" sz="10400" i="1" dirty="0" smtClean="0">
                <a:solidFill>
                  <a:srgbClr val="FF0000"/>
                </a:solidFill>
              </a:rPr>
              <a:t> Q</a:t>
            </a:r>
            <a:r>
              <a:rPr lang="en-US" sz="10400" dirty="0" smtClean="0"/>
              <a:t>) </a:t>
            </a:r>
          </a:p>
          <a:p>
            <a:pPr marL="457200" indent="-457200">
              <a:buFont typeface="Wingdings 2"/>
              <a:buAutoNum type="arabicPeriod"/>
            </a:pPr>
            <a:r>
              <a:rPr lang="en-US" sz="10400" dirty="0" smtClean="0"/>
              <a:t>Defend the faith through </a:t>
            </a:r>
            <a:r>
              <a:rPr lang="en-US" sz="10400" dirty="0"/>
              <a:t>education (catechesis</a:t>
            </a:r>
            <a:r>
              <a:rPr lang="en-US" sz="10400" dirty="0" smtClean="0"/>
              <a:t>).</a:t>
            </a:r>
            <a:r>
              <a:rPr lang="en-US" sz="10400" i="1" dirty="0" smtClean="0"/>
              <a:t> </a:t>
            </a:r>
            <a:r>
              <a:rPr lang="en-US" sz="10400" dirty="0"/>
              <a:t>(</a:t>
            </a:r>
            <a:r>
              <a:rPr lang="en-US" sz="10400" i="1" dirty="0" smtClean="0">
                <a:solidFill>
                  <a:srgbClr val="FF0000"/>
                </a:solidFill>
              </a:rPr>
              <a:t>Diogn</a:t>
            </a:r>
            <a:r>
              <a:rPr lang="en-US" sz="10400" dirty="0" smtClean="0">
                <a:solidFill>
                  <a:srgbClr val="FF0000"/>
                </a:solidFill>
              </a:rPr>
              <a:t>.</a:t>
            </a:r>
            <a:r>
              <a:rPr lang="en-US" sz="10400" dirty="0" smtClean="0"/>
              <a:t>) </a:t>
            </a:r>
            <a:endParaRPr lang="en-US" sz="10400" dirty="0"/>
          </a:p>
          <a:p>
            <a:pPr marL="457200" indent="-457200">
              <a:buFont typeface="Wingdings 2"/>
              <a:buAutoNum type="arabicPeriod"/>
            </a:pPr>
            <a:r>
              <a:rPr lang="en-US" sz="10400" dirty="0" smtClean="0"/>
              <a:t>Highlight </a:t>
            </a:r>
            <a:r>
              <a:rPr lang="en-US" sz="10400" dirty="0"/>
              <a:t>the “stupidity” of other </a:t>
            </a:r>
            <a:r>
              <a:rPr lang="en-US" sz="10400" dirty="0" smtClean="0"/>
              <a:t>religions. (</a:t>
            </a:r>
            <a:r>
              <a:rPr lang="en-US" sz="10400" i="1" dirty="0" smtClean="0">
                <a:solidFill>
                  <a:srgbClr val="FF0000"/>
                </a:solidFill>
              </a:rPr>
              <a:t>Diogn</a:t>
            </a:r>
            <a:r>
              <a:rPr lang="en-US" sz="10400" dirty="0" smtClean="0">
                <a:solidFill>
                  <a:srgbClr val="FF0000"/>
                </a:solidFill>
              </a:rPr>
              <a:t>.</a:t>
            </a:r>
            <a:r>
              <a:rPr lang="en-US" sz="10400" dirty="0" smtClean="0"/>
              <a:t>) </a:t>
            </a:r>
            <a:endParaRPr lang="en-US" sz="10400" dirty="0"/>
          </a:p>
          <a:p>
            <a:pPr marL="514350" indent="-514350">
              <a:buFont typeface="Wingdings 2"/>
              <a:buAutoNum type="arabicPeriod"/>
            </a:pPr>
            <a:endParaRPr lang="en-US" sz="2800" dirty="0">
              <a:solidFill>
                <a:srgbClr val="FF0000"/>
              </a:solidFill>
            </a:endParaRPr>
          </a:p>
          <a:p>
            <a:pPr marL="514350" indent="-514350">
              <a:buFont typeface="Wingdings 2"/>
              <a:buAutoNum type="arabicPeriod"/>
            </a:pPr>
            <a:endParaRPr lang="en-US" sz="2800" dirty="0" smtClean="0">
              <a:solidFill>
                <a:srgbClr val="FF0000"/>
              </a:solidFill>
            </a:endParaRPr>
          </a:p>
          <a:p>
            <a:pPr marL="514350" indent="-514350">
              <a:buFont typeface="Wingdings 2"/>
              <a:buAutoNum type="arabicPeriod"/>
            </a:pPr>
            <a:endParaRPr lang="en-US" sz="2800" dirty="0" smtClean="0">
              <a:solidFill>
                <a:srgbClr val="FF0000"/>
              </a:solidFill>
            </a:endParaRPr>
          </a:p>
          <a:p>
            <a:pPr marL="514350" indent="-514350">
              <a:buFont typeface="Wingdings 2"/>
              <a:buAutoNum type="arabicPeriod"/>
            </a:pPr>
            <a:endParaRPr lang="en-US" sz="2800" dirty="0">
              <a:solidFill>
                <a:srgbClr val="FF0000"/>
              </a:solidFill>
            </a:endParaRPr>
          </a:p>
          <a:p>
            <a:pPr marL="0" indent="0">
              <a:buNone/>
            </a:pPr>
            <a:r>
              <a:rPr lang="en-US" sz="2800" dirty="0">
                <a:solidFill>
                  <a:srgbClr val="FF0000"/>
                </a:solidFill>
              </a:rPr>
              <a:t>    </a:t>
            </a:r>
            <a:r>
              <a:rPr lang="en-US" dirty="0" smtClean="0">
                <a:solidFill>
                  <a:srgbClr val="FFFF00"/>
                </a:solidFill>
              </a:rPr>
              <a:t>   </a:t>
            </a:r>
            <a:endParaRPr lang="en-US" sz="4100" dirty="0">
              <a:solidFill>
                <a:srgbClr val="FFFF00"/>
              </a:solidFill>
            </a:endParaRPr>
          </a:p>
          <a:p>
            <a:pPr marL="514350" indent="-514350">
              <a:buAutoNum type="arabicPeriod"/>
            </a:pPr>
            <a:endParaRPr lang="en-US" dirty="0">
              <a:solidFill>
                <a:srgbClr val="FF0000"/>
              </a:solidFill>
            </a:endParaRPr>
          </a:p>
          <a:p>
            <a:pPr marL="0" indent="0">
              <a:buNone/>
            </a:pPr>
            <a:r>
              <a:rPr lang="en-US" dirty="0" smtClean="0">
                <a:solidFill>
                  <a:srgbClr val="FF0000"/>
                </a:solidFill>
              </a:rPr>
              <a:t> </a:t>
            </a:r>
            <a:r>
              <a:rPr lang="en-US" i="1" dirty="0" smtClean="0">
                <a:solidFill>
                  <a:srgbClr val="FF0000"/>
                </a:solidFill>
              </a:rPr>
              <a:t> </a:t>
            </a:r>
            <a:endParaRPr lang="en-US" sz="800" i="1" dirty="0">
              <a:solidFill>
                <a:srgbClr val="FF0000"/>
              </a:solidFill>
            </a:endParaRPr>
          </a:p>
          <a:p>
            <a:pPr marL="0" indent="0">
              <a:buNone/>
            </a:pPr>
            <a:r>
              <a:rPr lang="en-US" dirty="0" smtClean="0"/>
              <a:t>					</a:t>
            </a:r>
            <a:endParaRPr lang="en-US" sz="2000" b="1" u="sng" dirty="0"/>
          </a:p>
        </p:txBody>
      </p:sp>
      <p:sp>
        <p:nvSpPr>
          <p:cNvPr id="3" name="Title 2"/>
          <p:cNvSpPr>
            <a:spLocks noGrp="1"/>
          </p:cNvSpPr>
          <p:nvPr>
            <p:ph type="title"/>
          </p:nvPr>
        </p:nvSpPr>
        <p:spPr/>
        <p:txBody>
          <a:bodyPr>
            <a:normAutofit fontScale="90000"/>
          </a:bodyPr>
          <a:lstStyle/>
          <a:p>
            <a:pPr algn="ctr"/>
            <a:r>
              <a:rPr lang="en-US" dirty="0" smtClean="0"/>
              <a:t>10 Strategies for Christians </a:t>
            </a:r>
            <a:br>
              <a:rPr lang="en-US" dirty="0" smtClean="0"/>
            </a:br>
            <a:r>
              <a:rPr lang="en-US" dirty="0" smtClean="0"/>
              <a:t>relating to “Outsiders”  </a:t>
            </a:r>
            <a:endParaRPr lang="en-US" dirty="0"/>
          </a:p>
        </p:txBody>
      </p:sp>
    </p:spTree>
    <p:extLst>
      <p:ext uri="{BB962C8B-B14F-4D97-AF65-F5344CB8AC3E}">
        <p14:creationId xmlns:p14="http://schemas.microsoft.com/office/powerpoint/2010/main" val="243815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7696200" cy="5029200"/>
          </a:xfrm>
        </p:spPr>
        <p:txBody>
          <a:bodyPr>
            <a:normAutofit/>
          </a:bodyPr>
          <a:lstStyle/>
          <a:p>
            <a:pPr marL="0" lvl="0" indent="0" algn="ctr">
              <a:buNone/>
            </a:pPr>
            <a:r>
              <a:rPr lang="en-US" sz="2800" dirty="0" smtClean="0">
                <a:solidFill>
                  <a:srgbClr val="FF0000"/>
                </a:solidFill>
              </a:rPr>
              <a:t>      </a:t>
            </a:r>
            <a:r>
              <a:rPr lang="en-US" sz="3200" dirty="0" smtClean="0">
                <a:solidFill>
                  <a:srgbClr val="FF0000"/>
                </a:solidFill>
              </a:rPr>
              <a:t>Questions </a:t>
            </a:r>
            <a:r>
              <a:rPr lang="en-US" sz="3200" dirty="0">
                <a:solidFill>
                  <a:srgbClr val="FF0000"/>
                </a:solidFill>
              </a:rPr>
              <a:t>for </a:t>
            </a:r>
            <a:r>
              <a:rPr lang="en-US" sz="3200" dirty="0" smtClean="0">
                <a:solidFill>
                  <a:srgbClr val="FF0000"/>
                </a:solidFill>
              </a:rPr>
              <a:t>Theological Reflection</a:t>
            </a:r>
          </a:p>
          <a:p>
            <a:pPr marL="0" lvl="0" indent="0">
              <a:buNone/>
            </a:pPr>
            <a:endParaRPr lang="en-US" sz="1400" dirty="0" smtClean="0">
              <a:solidFill>
                <a:srgbClr val="FF0000"/>
              </a:solidFill>
              <a:effectLst>
                <a:outerShdw blurRad="38100" dist="38100" dir="2700000" algn="tl">
                  <a:srgbClr val="000000">
                    <a:alpha val="43137"/>
                  </a:srgbClr>
                </a:outerShdw>
              </a:effectLst>
            </a:endParaRPr>
          </a:p>
          <a:p>
            <a:pPr marL="514350" lvl="0" indent="-514350">
              <a:buFont typeface="+mj-lt"/>
              <a:buAutoNum type="arabicPeriod"/>
            </a:pPr>
            <a:r>
              <a:rPr lang="en-US" sz="3200" dirty="0" smtClean="0"/>
              <a:t>Who do you consider “outsiders” associated with your faith community?</a:t>
            </a:r>
          </a:p>
          <a:p>
            <a:pPr marL="228600" lvl="0" indent="-228600">
              <a:buFont typeface="+mj-lt"/>
              <a:buAutoNum type="arabicPeriod"/>
            </a:pPr>
            <a:endParaRPr lang="en-US" sz="1100" dirty="0" smtClean="0"/>
          </a:p>
          <a:p>
            <a:pPr marL="514350" lvl="0" indent="-514350">
              <a:buFont typeface="+mj-lt"/>
              <a:buAutoNum type="arabicPeriod"/>
            </a:pPr>
            <a:r>
              <a:rPr lang="en-US" sz="3200" dirty="0"/>
              <a:t>What strategies </a:t>
            </a:r>
            <a:r>
              <a:rPr lang="en-US" sz="3200" dirty="0" smtClean="0"/>
              <a:t>do you employ </a:t>
            </a:r>
            <a:r>
              <a:rPr lang="en-US" sz="3200" dirty="0"/>
              <a:t>in dealing with current outsiders to the faith</a:t>
            </a:r>
            <a:r>
              <a:rPr lang="en-US" sz="3200" dirty="0" smtClean="0"/>
              <a:t>?</a:t>
            </a:r>
          </a:p>
          <a:p>
            <a:pPr marL="514350" lvl="0" indent="-514350">
              <a:buFont typeface="+mj-lt"/>
              <a:buAutoNum type="arabicPeriod"/>
            </a:pPr>
            <a:endParaRPr lang="en-US" sz="1100" dirty="0" smtClean="0"/>
          </a:p>
          <a:p>
            <a:pPr marL="514350" lvl="0" indent="-514350">
              <a:buFont typeface="+mj-lt"/>
              <a:buAutoNum type="arabicPeriod"/>
            </a:pPr>
            <a:r>
              <a:rPr lang="en-US" sz="3200" dirty="0" smtClean="0"/>
              <a:t>How can the Church effectively evangelize </a:t>
            </a:r>
            <a:r>
              <a:rPr lang="en-US" sz="3200" dirty="0"/>
              <a:t>outsiders? </a:t>
            </a:r>
          </a:p>
          <a:p>
            <a:pPr marL="514350" lvl="0" indent="-514350">
              <a:buFont typeface="+mj-lt"/>
              <a:buAutoNum type="arabicPeriod"/>
            </a:pPr>
            <a:endParaRPr lang="en-US" sz="3200" dirty="0" smtClean="0">
              <a:effectLst>
                <a:outerShdw blurRad="38100" dist="38100" dir="2700000" algn="tl">
                  <a:srgbClr val="000000">
                    <a:alpha val="43137"/>
                  </a:srgbClr>
                </a:outerShdw>
              </a:effectLst>
            </a:endParaRPr>
          </a:p>
          <a:p>
            <a:pPr marL="514350" lvl="0" indent="-514350">
              <a:buAutoNum type="arabicPeriod" startAt="2"/>
            </a:pPr>
            <a:endParaRPr lang="en-US" sz="3200" dirty="0">
              <a:effectLst>
                <a:outerShdw blurRad="38100" dist="38100" dir="2700000" algn="tl">
                  <a:srgbClr val="000000">
                    <a:alpha val="43137"/>
                  </a:srgbClr>
                </a:outerShdw>
              </a:effectLst>
            </a:endParaRPr>
          </a:p>
          <a:p>
            <a:pPr marL="0" indent="0">
              <a:buNone/>
            </a:pPr>
            <a:endParaRPr lang="en-US" sz="1600" dirty="0" smtClean="0">
              <a:solidFill>
                <a:srgbClr val="FF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fontScale="90000"/>
          </a:bodyPr>
          <a:lstStyle/>
          <a:p>
            <a:pPr algn="ctr"/>
            <a:r>
              <a:rPr lang="en-US" sz="4400" dirty="0" smtClean="0"/>
              <a:t>How the Early Christians </a:t>
            </a:r>
            <a:br>
              <a:rPr lang="en-US" sz="4400" dirty="0" smtClean="0"/>
            </a:br>
            <a:r>
              <a:rPr lang="en-US" sz="4400" dirty="0" smtClean="0"/>
              <a:t>Related to Outsiders </a:t>
            </a:r>
            <a:endParaRPr lang="en-US" dirty="0"/>
          </a:p>
        </p:txBody>
      </p:sp>
    </p:spTree>
    <p:extLst>
      <p:ext uri="{BB962C8B-B14F-4D97-AF65-F5344CB8AC3E}">
        <p14:creationId xmlns:p14="http://schemas.microsoft.com/office/powerpoint/2010/main" val="400768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01762"/>
          </a:xfrm>
        </p:spPr>
        <p:txBody>
          <a:bodyPr/>
          <a:lstStyle/>
          <a:p>
            <a:pPr algn="ctr"/>
            <a:r>
              <a:rPr lang="en-US" dirty="0" smtClean="0"/>
              <a:t>The Emerging Church :</a:t>
            </a:r>
            <a:br>
              <a:rPr lang="en-US" dirty="0" smtClean="0"/>
            </a:br>
            <a:r>
              <a:rPr lang="en-US" sz="3200" dirty="0" smtClean="0"/>
              <a:t>Background and Sources  </a:t>
            </a:r>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2286000"/>
            <a:ext cx="4876800" cy="3429000"/>
          </a:xfrm>
        </p:spPr>
      </p:pic>
    </p:spTree>
    <p:extLst>
      <p:ext uri="{BB962C8B-B14F-4D97-AF65-F5344CB8AC3E}">
        <p14:creationId xmlns:p14="http://schemas.microsoft.com/office/powerpoint/2010/main" val="279576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Sources: The Later NT Writings </a:t>
            </a:r>
            <a:endParaRPr lang="en-US" dirty="0"/>
          </a:p>
        </p:txBody>
      </p:sp>
      <p:sp>
        <p:nvSpPr>
          <p:cNvPr id="3" name="Content Placeholder 2"/>
          <p:cNvSpPr>
            <a:spLocks noGrp="1"/>
          </p:cNvSpPr>
          <p:nvPr>
            <p:ph idx="1"/>
          </p:nvPr>
        </p:nvSpPr>
        <p:spPr/>
        <p:txBody>
          <a:bodyPr>
            <a:normAutofit/>
          </a:bodyPr>
          <a:lstStyle/>
          <a:p>
            <a:pPr marL="0" indent="0">
              <a:buNone/>
            </a:pPr>
            <a:endParaRPr lang="en-US" sz="800" u="sng" dirty="0" smtClean="0">
              <a:solidFill>
                <a:srgbClr val="C00000"/>
              </a:solidFill>
            </a:endParaRPr>
          </a:p>
          <a:p>
            <a:pPr marL="0" indent="0">
              <a:buNone/>
            </a:pPr>
            <a:r>
              <a:rPr lang="en-US" sz="3000" dirty="0" smtClean="0">
                <a:solidFill>
                  <a:schemeClr val="accent1">
                    <a:lumMod val="50000"/>
                  </a:schemeClr>
                </a:solidFill>
              </a:rPr>
              <a:t> </a:t>
            </a:r>
            <a:r>
              <a:rPr lang="en-US" sz="3000" u="sng" dirty="0" smtClean="0">
                <a:solidFill>
                  <a:schemeClr val="accent1">
                    <a:lumMod val="50000"/>
                  </a:schemeClr>
                </a:solidFill>
              </a:rPr>
              <a:t>Order in NT</a:t>
            </a:r>
            <a:r>
              <a:rPr lang="en-US" sz="3000" dirty="0" smtClean="0">
                <a:solidFill>
                  <a:schemeClr val="accent1">
                    <a:lumMod val="50000"/>
                  </a:schemeClr>
                </a:solidFill>
              </a:rPr>
              <a:t>		</a:t>
            </a:r>
            <a:r>
              <a:rPr lang="en-US" sz="3000" u="sng" dirty="0" smtClean="0">
                <a:solidFill>
                  <a:schemeClr val="accent1">
                    <a:lumMod val="50000"/>
                  </a:schemeClr>
                </a:solidFill>
              </a:rPr>
              <a:t>Date of Composition </a:t>
            </a:r>
            <a:endParaRPr lang="en-US" sz="2400" u="sng" dirty="0" smtClean="0">
              <a:solidFill>
                <a:schemeClr val="accent1">
                  <a:lumMod val="50000"/>
                </a:schemeClr>
              </a:solidFill>
            </a:endParaRPr>
          </a:p>
          <a:p>
            <a:pPr marL="0" indent="0">
              <a:buNone/>
            </a:pPr>
            <a:r>
              <a:rPr lang="en-US" sz="2400" dirty="0" smtClean="0"/>
              <a:t>Letter to the Hebrews		95-100 AD</a:t>
            </a:r>
            <a:endParaRPr lang="en-US" sz="2400" dirty="0"/>
          </a:p>
          <a:p>
            <a:pPr marL="0" indent="0">
              <a:buNone/>
            </a:pPr>
            <a:r>
              <a:rPr lang="en-US" sz="2400" dirty="0" smtClean="0"/>
              <a:t>Letter of James 		100 AD</a:t>
            </a:r>
          </a:p>
          <a:p>
            <a:pPr marL="0" indent="0">
              <a:buNone/>
            </a:pPr>
            <a:r>
              <a:rPr lang="en-US" sz="2400" dirty="0" smtClean="0"/>
              <a:t>First Letter of Peter 		90-110 AD</a:t>
            </a:r>
          </a:p>
          <a:p>
            <a:pPr marL="0" indent="0">
              <a:buNone/>
            </a:pPr>
            <a:r>
              <a:rPr lang="en-US" sz="2400" dirty="0" smtClean="0"/>
              <a:t>Second Letter of Peter 	140 AD</a:t>
            </a:r>
            <a:endParaRPr lang="en-US" sz="2400" dirty="0"/>
          </a:p>
          <a:p>
            <a:pPr marL="0" indent="0">
              <a:buNone/>
            </a:pPr>
            <a:r>
              <a:rPr lang="en-US" sz="2400" dirty="0" smtClean="0"/>
              <a:t>First Letter of John 		90-95 AD</a:t>
            </a:r>
          </a:p>
          <a:p>
            <a:pPr marL="0" indent="0">
              <a:buNone/>
            </a:pPr>
            <a:r>
              <a:rPr lang="en-US" sz="2400" dirty="0" smtClean="0"/>
              <a:t>Second Letter of John 		90-95 AD</a:t>
            </a:r>
          </a:p>
          <a:p>
            <a:pPr marL="0" indent="0">
              <a:buNone/>
            </a:pPr>
            <a:r>
              <a:rPr lang="en-US" sz="2400" dirty="0" smtClean="0"/>
              <a:t>Third John of John		90-95 AD	</a:t>
            </a:r>
          </a:p>
          <a:p>
            <a:pPr marL="0" indent="0">
              <a:buNone/>
            </a:pPr>
            <a:r>
              <a:rPr lang="en-US" sz="2400" dirty="0" smtClean="0"/>
              <a:t>Letter of Jude			100-140 AD</a:t>
            </a:r>
          </a:p>
          <a:p>
            <a:pPr marL="0" indent="0">
              <a:buNone/>
            </a:pPr>
            <a:r>
              <a:rPr lang="en-US" sz="2400" dirty="0" smtClean="0"/>
              <a:t>Revelation of John 		90-110 AD</a:t>
            </a:r>
            <a:endParaRPr lang="en-US" sz="2400" dirty="0" smtClean="0">
              <a:solidFill>
                <a:schemeClr val="accent1">
                  <a:lumMod val="50000"/>
                </a:schemeClr>
              </a:solidFill>
            </a:endParaRPr>
          </a:p>
        </p:txBody>
      </p:sp>
    </p:spTree>
    <p:extLst>
      <p:ext uri="{BB962C8B-B14F-4D97-AF65-F5344CB8AC3E}">
        <p14:creationId xmlns:p14="http://schemas.microsoft.com/office/powerpoint/2010/main" val="369030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Sources: The Writings of the </a:t>
            </a:r>
            <a:br>
              <a:rPr lang="en-US" dirty="0" smtClean="0"/>
            </a:br>
            <a:r>
              <a:rPr lang="en-US" dirty="0" smtClean="0"/>
              <a:t>Apostolic Fathers</a:t>
            </a:r>
            <a:endParaRPr lang="en-US" dirty="0"/>
          </a:p>
        </p:txBody>
      </p:sp>
      <p:sp>
        <p:nvSpPr>
          <p:cNvPr id="3" name="Content Placeholder 2"/>
          <p:cNvSpPr>
            <a:spLocks noGrp="1"/>
          </p:cNvSpPr>
          <p:nvPr>
            <p:ph idx="1"/>
          </p:nvPr>
        </p:nvSpPr>
        <p:spPr>
          <a:xfrm>
            <a:off x="457200" y="1600200"/>
            <a:ext cx="8458200" cy="5105400"/>
          </a:xfrm>
        </p:spPr>
        <p:txBody>
          <a:bodyPr>
            <a:normAutofit fontScale="92500" lnSpcReduction="10000"/>
          </a:bodyPr>
          <a:lstStyle/>
          <a:p>
            <a:pPr marL="57150" indent="0" algn="ctr">
              <a:buNone/>
            </a:pPr>
            <a:r>
              <a:rPr lang="en-US" sz="2800" u="sng" dirty="0" smtClean="0">
                <a:solidFill>
                  <a:schemeClr val="accent1">
                    <a:lumMod val="50000"/>
                  </a:schemeClr>
                </a:solidFill>
              </a:rPr>
              <a:t>AF Text</a:t>
            </a:r>
            <a:r>
              <a:rPr lang="en-US" sz="2800" dirty="0" smtClean="0">
                <a:solidFill>
                  <a:schemeClr val="accent1">
                    <a:lumMod val="50000"/>
                  </a:schemeClr>
                </a:solidFill>
              </a:rPr>
              <a:t>			</a:t>
            </a:r>
            <a:r>
              <a:rPr lang="en-US" sz="2800" u="sng" dirty="0" smtClean="0">
                <a:solidFill>
                  <a:schemeClr val="accent1">
                    <a:lumMod val="50000"/>
                  </a:schemeClr>
                </a:solidFill>
              </a:rPr>
              <a:t>Date of Composition </a:t>
            </a:r>
          </a:p>
          <a:p>
            <a:pPr marL="0" indent="0">
              <a:buNone/>
            </a:pPr>
            <a:r>
              <a:rPr lang="en-US" sz="2800" dirty="0" smtClean="0"/>
              <a:t>The </a:t>
            </a:r>
            <a:r>
              <a:rPr lang="en-US" sz="2800" i="1" dirty="0"/>
              <a:t>Didache </a:t>
            </a:r>
            <a:r>
              <a:rPr lang="en-US" sz="2800" i="1" dirty="0" smtClean="0"/>
              <a:t>				</a:t>
            </a:r>
            <a:r>
              <a:rPr lang="en-US" sz="2800" dirty="0" smtClean="0"/>
              <a:t>100-110 AD </a:t>
            </a:r>
          </a:p>
          <a:p>
            <a:pPr marL="0" indent="0">
              <a:buNone/>
            </a:pPr>
            <a:r>
              <a:rPr lang="en-US" sz="2800" dirty="0" smtClean="0"/>
              <a:t>The 7 Letters </a:t>
            </a:r>
            <a:r>
              <a:rPr lang="en-US" sz="2800" dirty="0"/>
              <a:t>of Ignatius </a:t>
            </a:r>
            <a:r>
              <a:rPr lang="en-US" sz="2800" dirty="0" smtClean="0"/>
              <a:t>		110-117 AD</a:t>
            </a:r>
            <a:endParaRPr lang="en-US" sz="2800" dirty="0"/>
          </a:p>
          <a:p>
            <a:pPr marL="0" indent="0">
              <a:buNone/>
            </a:pPr>
            <a:r>
              <a:rPr lang="en-US" sz="2800" dirty="0" smtClean="0"/>
              <a:t>The </a:t>
            </a:r>
            <a:r>
              <a:rPr lang="en-US" sz="2800" i="1" dirty="0"/>
              <a:t>Martyrdom of Polycarp</a:t>
            </a:r>
            <a:r>
              <a:rPr lang="en-US" sz="2800" dirty="0"/>
              <a:t> </a:t>
            </a:r>
            <a:r>
              <a:rPr lang="en-US" sz="2800" dirty="0" smtClean="0"/>
              <a:t>	155-156 AD</a:t>
            </a:r>
            <a:endParaRPr lang="en-US" sz="2800" dirty="0"/>
          </a:p>
          <a:p>
            <a:pPr marL="0" indent="0">
              <a:buNone/>
            </a:pPr>
            <a:r>
              <a:rPr lang="en-US" sz="2800" dirty="0" smtClean="0"/>
              <a:t>The </a:t>
            </a:r>
            <a:r>
              <a:rPr lang="en-US" sz="2800" i="1" dirty="0"/>
              <a:t>Apology</a:t>
            </a:r>
            <a:r>
              <a:rPr lang="en-US" sz="2800" dirty="0"/>
              <a:t> of Quadratus </a:t>
            </a:r>
            <a:r>
              <a:rPr lang="en-US" sz="2800" dirty="0" smtClean="0"/>
              <a:t>		around 120 AD</a:t>
            </a:r>
            <a:endParaRPr lang="en-US" sz="2800" dirty="0"/>
          </a:p>
          <a:p>
            <a:pPr marL="0" indent="0">
              <a:buNone/>
            </a:pPr>
            <a:r>
              <a:rPr lang="en-US" sz="2800" dirty="0" smtClean="0"/>
              <a:t>The </a:t>
            </a:r>
            <a:r>
              <a:rPr lang="en-US" sz="2800" i="1" dirty="0"/>
              <a:t>Epistle to Diognetus</a:t>
            </a:r>
            <a:r>
              <a:rPr lang="en-US" sz="2800" dirty="0"/>
              <a:t> </a:t>
            </a:r>
            <a:r>
              <a:rPr lang="en-US" sz="2800" dirty="0" smtClean="0"/>
              <a:t>		150-200 AD</a:t>
            </a:r>
            <a:endParaRPr lang="en-US" sz="2800" dirty="0"/>
          </a:p>
          <a:p>
            <a:pPr marL="0" indent="0">
              <a:buNone/>
            </a:pPr>
            <a:r>
              <a:rPr lang="en-US" sz="2800" i="1" dirty="0" smtClean="0"/>
              <a:t>First Letter of Cement		</a:t>
            </a:r>
            <a:r>
              <a:rPr lang="en-US" sz="2800" dirty="0" smtClean="0"/>
              <a:t>100 AD</a:t>
            </a:r>
          </a:p>
          <a:p>
            <a:pPr marL="0" indent="0">
              <a:buNone/>
            </a:pPr>
            <a:r>
              <a:rPr lang="en-US" sz="2800" i="1" dirty="0" smtClean="0"/>
              <a:t>Second Letter of Clement 		</a:t>
            </a:r>
            <a:r>
              <a:rPr lang="en-US" sz="2800" dirty="0" smtClean="0"/>
              <a:t>around 150 AD</a:t>
            </a:r>
            <a:endParaRPr lang="en-US" sz="2800" dirty="0"/>
          </a:p>
          <a:p>
            <a:pPr marL="0" indent="0">
              <a:buNone/>
            </a:pPr>
            <a:r>
              <a:rPr lang="en-US" sz="2800" dirty="0" smtClean="0"/>
              <a:t>Polycarp’s </a:t>
            </a:r>
            <a:r>
              <a:rPr lang="en-US" sz="2800" i="1" dirty="0" smtClean="0"/>
              <a:t>Philippians</a:t>
            </a:r>
            <a:r>
              <a:rPr lang="en-US" sz="2800" dirty="0" smtClean="0"/>
              <a:t> 		around 120 AD</a:t>
            </a:r>
            <a:endParaRPr lang="en-US" sz="2800" dirty="0"/>
          </a:p>
          <a:p>
            <a:pPr marL="0" indent="0">
              <a:buNone/>
            </a:pPr>
            <a:r>
              <a:rPr lang="en-US" sz="2800" dirty="0" smtClean="0"/>
              <a:t>The </a:t>
            </a:r>
            <a:r>
              <a:rPr lang="en-US" sz="2800" i="1" dirty="0"/>
              <a:t>Epistle of Barnabas</a:t>
            </a:r>
            <a:r>
              <a:rPr lang="en-US" sz="2800" dirty="0"/>
              <a:t> </a:t>
            </a:r>
            <a:r>
              <a:rPr lang="en-US" sz="2800" dirty="0" smtClean="0"/>
              <a:t>		around 130 AD</a:t>
            </a:r>
            <a:endParaRPr lang="en-US" sz="2800" dirty="0"/>
          </a:p>
          <a:p>
            <a:pPr marL="0" indent="0">
              <a:buNone/>
            </a:pPr>
            <a:r>
              <a:rPr lang="en-US" sz="2800" dirty="0" smtClean="0"/>
              <a:t>The </a:t>
            </a:r>
            <a:r>
              <a:rPr lang="en-US" sz="2800" i="1" dirty="0"/>
              <a:t>Shepherd of Hermas</a:t>
            </a:r>
            <a:r>
              <a:rPr lang="en-US" sz="2800" dirty="0"/>
              <a:t> </a:t>
            </a:r>
            <a:r>
              <a:rPr lang="en-US" sz="2800" dirty="0" smtClean="0"/>
              <a:t>		110-140 AD</a:t>
            </a:r>
            <a:endParaRPr lang="en-US" sz="2800" dirty="0"/>
          </a:p>
          <a:p>
            <a:endParaRPr lang="en-US" sz="2800" dirty="0"/>
          </a:p>
          <a:p>
            <a:pPr marL="114300" indent="0" algn="ctr">
              <a:buNone/>
            </a:pPr>
            <a:endParaRPr lang="en-US" sz="2800" dirty="0">
              <a:solidFill>
                <a:srgbClr val="C00000"/>
              </a:solidFill>
            </a:endParaRPr>
          </a:p>
        </p:txBody>
      </p:sp>
    </p:spTree>
    <p:extLst>
      <p:ext uri="{BB962C8B-B14F-4D97-AF65-F5344CB8AC3E}">
        <p14:creationId xmlns:p14="http://schemas.microsoft.com/office/powerpoint/2010/main" val="306560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077200" cy="5410200"/>
          </a:xfrm>
        </p:spPr>
        <p:txBody>
          <a:bodyPr>
            <a:normAutofit/>
          </a:bodyPr>
          <a:lstStyle/>
          <a:p>
            <a:pPr>
              <a:buFont typeface="Wingdings" panose="05000000000000000000" pitchFamily="2" charset="2"/>
              <a:buChar char="§"/>
            </a:pPr>
            <a:r>
              <a:rPr lang="en-US" dirty="0" smtClean="0"/>
              <a:t>The “</a:t>
            </a:r>
            <a:r>
              <a:rPr lang="en-US" dirty="0"/>
              <a:t>apostolic </a:t>
            </a:r>
            <a:r>
              <a:rPr lang="en-US" dirty="0" smtClean="0"/>
              <a:t>age” covers seventy </a:t>
            </a:r>
            <a:r>
              <a:rPr lang="en-US" dirty="0"/>
              <a:t>years, from the resurrection of Christ (around 30 CE) to the death of the last apostle, </a:t>
            </a:r>
            <a:r>
              <a:rPr lang="en-US" dirty="0" smtClean="0"/>
              <a:t>John </a:t>
            </a:r>
          </a:p>
          <a:p>
            <a:pPr marL="114300" indent="0">
              <a:buNone/>
            </a:pPr>
            <a:r>
              <a:rPr lang="en-US" dirty="0"/>
              <a:t> </a:t>
            </a:r>
            <a:r>
              <a:rPr lang="en-US" dirty="0" smtClean="0"/>
              <a:t>   (around 100 CE).  </a:t>
            </a:r>
          </a:p>
          <a:p>
            <a:pPr marL="0" indent="0">
              <a:buNone/>
            </a:pPr>
            <a:endParaRPr lang="en-US" sz="900" dirty="0" smtClean="0"/>
          </a:p>
          <a:p>
            <a:pPr>
              <a:buFont typeface="Wingdings" panose="05000000000000000000" pitchFamily="2" charset="2"/>
              <a:buChar char="§"/>
            </a:pPr>
            <a:r>
              <a:rPr lang="en-US" dirty="0" smtClean="0"/>
              <a:t>The </a:t>
            </a:r>
            <a:r>
              <a:rPr lang="en-US" dirty="0"/>
              <a:t>next generation of Christian leaders, </a:t>
            </a:r>
            <a:r>
              <a:rPr lang="en-US" dirty="0" smtClean="0"/>
              <a:t>100-160 CE, are </a:t>
            </a:r>
            <a:r>
              <a:rPr lang="en-US" dirty="0"/>
              <a:t>called the “apostolic fathers.”   </a:t>
            </a:r>
            <a:endParaRPr lang="en-US" dirty="0" smtClean="0"/>
          </a:p>
          <a:p>
            <a:pPr marL="0" indent="0">
              <a:buNone/>
            </a:pPr>
            <a:endParaRPr lang="en-US" sz="900" dirty="0" smtClean="0"/>
          </a:p>
          <a:p>
            <a:pPr>
              <a:buFont typeface="Wingdings" panose="05000000000000000000" pitchFamily="2" charset="2"/>
              <a:buChar char="§"/>
            </a:pPr>
            <a:r>
              <a:rPr lang="en-US" dirty="0" smtClean="0"/>
              <a:t>The “apostolic fathers” were Church bishops (e.g., Ignatius </a:t>
            </a:r>
            <a:r>
              <a:rPr lang="en-US" dirty="0"/>
              <a:t>of </a:t>
            </a:r>
            <a:r>
              <a:rPr lang="en-US" dirty="0" smtClean="0"/>
              <a:t>Antioch and </a:t>
            </a:r>
            <a:r>
              <a:rPr lang="en-US" dirty="0"/>
              <a:t>Polycarp of </a:t>
            </a:r>
            <a:r>
              <a:rPr lang="en-US" dirty="0" smtClean="0"/>
              <a:t>Smyrna) and  </a:t>
            </a:r>
            <a:r>
              <a:rPr lang="en-US" dirty="0"/>
              <a:t>unknown authors of significant writings from this time </a:t>
            </a:r>
            <a:r>
              <a:rPr lang="en-US" dirty="0" smtClean="0"/>
              <a:t>period (e.g., the </a:t>
            </a:r>
            <a:r>
              <a:rPr lang="en-US" i="1" dirty="0"/>
              <a:t>Didache</a:t>
            </a:r>
            <a:r>
              <a:rPr lang="en-US" dirty="0"/>
              <a:t>, the </a:t>
            </a:r>
            <a:r>
              <a:rPr lang="en-US" i="1" dirty="0"/>
              <a:t>Shepherd of Hermas</a:t>
            </a:r>
            <a:r>
              <a:rPr lang="en-US" dirty="0"/>
              <a:t>, the </a:t>
            </a:r>
            <a:r>
              <a:rPr lang="en-US" i="1" dirty="0" smtClean="0"/>
              <a:t>Epistle </a:t>
            </a:r>
            <a:r>
              <a:rPr lang="en-US" i="1" dirty="0"/>
              <a:t>of Barnabas</a:t>
            </a:r>
            <a:r>
              <a:rPr lang="en-US" dirty="0"/>
              <a:t>, </a:t>
            </a:r>
            <a:r>
              <a:rPr lang="en-US" i="1" dirty="0"/>
              <a:t>First</a:t>
            </a:r>
            <a:r>
              <a:rPr lang="en-US" dirty="0"/>
              <a:t> and </a:t>
            </a:r>
            <a:r>
              <a:rPr lang="en-US" i="1" dirty="0"/>
              <a:t>Second </a:t>
            </a:r>
            <a:r>
              <a:rPr lang="en-US" i="1" dirty="0" smtClean="0"/>
              <a:t>Clement</a:t>
            </a:r>
            <a:r>
              <a:rPr lang="en-US" dirty="0" smtClean="0"/>
              <a:t>).</a:t>
            </a:r>
          </a:p>
          <a:p>
            <a:pPr marL="114300" indent="0">
              <a:buNone/>
            </a:pPr>
            <a:endParaRPr lang="en-US" sz="900" dirty="0" smtClean="0"/>
          </a:p>
          <a:p>
            <a:pPr>
              <a:buFont typeface="Wingdings" panose="05000000000000000000" pitchFamily="2" charset="2"/>
              <a:buChar char="§"/>
            </a:pPr>
            <a:r>
              <a:rPr lang="en-US" dirty="0" smtClean="0"/>
              <a:t>The authors of the later NT writings and the authors of the writings of the Apostolic Fathers are second and third generation  believers. </a:t>
            </a:r>
            <a:endParaRPr lang="en-US" dirty="0"/>
          </a:p>
          <a:p>
            <a:endParaRPr lang="en-US" dirty="0" smtClean="0"/>
          </a:p>
        </p:txBody>
      </p:sp>
      <p:sp>
        <p:nvSpPr>
          <p:cNvPr id="3" name="Title 2"/>
          <p:cNvSpPr>
            <a:spLocks noGrp="1"/>
          </p:cNvSpPr>
          <p:nvPr>
            <p:ph type="title"/>
          </p:nvPr>
        </p:nvSpPr>
        <p:spPr>
          <a:xfrm>
            <a:off x="457200" y="152400"/>
            <a:ext cx="8229600" cy="914400"/>
          </a:xfrm>
        </p:spPr>
        <p:txBody>
          <a:bodyPr>
            <a:noAutofit/>
          </a:bodyPr>
          <a:lstStyle/>
          <a:p>
            <a:pPr marL="0" lvl="0" indent="0" algn="ctr"/>
            <a:r>
              <a:rPr lang="en-US" sz="3200" dirty="0" smtClean="0"/>
              <a:t/>
            </a:r>
            <a:br>
              <a:rPr lang="en-US" sz="3200" dirty="0" smtClean="0"/>
            </a:br>
            <a:r>
              <a:rPr lang="en-US" sz="3200" dirty="0" smtClean="0"/>
              <a:t>From </a:t>
            </a:r>
            <a:r>
              <a:rPr lang="en-US" sz="3200" dirty="0"/>
              <a:t>the “Age of the Apostles” to the</a:t>
            </a:r>
            <a:br>
              <a:rPr lang="en-US" sz="3200" dirty="0"/>
            </a:br>
            <a:r>
              <a:rPr lang="en-US" sz="3200" dirty="0"/>
              <a:t> “Age of the Apostolic Fathers”</a:t>
            </a:r>
            <a:br>
              <a:rPr lang="en-US" sz="3200" dirty="0"/>
            </a:br>
            <a:endParaRPr lang="en-US" sz="3200" dirty="0"/>
          </a:p>
        </p:txBody>
      </p:sp>
    </p:spTree>
    <p:extLst>
      <p:ext uri="{BB962C8B-B14F-4D97-AF65-F5344CB8AC3E}">
        <p14:creationId xmlns:p14="http://schemas.microsoft.com/office/powerpoint/2010/main" val="280526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53400" cy="1219200"/>
          </a:xfrm>
        </p:spPr>
        <p:txBody>
          <a:bodyPr>
            <a:normAutofit fontScale="90000"/>
          </a:bodyPr>
          <a:lstStyle/>
          <a:p>
            <a:pPr marL="114300" indent="0" algn="ctr"/>
            <a:r>
              <a:rPr lang="en-US" dirty="0" smtClean="0">
                <a:solidFill>
                  <a:srgbClr val="C00000"/>
                </a:solidFill>
              </a:rPr>
              <a:t/>
            </a:r>
            <a:br>
              <a:rPr lang="en-US" dirty="0" smtClean="0">
                <a:solidFill>
                  <a:srgbClr val="C00000"/>
                </a:solidFill>
              </a:rPr>
            </a:br>
            <a:r>
              <a:rPr lang="en-US" sz="4000" dirty="0" smtClean="0"/>
              <a:t>Defining </a:t>
            </a:r>
            <a:r>
              <a:rPr lang="en-US" sz="4000" dirty="0"/>
              <a:t>characteristics of </a:t>
            </a:r>
            <a:r>
              <a:rPr lang="en-US" sz="4000" dirty="0" smtClean="0"/>
              <a:t/>
            </a:r>
            <a:br>
              <a:rPr lang="en-US" sz="4000" dirty="0" smtClean="0"/>
            </a:br>
            <a:r>
              <a:rPr lang="en-US" sz="4000" dirty="0" smtClean="0"/>
              <a:t>Christians (100-160 </a:t>
            </a:r>
            <a:r>
              <a:rPr lang="en-US" sz="4000" dirty="0"/>
              <a:t>AD) </a:t>
            </a:r>
            <a:r>
              <a:rPr lang="en-US" dirty="0">
                <a:solidFill>
                  <a:srgbClr val="C00000"/>
                </a:solidFill>
              </a:rPr>
              <a:t/>
            </a:r>
            <a:br>
              <a:rPr lang="en-US" dirty="0">
                <a:solidFill>
                  <a:srgbClr val="C00000"/>
                </a:solidFill>
              </a:rPr>
            </a:br>
            <a:endParaRPr lang="en-US" dirty="0"/>
          </a:p>
        </p:txBody>
      </p:sp>
      <p:sp>
        <p:nvSpPr>
          <p:cNvPr id="3" name="Content Placeholder 2"/>
          <p:cNvSpPr>
            <a:spLocks noGrp="1"/>
          </p:cNvSpPr>
          <p:nvPr>
            <p:ph idx="1"/>
          </p:nvPr>
        </p:nvSpPr>
        <p:spPr>
          <a:xfrm>
            <a:off x="152400" y="1752600"/>
            <a:ext cx="8229600" cy="4953000"/>
          </a:xfrm>
        </p:spPr>
        <p:txBody>
          <a:bodyPr>
            <a:normAutofit fontScale="92500"/>
          </a:bodyPr>
          <a:lstStyle/>
          <a:p>
            <a:pPr indent="-342900">
              <a:buFont typeface="Wingdings" panose="05000000000000000000" pitchFamily="2" charset="2"/>
              <a:buChar char="§"/>
            </a:pPr>
            <a:r>
              <a:rPr lang="en-US" sz="2800" dirty="0" smtClean="0">
                <a:solidFill>
                  <a:srgbClr val="FF0000"/>
                </a:solidFill>
              </a:rPr>
              <a:t>The experience of being a “Christian” is localized</a:t>
            </a:r>
          </a:p>
          <a:p>
            <a:pPr marL="914400" indent="-457200">
              <a:buFont typeface="Wingdings" panose="05000000000000000000" pitchFamily="2" charset="2"/>
              <a:buChar char="ü"/>
            </a:pPr>
            <a:r>
              <a:rPr lang="en-US" sz="2400" dirty="0" smtClean="0"/>
              <a:t>Where you meet (voluntary [illegal] association) </a:t>
            </a:r>
          </a:p>
          <a:p>
            <a:pPr marL="914400" indent="-457200">
              <a:buFont typeface="Wingdings" panose="05000000000000000000" pitchFamily="2" charset="2"/>
              <a:buChar char="ü"/>
            </a:pPr>
            <a:r>
              <a:rPr lang="en-US" sz="2400" dirty="0" smtClean="0"/>
              <a:t>What writings guide your gatherings (no NT canon yet) </a:t>
            </a:r>
          </a:p>
          <a:p>
            <a:pPr marL="914400" indent="-457200">
              <a:buFont typeface="Wingdings" panose="05000000000000000000" pitchFamily="2" charset="2"/>
              <a:buChar char="ü"/>
            </a:pPr>
            <a:r>
              <a:rPr lang="en-US" sz="2400" dirty="0" smtClean="0"/>
              <a:t>Which level of persecution: tolerance-harassment-prison/death</a:t>
            </a:r>
          </a:p>
          <a:p>
            <a:pPr marL="457200" indent="-457200">
              <a:buFont typeface="Wingdings" panose="05000000000000000000" pitchFamily="2" charset="2"/>
              <a:buChar char="§"/>
            </a:pPr>
            <a:r>
              <a:rPr lang="en-US" sz="2800" dirty="0" smtClean="0">
                <a:solidFill>
                  <a:srgbClr val="FF0000"/>
                </a:solidFill>
              </a:rPr>
              <a:t>Emerging practices </a:t>
            </a:r>
            <a:endParaRPr lang="en-US" sz="2400" dirty="0">
              <a:solidFill>
                <a:srgbClr val="FF0000"/>
              </a:solidFill>
            </a:endParaRPr>
          </a:p>
          <a:p>
            <a:pPr marL="914400" indent="-457200">
              <a:buFont typeface="Wingdings" panose="05000000000000000000" pitchFamily="2" charset="2"/>
              <a:buChar char="ü"/>
            </a:pPr>
            <a:r>
              <a:rPr lang="en-US" sz="2400" dirty="0" smtClean="0"/>
              <a:t>Initiation rites: catechesis and adult baptism </a:t>
            </a:r>
          </a:p>
          <a:p>
            <a:pPr marL="914400" indent="-457200">
              <a:buFont typeface="Wingdings" panose="05000000000000000000" pitchFamily="2" charset="2"/>
              <a:buChar char="ü"/>
            </a:pPr>
            <a:r>
              <a:rPr lang="en-US" sz="2400" dirty="0" smtClean="0"/>
              <a:t>Common practices at gatherings (</a:t>
            </a:r>
            <a:r>
              <a:rPr lang="en-US" sz="2400" i="1" dirty="0" smtClean="0"/>
              <a:t>ekklesia </a:t>
            </a:r>
            <a:r>
              <a:rPr lang="en-US" sz="2400" dirty="0" smtClean="0"/>
              <a:t>/ “church”): </a:t>
            </a:r>
          </a:p>
          <a:p>
            <a:pPr marL="457200" indent="0">
              <a:buNone/>
            </a:pPr>
            <a:r>
              <a:rPr lang="en-US" sz="2400" dirty="0"/>
              <a:t> </a:t>
            </a:r>
            <a:r>
              <a:rPr lang="en-US" sz="2400" dirty="0" smtClean="0"/>
              <a:t>      readings, reflections, celebrating the Lord’s Supper </a:t>
            </a:r>
          </a:p>
          <a:p>
            <a:pPr marL="914400" indent="-457200">
              <a:buFont typeface="Wingdings" panose="05000000000000000000" pitchFamily="2" charset="2"/>
              <a:buChar char="ü"/>
            </a:pPr>
            <a:r>
              <a:rPr lang="en-US" sz="2400" dirty="0" smtClean="0"/>
              <a:t>Male hierarchy taking shape: bishops, presbyters, deacons</a:t>
            </a:r>
          </a:p>
          <a:p>
            <a:pPr marL="914400" indent="-457200">
              <a:buFont typeface="Wingdings" panose="05000000000000000000" pitchFamily="2" charset="2"/>
              <a:buChar char="ü"/>
            </a:pPr>
            <a:r>
              <a:rPr lang="en-US" sz="2400" dirty="0" smtClean="0"/>
              <a:t>Diversity (divergence) of voices present in the congregations </a:t>
            </a:r>
          </a:p>
        </p:txBody>
      </p:sp>
    </p:spTree>
    <p:extLst>
      <p:ext uri="{BB962C8B-B14F-4D97-AF65-F5344CB8AC3E}">
        <p14:creationId xmlns:p14="http://schemas.microsoft.com/office/powerpoint/2010/main" val="12474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0"/>
            <a:ext cx="8839200" cy="533400"/>
          </a:xfrm>
        </p:spPr>
        <p:txBody>
          <a:bodyPr anchor="ctr">
            <a:noAutofit/>
          </a:bodyPr>
          <a:lstStyle/>
          <a:p>
            <a:pPr algn="ctr" eaLnBrk="1" hangingPunct="1"/>
            <a:r>
              <a:rPr lang="en-US" sz="3200" b="0" dirty="0" smtClean="0">
                <a:effectLst/>
                <a:latin typeface="Book Antiqua" pitchFamily="18" charset="0"/>
              </a:rPr>
              <a:t>Roman Empire </a:t>
            </a:r>
            <a:r>
              <a:rPr lang="en-US" sz="3200" dirty="0" smtClean="0">
                <a:latin typeface="Book Antiqua" pitchFamily="18" charset="0"/>
              </a:rPr>
              <a:t>around 100 AD</a:t>
            </a:r>
            <a:endParaRPr lang="en-US" sz="3200" b="0" dirty="0" smtClean="0">
              <a:effectLst/>
              <a:latin typeface="Book Antiqua" pitchFamily="18" charset="0"/>
            </a:endParaRPr>
          </a:p>
        </p:txBody>
      </p:sp>
      <p:pic>
        <p:nvPicPr>
          <p:cNvPr id="10243" name="Picture 8" descr="romanempire.bmp"/>
          <p:cNvPicPr>
            <a:picLocks noChangeAspect="1" noChangeArrowheads="1"/>
          </p:cNvPicPr>
          <p:nvPr/>
        </p:nvPicPr>
        <p:blipFill>
          <a:blip r:embed="rId2" cstate="print"/>
          <a:srcRect b="9653"/>
          <a:stretch>
            <a:fillRect/>
          </a:stretch>
        </p:blipFill>
        <p:spPr bwMode="auto">
          <a:xfrm>
            <a:off x="0" y="533400"/>
            <a:ext cx="9144000" cy="6324600"/>
          </a:xfrm>
          <a:prstGeom prst="rect">
            <a:avLst/>
          </a:prstGeom>
          <a:noFill/>
          <a:ln w="9525">
            <a:noFill/>
            <a:miter lim="800000"/>
            <a:headEnd/>
            <a:tailEnd/>
          </a:ln>
        </p:spPr>
      </p:pic>
    </p:spTree>
    <p:extLst>
      <p:ext uri="{BB962C8B-B14F-4D97-AF65-F5344CB8AC3E}">
        <p14:creationId xmlns:p14="http://schemas.microsoft.com/office/powerpoint/2010/main" val="32537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0"/>
            <a:ext cx="8839200" cy="533400"/>
          </a:xfrm>
        </p:spPr>
        <p:txBody>
          <a:bodyPr anchor="ctr">
            <a:noAutofit/>
          </a:bodyPr>
          <a:lstStyle/>
          <a:p>
            <a:pPr algn="ctr" eaLnBrk="1" hangingPunct="1"/>
            <a:r>
              <a:rPr lang="en-US" sz="3200" b="0" dirty="0" smtClean="0">
                <a:effectLst/>
                <a:latin typeface="Book Antiqua" pitchFamily="18" charset="0"/>
              </a:rPr>
              <a:t>Roman Empire </a:t>
            </a:r>
            <a:r>
              <a:rPr lang="en-US" sz="3200" dirty="0" smtClean="0">
                <a:latin typeface="Book Antiqua" pitchFamily="18" charset="0"/>
              </a:rPr>
              <a:t>and the continental U.S.</a:t>
            </a:r>
            <a:endParaRPr lang="en-US" sz="3200" b="0" dirty="0" smtClean="0">
              <a:effectLst/>
              <a:latin typeface="Book Antiqua" pitchFamily="18" charset="0"/>
            </a:endParaRPr>
          </a:p>
        </p:txBody>
      </p:sp>
      <p:pic>
        <p:nvPicPr>
          <p:cNvPr id="10243" name="Picture 8" descr="romanempire.bmp"/>
          <p:cNvPicPr>
            <a:picLocks noChangeAspect="1" noChangeArrowheads="1"/>
          </p:cNvPicPr>
          <p:nvPr/>
        </p:nvPicPr>
        <p:blipFill>
          <a:blip r:embed="rId2" cstate="print"/>
          <a:srcRect b="9653"/>
          <a:stretch>
            <a:fillRect/>
          </a:stretch>
        </p:blipFill>
        <p:spPr bwMode="auto">
          <a:xfrm>
            <a:off x="0" y="533400"/>
            <a:ext cx="9144000" cy="6324600"/>
          </a:xfrm>
          <a:prstGeom prst="rect">
            <a:avLst/>
          </a:prstGeom>
          <a:noFill/>
          <a:ln w="9525">
            <a:noFill/>
            <a:miter lim="800000"/>
            <a:headEnd/>
            <a:tailEnd/>
          </a:ln>
        </p:spPr>
      </p:pic>
      <p:sp>
        <p:nvSpPr>
          <p:cNvPr id="10244" name="TextBox 9"/>
          <p:cNvSpPr txBox="1">
            <a:spLocks noChangeArrowheads="1"/>
          </p:cNvSpPr>
          <p:nvPr/>
        </p:nvSpPr>
        <p:spPr bwMode="auto">
          <a:xfrm>
            <a:off x="3810000" y="6629400"/>
            <a:ext cx="5334000" cy="523875"/>
          </a:xfrm>
          <a:prstGeom prst="rect">
            <a:avLst/>
          </a:prstGeom>
          <a:noFill/>
          <a:ln w="9525">
            <a:noFill/>
            <a:miter lim="800000"/>
            <a:headEnd/>
            <a:tailEnd/>
          </a:ln>
        </p:spPr>
        <p:txBody>
          <a:bodyPr>
            <a:spAutoFit/>
          </a:bodyPr>
          <a:lstStyle/>
          <a:p>
            <a:r>
              <a:rPr lang="en-US" sz="1000" dirty="0"/>
              <a:t>http://wps.ablongman.com/wps/media/objects/262/268312/art/figures/KISH106.jpg</a:t>
            </a:r>
          </a:p>
          <a:p>
            <a:endParaRPr lang="en-US" dirty="0"/>
          </a:p>
        </p:txBody>
      </p:sp>
      <p:pic>
        <p:nvPicPr>
          <p:cNvPr id="5" name="Picture 5" descr="usaoutlin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81000"/>
            <a:ext cx="9448800" cy="7391400"/>
          </a:xfrm>
          <a:prstGeom prst="rect">
            <a:avLst/>
          </a:prstGeom>
          <a:noFill/>
          <a:ln w="9525">
            <a:noFill/>
            <a:miter lim="800000"/>
            <a:headEnd/>
            <a:tailEnd/>
          </a:ln>
        </p:spPr>
      </p:pic>
    </p:spTree>
    <p:extLst>
      <p:ext uri="{BB962C8B-B14F-4D97-AF65-F5344CB8AC3E}">
        <p14:creationId xmlns:p14="http://schemas.microsoft.com/office/powerpoint/2010/main" val="223224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1629</TotalTime>
  <Words>1578</Words>
  <Application>Microsoft Office PowerPoint</Application>
  <PresentationFormat>On-screen Show (4:3)</PresentationFormat>
  <Paragraphs>208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Adjacency</vt:lpstr>
      <vt:lpstr>             November 2016  Deacon Retreat  Lessons  Learned from the Emerging Church: 100-160 AD    </vt:lpstr>
      <vt:lpstr>The Four Sessions </vt:lpstr>
      <vt:lpstr>The Emerging Church : Background and Sources   </vt:lpstr>
      <vt:lpstr>Sources: The Later NT Writings </vt:lpstr>
      <vt:lpstr>Sources: The Writings of the  Apostolic Fathers</vt:lpstr>
      <vt:lpstr> From the “Age of the Apostles” to the  “Age of the Apostolic Fathers” </vt:lpstr>
      <vt:lpstr> Defining characteristics of  Christians (100-160 AD)  </vt:lpstr>
      <vt:lpstr>Roman Empire around 100 AD</vt:lpstr>
      <vt:lpstr>Roman Empire and the continental U.S.</vt:lpstr>
      <vt:lpstr>Session 1: How the Early Christians Related to Outsiders</vt:lpstr>
      <vt:lpstr>How the Early Christians  Related to Outsiders </vt:lpstr>
      <vt:lpstr>How the Early Christians Related to Outsiders</vt:lpstr>
      <vt:lpstr>The First Letter of Peter </vt:lpstr>
      <vt:lpstr>The 7 Letters of Bishop Ignatius</vt:lpstr>
      <vt:lpstr>The Martyrdom of Polycarp</vt:lpstr>
      <vt:lpstr>The Apology of Quadratus </vt:lpstr>
      <vt:lpstr>The Epistle of Diognetus </vt:lpstr>
      <vt:lpstr>Circumstances of these Writings </vt:lpstr>
      <vt:lpstr>How the Early Christians Related to Outsiders</vt:lpstr>
      <vt:lpstr>Quotes and Strategies  dealing with “Outsiders”</vt:lpstr>
      <vt:lpstr>Dealing with “Outsiders”</vt:lpstr>
      <vt:lpstr>Dealing with “Outsiders”</vt:lpstr>
      <vt:lpstr>Dealing with “Outsiders” </vt:lpstr>
      <vt:lpstr>Dealing with “Outsiders”</vt:lpstr>
      <vt:lpstr>Dealing with “Outsiders”</vt:lpstr>
      <vt:lpstr>Dealing with “Outsiders”</vt:lpstr>
      <vt:lpstr>10 Strategies for Christians  relating to “Outsiders”  </vt:lpstr>
      <vt:lpstr>How the Early Christians  Related to Outsiders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2016  Deacon Retreat  Redemptorist Retreat Center</dc:title>
  <dc:creator>user</dc:creator>
  <cp:lastModifiedBy>user</cp:lastModifiedBy>
  <cp:revision>20</cp:revision>
  <dcterms:created xsi:type="dcterms:W3CDTF">2016-10-22T15:27:39Z</dcterms:created>
  <dcterms:modified xsi:type="dcterms:W3CDTF">2016-10-23T23:16:43Z</dcterms:modified>
</cp:coreProperties>
</file>