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61"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8" r:id="rId26"/>
    <p:sldId id="282" r:id="rId27"/>
    <p:sldId id="283" r:id="rId28"/>
    <p:sldId id="284" r:id="rId29"/>
    <p:sldId id="285" r:id="rId30"/>
    <p:sldId id="289" r:id="rId31"/>
    <p:sldId id="286"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3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AABAE-EE9F-45F2-95B6-2AD36F53F52F}"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64DB0-25DA-4BC0-B48A-2896F29E89BB}" type="slidenum">
              <a:rPr lang="en-US" smtClean="0"/>
              <a:t>‹#›</a:t>
            </a:fld>
            <a:endParaRPr lang="en-US"/>
          </a:p>
        </p:txBody>
      </p:sp>
    </p:spTree>
    <p:extLst>
      <p:ext uri="{BB962C8B-B14F-4D97-AF65-F5344CB8AC3E}">
        <p14:creationId xmlns:p14="http://schemas.microsoft.com/office/powerpoint/2010/main" val="146100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4F0F1-5530-4C98-9183-051DFEB0BD57}" type="slidenum">
              <a:rPr lang="en-US" smtClean="0"/>
              <a:t>21</a:t>
            </a:fld>
            <a:endParaRPr lang="en-US"/>
          </a:p>
        </p:txBody>
      </p:sp>
    </p:spTree>
    <p:extLst>
      <p:ext uri="{BB962C8B-B14F-4D97-AF65-F5344CB8AC3E}">
        <p14:creationId xmlns:p14="http://schemas.microsoft.com/office/powerpoint/2010/main" val="153435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6A5782-A356-49BB-B12D-F39A67EBCDB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A5782-A356-49BB-B12D-F39A67EBCDB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A5782-A356-49BB-B12D-F39A67EBCDB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A5782-A356-49BB-B12D-F39A67EBCDB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A5782-A356-49BB-B12D-F39A67EBCDB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A5782-A356-49BB-B12D-F39A67EBCDB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A5782-A356-49BB-B12D-F39A67EBCDB0}"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A5782-A356-49BB-B12D-F39A67EBCDB0}"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A5782-A356-49BB-B12D-F39A67EBCDB0}"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94A80-676E-4A72-B1B0-B6D69298BB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A5782-A356-49BB-B12D-F39A67EBCDB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94A80-676E-4A72-B1B0-B6D69298BBA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D6A5782-A356-49BB-B12D-F39A67EBCDB0}" type="datetimeFigureOut">
              <a:rPr lang="en-US" smtClean="0"/>
              <a:t>11/1/2016</a:t>
            </a:fld>
            <a:endParaRPr lang="en-US"/>
          </a:p>
        </p:txBody>
      </p:sp>
      <p:sp>
        <p:nvSpPr>
          <p:cNvPr id="9" name="Slide Number Placeholder 8"/>
          <p:cNvSpPr>
            <a:spLocks noGrp="1"/>
          </p:cNvSpPr>
          <p:nvPr>
            <p:ph type="sldNum" sz="quarter" idx="11"/>
          </p:nvPr>
        </p:nvSpPr>
        <p:spPr/>
        <p:txBody>
          <a:bodyPr/>
          <a:lstStyle/>
          <a:p>
            <a:fld id="{69494A80-676E-4A72-B1B0-B6D69298BBA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494A80-676E-4A72-B1B0-B6D69298BBA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D6A5782-A356-49BB-B12D-F39A67EBCDB0}" type="datetimeFigureOut">
              <a:rPr lang="en-US" smtClean="0"/>
              <a:t>11/1/2016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t>Session 3:</a:t>
            </a:r>
            <a:br>
              <a:rPr lang="en-US" sz="4000" dirty="0" smtClean="0"/>
            </a:br>
            <a:r>
              <a:rPr lang="en-US" sz="4000" dirty="0" smtClean="0"/>
              <a:t>Early Christian  Apocalypses </a:t>
            </a:r>
            <a:endParaRPr lang="en-US" sz="4000" dirty="0"/>
          </a:p>
        </p:txBody>
      </p:sp>
      <p:sp>
        <p:nvSpPr>
          <p:cNvPr id="2" name="Content Placeholder 1"/>
          <p:cNvSpPr>
            <a:spLocks noGrp="1"/>
          </p:cNvSpPr>
          <p:nvPr>
            <p:ph idx="1"/>
          </p:nvPr>
        </p:nvSpPr>
        <p:spPr>
          <a:xfrm>
            <a:off x="304800" y="1600200"/>
            <a:ext cx="7848600" cy="4800600"/>
          </a:xfrm>
        </p:spPr>
        <p:txBody>
          <a:bodyPr>
            <a:normAutofit/>
          </a:bodyPr>
          <a:lstStyle/>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sz="3600" dirty="0"/>
              <a:t>Christian Visions of the Unseen Order   </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828800"/>
            <a:ext cx="3733800" cy="3048000"/>
          </a:xfrm>
          <a:prstGeom prst="rect">
            <a:avLst/>
          </a:prstGeom>
        </p:spPr>
      </p:pic>
    </p:spTree>
    <p:extLst>
      <p:ext uri="{BB962C8B-B14F-4D97-AF65-F5344CB8AC3E}">
        <p14:creationId xmlns:p14="http://schemas.microsoft.com/office/powerpoint/2010/main" val="380039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20000" cy="1371600"/>
          </a:xfrm>
        </p:spPr>
        <p:txBody>
          <a:bodyPr>
            <a:normAutofit/>
          </a:bodyPr>
          <a:lstStyle/>
          <a:p>
            <a:pPr algn="ctr"/>
            <a:r>
              <a:rPr lang="en-US" sz="3600" dirty="0" smtClean="0"/>
              <a:t>Early Christian Apocalyptic Visions  </a:t>
            </a:r>
            <a:endParaRPr lang="en-US" sz="3600" dirty="0"/>
          </a:p>
        </p:txBody>
      </p:sp>
      <p:sp>
        <p:nvSpPr>
          <p:cNvPr id="2" name="Content Placeholder 1"/>
          <p:cNvSpPr>
            <a:spLocks noGrp="1"/>
          </p:cNvSpPr>
          <p:nvPr>
            <p:ph sz="half" idx="1"/>
          </p:nvPr>
        </p:nvSpPr>
        <p:spPr>
          <a:xfrm>
            <a:off x="381000" y="1676400"/>
            <a:ext cx="4059936" cy="4419600"/>
          </a:xfrm>
        </p:spPr>
        <p:txBody>
          <a:bodyPr>
            <a:normAutofit/>
          </a:bodyPr>
          <a:lstStyle/>
          <a:p>
            <a:pPr marL="0" indent="0">
              <a:buNone/>
            </a:pPr>
            <a:r>
              <a:rPr lang="en-US" dirty="0"/>
              <a:t> </a:t>
            </a:r>
            <a:r>
              <a:rPr lang="en-US" dirty="0" smtClean="0">
                <a:solidFill>
                  <a:srgbClr val="002060"/>
                </a:solidFill>
              </a:rPr>
              <a:t>New Testament Sources:</a:t>
            </a:r>
          </a:p>
          <a:p>
            <a:pPr marL="0" indent="0" algn="ctr">
              <a:buNone/>
            </a:pPr>
            <a:endParaRPr lang="en-US" sz="1000" dirty="0" smtClean="0"/>
          </a:p>
          <a:p>
            <a:pPr marL="0" indent="0" algn="ctr">
              <a:buNone/>
            </a:pPr>
            <a:r>
              <a:rPr lang="en-US" dirty="0" smtClean="0"/>
              <a:t>The Revelation of John     </a:t>
            </a:r>
          </a:p>
          <a:p>
            <a:pPr marL="0" indent="0">
              <a:buNone/>
            </a:pPr>
            <a:r>
              <a:rPr lang="en-US" dirty="0" smtClean="0"/>
              <a:t>   </a:t>
            </a:r>
          </a:p>
          <a:p>
            <a:pPr marL="0" indent="0">
              <a:buNone/>
            </a:pPr>
            <a:endParaRPr lang="en-US" dirty="0" smtClean="0"/>
          </a:p>
        </p:txBody>
      </p:sp>
      <p:sp>
        <p:nvSpPr>
          <p:cNvPr id="4" name="Content Placeholder 3"/>
          <p:cNvSpPr>
            <a:spLocks noGrp="1"/>
          </p:cNvSpPr>
          <p:nvPr>
            <p:ph sz="half" idx="2"/>
          </p:nvPr>
        </p:nvSpPr>
        <p:spPr>
          <a:xfrm>
            <a:off x="4419600" y="1752600"/>
            <a:ext cx="4114800" cy="4876799"/>
          </a:xfrm>
        </p:spPr>
        <p:txBody>
          <a:bodyPr>
            <a:normAutofit/>
          </a:bodyPr>
          <a:lstStyle/>
          <a:p>
            <a:pPr marL="0" indent="0">
              <a:buNone/>
            </a:pPr>
            <a:r>
              <a:rPr lang="en-US" dirty="0" smtClean="0">
                <a:solidFill>
                  <a:srgbClr val="002060"/>
                </a:solidFill>
              </a:rPr>
              <a:t>Apostolic Fathers Sources: </a:t>
            </a:r>
          </a:p>
          <a:p>
            <a:pPr marL="0" indent="0" algn="ctr">
              <a:buNone/>
            </a:pPr>
            <a:r>
              <a:rPr lang="en-US" i="1" dirty="0" smtClean="0"/>
              <a:t>Shepherd of Hermas </a:t>
            </a:r>
            <a:endParaRPr lang="en-US" i="1" dirty="0"/>
          </a:p>
          <a:p>
            <a:pPr marL="0" indent="0">
              <a:buNone/>
            </a:pPr>
            <a:endParaRPr lang="en-US" i="1" dirty="0" smtClean="0"/>
          </a:p>
          <a:p>
            <a:pPr marL="0" indent="0">
              <a:buNone/>
            </a:pPr>
            <a:endParaRPr lang="en-US" i="1" dirty="0"/>
          </a:p>
          <a:p>
            <a:pPr marL="0" indent="0" algn="ctr">
              <a:buNone/>
            </a:pPr>
            <a:endParaRPr lang="en-US" i="1" dirty="0" smtClean="0">
              <a:effectLst>
                <a:outerShdw blurRad="38100" dist="38100" dir="2700000" algn="tl">
                  <a:srgbClr val="000000">
                    <a:alpha val="43137"/>
                  </a:srgbClr>
                </a:outerShdw>
              </a:effectLst>
            </a:endParaRPr>
          </a:p>
          <a:p>
            <a:pPr marL="0" indent="0" algn="ctr">
              <a:buNone/>
            </a:pPr>
            <a:r>
              <a:rPr lang="en-US" i="1" dirty="0" smtClean="0"/>
              <a:t>Apocalypse of Peter </a:t>
            </a:r>
          </a:p>
          <a:p>
            <a:pPr marL="0" indent="0">
              <a:buNone/>
            </a:pPr>
            <a:endParaRPr lang="en-US" i="1" dirty="0" smtClean="0"/>
          </a:p>
          <a:p>
            <a:pPr marL="0" indent="0">
              <a:buNone/>
            </a:pPr>
            <a:endParaRPr lang="en-US" i="1" dirty="0"/>
          </a:p>
          <a:p>
            <a:pPr marL="0" indent="0">
              <a:buNone/>
            </a:pP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143000" y="3657600"/>
            <a:ext cx="2514600" cy="24384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029200" y="3276600"/>
            <a:ext cx="3276600" cy="106680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105400" y="5029200"/>
            <a:ext cx="3200400" cy="1371600"/>
          </a:xfrm>
          <a:prstGeom prst="rect">
            <a:avLst/>
          </a:prstGeom>
        </p:spPr>
      </p:pic>
    </p:spTree>
    <p:extLst>
      <p:ext uri="{BB962C8B-B14F-4D97-AF65-F5344CB8AC3E}">
        <p14:creationId xmlns:p14="http://schemas.microsoft.com/office/powerpoint/2010/main" val="226047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620000" cy="4648200"/>
          </a:xfrm>
        </p:spPr>
        <p:txBody>
          <a:bodyPr>
            <a:normAutofit lnSpcReduction="10000"/>
          </a:bodyPr>
          <a:lstStyle/>
          <a:p>
            <a:pPr marL="0" indent="0">
              <a:buNone/>
            </a:pPr>
            <a:r>
              <a:rPr lang="en-US" dirty="0"/>
              <a:t> </a:t>
            </a:r>
            <a:r>
              <a:rPr lang="en-US" dirty="0" smtClean="0"/>
              <a:t>          </a:t>
            </a:r>
          </a:p>
          <a:p>
            <a:pPr marL="0" indent="0">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sz="3600" dirty="0" smtClean="0"/>
          </a:p>
          <a:p>
            <a:pPr marL="0" indent="0" algn="ctr">
              <a:buNone/>
            </a:pPr>
            <a:r>
              <a:rPr lang="en-US" sz="3600" dirty="0" smtClean="0"/>
              <a:t>The Historical Context </a:t>
            </a:r>
          </a:p>
          <a:p>
            <a:pPr marL="0" indent="0" algn="ctr">
              <a:buNone/>
            </a:pPr>
            <a:r>
              <a:rPr lang="en-US" sz="3600" dirty="0" smtClean="0"/>
              <a:t>of these Three Sources  </a:t>
            </a: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304800"/>
            <a:ext cx="7772400" cy="11430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sz="4400" dirty="0"/>
              <a:t>Early Christian Apocalyptic Visions   </a:t>
            </a:r>
            <a:r>
              <a:rPr lang="en-US" sz="4800" dirty="0">
                <a:effectLst>
                  <a:outerShdw blurRad="38100" dist="38100" dir="2700000" algn="tl">
                    <a:srgbClr val="000000">
                      <a:alpha val="43137"/>
                    </a:srgbClr>
                  </a:outerShdw>
                </a:effectLst>
              </a:rPr>
              <a:t/>
            </a:r>
            <a:br>
              <a:rPr lang="en-US" sz="48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25" y="2057400"/>
            <a:ext cx="4876800" cy="2667000"/>
          </a:xfrm>
          <a:prstGeom prst="rect">
            <a:avLst/>
          </a:prstGeom>
        </p:spPr>
      </p:pic>
    </p:spTree>
    <p:extLst>
      <p:ext uri="{BB962C8B-B14F-4D97-AF65-F5344CB8AC3E}">
        <p14:creationId xmlns:p14="http://schemas.microsoft.com/office/powerpoint/2010/main" val="572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7848600" cy="5334000"/>
          </a:xfrm>
        </p:spPr>
        <p:txBody>
          <a:bodyPr>
            <a:normAutofit/>
          </a:bodyPr>
          <a:lstStyle/>
          <a:p>
            <a:pPr marL="0" indent="0" algn="ctr">
              <a:buNone/>
            </a:pPr>
            <a:r>
              <a:rPr lang="en-US" dirty="0" smtClean="0">
                <a:solidFill>
                  <a:srgbClr val="FF0000"/>
                </a:solidFill>
                <a:effectLst>
                  <a:outerShdw blurRad="38100" dist="38100" dir="2700000" algn="tl">
                    <a:srgbClr val="000000">
                      <a:alpha val="43137"/>
                    </a:srgbClr>
                  </a:outerShdw>
                </a:effectLst>
              </a:rPr>
              <a:t> </a:t>
            </a:r>
          </a:p>
          <a:p>
            <a:pPr marL="342900" indent="-342900">
              <a:buFont typeface="Wingdings" panose="05000000000000000000" pitchFamily="2" charset="2"/>
              <a:buChar char="§"/>
            </a:pPr>
            <a:r>
              <a:rPr lang="en-US" sz="2800" dirty="0" smtClean="0"/>
              <a:t>The </a:t>
            </a:r>
            <a:r>
              <a:rPr lang="en-US" sz="2800" dirty="0"/>
              <a:t>author of the Revelation of </a:t>
            </a:r>
            <a:r>
              <a:rPr lang="en-US" sz="2800" dirty="0" smtClean="0"/>
              <a:t>John identified </a:t>
            </a:r>
            <a:r>
              <a:rPr lang="en-US" sz="2800" dirty="0"/>
              <a:t>himself as “John” – a </a:t>
            </a:r>
            <a:r>
              <a:rPr lang="en-US" sz="2800" dirty="0" smtClean="0"/>
              <a:t>Christian leader </a:t>
            </a:r>
            <a:r>
              <a:rPr lang="en-US" sz="2800" dirty="0"/>
              <a:t>and prophet exiled for his beliefs.</a:t>
            </a:r>
          </a:p>
          <a:p>
            <a:pPr marL="342900" indent="-342900">
              <a:buFont typeface="Wingdings" panose="05000000000000000000" pitchFamily="2" charset="2"/>
              <a:buChar char="§"/>
            </a:pPr>
            <a:r>
              <a:rPr lang="en-US" sz="2800" dirty="0" smtClean="0"/>
              <a:t>John </a:t>
            </a:r>
            <a:r>
              <a:rPr lang="en-US" sz="2800" dirty="0"/>
              <a:t>claims to be exiled on the island of Patmos, a Roman penal colony (Rev 1:9).</a:t>
            </a:r>
          </a:p>
          <a:p>
            <a:pPr marL="342900" indent="-342900">
              <a:buFont typeface="Wingdings" panose="05000000000000000000" pitchFamily="2" charset="2"/>
              <a:buChar char="§"/>
            </a:pPr>
            <a:r>
              <a:rPr lang="en-US" sz="2800" dirty="0" smtClean="0"/>
              <a:t>The </a:t>
            </a:r>
            <a:r>
              <a:rPr lang="en-US" sz="2800" dirty="0"/>
              <a:t>target audience is seven churches </a:t>
            </a:r>
            <a:endParaRPr lang="en-US" sz="2800" dirty="0" smtClean="0"/>
          </a:p>
          <a:p>
            <a:pPr marL="0" indent="0">
              <a:buNone/>
            </a:pPr>
            <a:r>
              <a:rPr lang="en-US" sz="2800" dirty="0"/>
              <a:t> </a:t>
            </a:r>
            <a:r>
              <a:rPr lang="en-US" sz="2800" dirty="0" smtClean="0"/>
              <a:t>    in Asia Minor </a:t>
            </a:r>
            <a:r>
              <a:rPr lang="en-US" sz="2800" dirty="0"/>
              <a:t>(see Rev 2-3).</a:t>
            </a:r>
          </a:p>
          <a:p>
            <a:pPr marL="342900" indent="-342900">
              <a:buFont typeface="Wingdings" panose="05000000000000000000" pitchFamily="2" charset="2"/>
              <a:buChar char="§"/>
            </a:pPr>
            <a:r>
              <a:rPr lang="en-US" sz="2800" dirty="0" smtClean="0"/>
              <a:t>Scholars </a:t>
            </a:r>
            <a:r>
              <a:rPr lang="en-US" sz="2800" dirty="0"/>
              <a:t>date this apocalypse 90-110 CE.</a:t>
            </a:r>
          </a:p>
          <a:p>
            <a:pPr>
              <a:buFont typeface="Wingdings" panose="05000000000000000000" pitchFamily="2" charset="2"/>
              <a:buChar char="§"/>
            </a:pPr>
            <a:endParaRPr lang="en-US" sz="2800" dirty="0">
              <a:solidFill>
                <a:srgbClr val="FF0000"/>
              </a:solidFill>
              <a:effectLst>
                <a:outerShdw blurRad="38100" dist="38100" dir="2700000" algn="tl">
                  <a:srgbClr val="000000">
                    <a:alpha val="43137"/>
                  </a:srgbClr>
                </a:outerShdw>
              </a:effectLst>
            </a:endParaRPr>
          </a:p>
          <a:p>
            <a:pPr marL="0" indent="0">
              <a:buNone/>
            </a:pPr>
            <a:endParaRPr lang="en-US" sz="2800" dirty="0">
              <a:solidFill>
                <a:srgbClr val="FF0000"/>
              </a:solidFill>
            </a:endParaRPr>
          </a:p>
        </p:txBody>
      </p:sp>
      <p:sp>
        <p:nvSpPr>
          <p:cNvPr id="3" name="Title 2"/>
          <p:cNvSpPr>
            <a:spLocks noGrp="1"/>
          </p:cNvSpPr>
          <p:nvPr>
            <p:ph type="title"/>
          </p:nvPr>
        </p:nvSpPr>
        <p:spPr>
          <a:xfrm>
            <a:off x="533400" y="533400"/>
            <a:ext cx="7620000" cy="944562"/>
          </a:xfrm>
        </p:spPr>
        <p:txBody>
          <a:bodyPr>
            <a:normAutofit fontScale="90000"/>
          </a:bodyPr>
          <a:lstStyle/>
          <a:p>
            <a:pPr algn="ctr"/>
            <a:r>
              <a:rPr lang="en-US" dirty="0" smtClean="0">
                <a:solidFill>
                  <a:srgbClr val="FF0000"/>
                </a:solidFill>
                <a:effectLst>
                  <a:outerShdw blurRad="38100" dist="38100" dir="2700000" algn="tl">
                    <a:srgbClr val="000000">
                      <a:alpha val="43137"/>
                    </a:srgbClr>
                  </a:outerShdw>
                </a:effectLst>
              </a:rPr>
              <a:t/>
            </a:r>
            <a:br>
              <a:rPr lang="en-US" dirty="0" smtClean="0">
                <a:solidFill>
                  <a:srgbClr val="FF0000"/>
                </a:solidFill>
                <a:effectLst>
                  <a:outerShdw blurRad="38100" dist="38100" dir="2700000" algn="tl">
                    <a:srgbClr val="000000">
                      <a:alpha val="43137"/>
                    </a:srgbClr>
                  </a:outerShdw>
                </a:effectLst>
              </a:rPr>
            </a:br>
            <a:r>
              <a:rPr lang="en-US" dirty="0" smtClean="0"/>
              <a:t>The Historical setting of Revelation  </a:t>
            </a:r>
            <a:r>
              <a:rPr lang="en-US" dirty="0">
                <a:solidFill>
                  <a:srgbClr val="FF0000"/>
                </a:solidFill>
                <a:effectLst>
                  <a:outerShdw blurRad="38100" dist="38100" dir="2700000" algn="tl">
                    <a:srgbClr val="000000">
                      <a:alpha val="43137"/>
                    </a:srgbClr>
                  </a:outerShdw>
                </a:effectLst>
              </a:rPr>
              <a:t/>
            </a:r>
            <a:br>
              <a:rPr lang="en-US" dirty="0">
                <a:solidFill>
                  <a:srgbClr val="FF0000"/>
                </a:solidFill>
                <a:effectLst>
                  <a:outerShdw blurRad="38100" dist="38100" dir="2700000" algn="tl">
                    <a:srgbClr val="000000">
                      <a:alpha val="43137"/>
                    </a:srgbClr>
                  </a:outerShdw>
                </a:effectLst>
              </a:rPr>
            </a:b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038600"/>
            <a:ext cx="1572768" cy="2133600"/>
          </a:xfrm>
          <a:prstGeom prst="rect">
            <a:avLst/>
          </a:prstGeom>
        </p:spPr>
      </p:pic>
    </p:spTree>
    <p:extLst>
      <p:ext uri="{BB962C8B-B14F-4D97-AF65-F5344CB8AC3E}">
        <p14:creationId xmlns:p14="http://schemas.microsoft.com/office/powerpoint/2010/main" val="305155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t>Early Christian Apocalyptic Visions   </a:t>
            </a:r>
            <a:endParaRPr lang="en-US" dirty="0"/>
          </a:p>
        </p:txBody>
      </p:sp>
      <p:sp>
        <p:nvSpPr>
          <p:cNvPr id="2" name="Content Placeholder 1"/>
          <p:cNvSpPr>
            <a:spLocks noGrp="1"/>
          </p:cNvSpPr>
          <p:nvPr>
            <p:ph sz="half" idx="1"/>
          </p:nvPr>
        </p:nvSpPr>
        <p:spPr>
          <a:xfrm>
            <a:off x="609600" y="1581150"/>
            <a:ext cx="3200400" cy="4819650"/>
          </a:xfrm>
        </p:spPr>
        <p:txBody>
          <a:bodyPr>
            <a:normAutofit fontScale="25000" lnSpcReduction="20000"/>
          </a:bodyPr>
          <a:lstStyle/>
          <a:p>
            <a:pPr marL="0" indent="0" algn="ctr">
              <a:buNone/>
            </a:pPr>
            <a:r>
              <a:rPr lang="en-US" sz="9600" dirty="0" smtClean="0">
                <a:solidFill>
                  <a:schemeClr val="accent2">
                    <a:lumMod val="75000"/>
                  </a:schemeClr>
                </a:solidFill>
              </a:rPr>
              <a:t>Narrative Setting of the Revelation of John </a:t>
            </a:r>
          </a:p>
          <a:p>
            <a:pPr marL="0" indent="0" algn="ctr">
              <a:buNone/>
            </a:pPr>
            <a:endParaRPr lang="en-US" dirty="0">
              <a:solidFill>
                <a:srgbClr val="FF0000"/>
              </a:solidFill>
            </a:endParaRPr>
          </a:p>
          <a:p>
            <a:pPr marL="0" indent="0">
              <a:buNone/>
            </a:pPr>
            <a:r>
              <a:rPr lang="en-US" sz="9600" dirty="0" smtClean="0"/>
              <a:t>“I, John, your brother, who share with you the distress, the kingdom, and the endurance we have in Jesus, found myself on the island called Patmos because I proclaimed God’s word and gave testimony to Jesus.”                  </a:t>
            </a:r>
            <a:r>
              <a:rPr lang="en-US" sz="6400" dirty="0" smtClean="0"/>
              <a:t>– Rev 1:9</a:t>
            </a:r>
          </a:p>
          <a:p>
            <a:pPr marL="0" indent="0" algn="ctr">
              <a:buNone/>
            </a:pPr>
            <a:endParaRPr lang="en-US" dirty="0">
              <a:solidFill>
                <a:srgbClr val="FF0000"/>
              </a:solidFill>
              <a:effectLst>
                <a:outerShdw blurRad="38100" dist="38100" dir="2700000" algn="tl">
                  <a:srgbClr val="000000">
                    <a:alpha val="43137"/>
                  </a:srgbClr>
                </a:outerShdw>
              </a:effectLst>
            </a:endParaRPr>
          </a:p>
          <a:p>
            <a:pPr marL="0" indent="0">
              <a:buNone/>
            </a:pPr>
            <a:endParaRPr lang="en-US" dirty="0" smtClean="0">
              <a:solidFill>
                <a:srgbClr val="FF0000"/>
              </a:solidFill>
              <a:effectLst>
                <a:outerShdw blurRad="38100" dist="38100" dir="2700000" algn="tl">
                  <a:srgbClr val="000000">
                    <a:alpha val="43137"/>
                  </a:srgbClr>
                </a:outerShdw>
              </a:effectLst>
            </a:endParaRPr>
          </a:p>
          <a:p>
            <a:pPr marL="0" indent="0" algn="ctr">
              <a:buNone/>
            </a:pPr>
            <a:endParaRPr lang="en-US" dirty="0">
              <a:solidFill>
                <a:srgbClr val="FF0000"/>
              </a:solidFill>
              <a:effectLst>
                <a:outerShdw blurRad="38100" dist="38100" dir="2700000" algn="tl">
                  <a:srgbClr val="000000">
                    <a:alpha val="43137"/>
                  </a:srgbClr>
                </a:outerShdw>
              </a:effectLst>
            </a:endParaRPr>
          </a:p>
          <a:p>
            <a:pPr marL="0" indent="0" algn="ctr">
              <a:buNone/>
            </a:pPr>
            <a:endParaRPr lang="en-US" dirty="0" smtClean="0">
              <a:solidFill>
                <a:srgbClr val="FF0000"/>
              </a:solidFill>
              <a:effectLst>
                <a:outerShdw blurRad="38100" dist="38100" dir="2700000" algn="tl">
                  <a:srgbClr val="000000">
                    <a:alpha val="43137"/>
                  </a:srgbClr>
                </a:outerShdw>
              </a:effectLst>
            </a:endParaRPr>
          </a:p>
          <a:p>
            <a:pPr marL="0" indent="0" algn="ctr">
              <a:buNone/>
            </a:pPr>
            <a:endParaRPr lang="en-US" dirty="0">
              <a:solidFill>
                <a:srgbClr val="FF0000"/>
              </a:solidFill>
              <a:effectLst>
                <a:outerShdw blurRad="38100" dist="38100" dir="2700000" algn="tl">
                  <a:srgbClr val="000000">
                    <a:alpha val="43137"/>
                  </a:srgbClr>
                </a:outerShdw>
              </a:effectLst>
            </a:endParaRPr>
          </a:p>
          <a:p>
            <a:pPr marL="0" indent="0" algn="ctr">
              <a:buNone/>
            </a:pPr>
            <a:endParaRPr lang="en-US" dirty="0" smtClean="0">
              <a:solidFill>
                <a:srgbClr val="FF0000"/>
              </a:solidFill>
              <a:effectLst>
                <a:outerShdw blurRad="38100" dist="38100" dir="2700000" algn="tl">
                  <a:srgbClr val="000000">
                    <a:alpha val="43137"/>
                  </a:srgbClr>
                </a:outerShdw>
              </a:effectLst>
            </a:endParaRPr>
          </a:p>
          <a:p>
            <a:pPr marL="0" indent="0" algn="ctr">
              <a:buNone/>
            </a:pPr>
            <a:r>
              <a:rPr lang="en-US" dirty="0" smtClean="0">
                <a:solidFill>
                  <a:srgbClr val="FF0000"/>
                </a:solidFill>
                <a:effectLst>
                  <a:outerShdw blurRad="38100" dist="38100" dir="2700000" algn="tl">
                    <a:srgbClr val="000000">
                      <a:alpha val="43137"/>
                    </a:srgbClr>
                  </a:outerShdw>
                </a:effectLst>
              </a:rPr>
              <a:t>  </a:t>
            </a:r>
          </a:p>
          <a:p>
            <a:pPr marL="0" indent="0" algn="ctr">
              <a:buNone/>
            </a:pPr>
            <a:endParaRPr lang="en-US" dirty="0" smtClean="0">
              <a:solidFill>
                <a:srgbClr val="FF0000"/>
              </a:solidFill>
              <a:effectLst>
                <a:outerShdw blurRad="38100" dist="38100" dir="2700000" algn="tl">
                  <a:srgbClr val="000000">
                    <a:alpha val="43137"/>
                  </a:srgbClr>
                </a:outerShdw>
              </a:effectLst>
            </a:endParaRPr>
          </a:p>
          <a:p>
            <a:pPr marL="0" indent="0" algn="ctr">
              <a:buNone/>
            </a:pPr>
            <a:endParaRPr lang="en-US"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267200" y="1524000"/>
            <a:ext cx="4440936" cy="487680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12800" dirty="0" smtClean="0">
                <a:solidFill>
                  <a:srgbClr val="FFC000"/>
                </a:solidFill>
                <a:effectLst>
                  <a:outerShdw blurRad="38100" dist="38100" dir="2700000" algn="tl">
                    <a:srgbClr val="000000">
                      <a:alpha val="43137"/>
                    </a:srgbClr>
                  </a:outerShdw>
                </a:effectLst>
              </a:rPr>
              <a:t>The  Island of Patmos </a:t>
            </a:r>
            <a:endParaRPr lang="en-US" sz="12800" dirty="0">
              <a:solidFill>
                <a:srgbClr val="FFC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600200"/>
            <a:ext cx="4114800" cy="3810000"/>
          </a:xfrm>
          <a:prstGeom prst="rect">
            <a:avLst/>
          </a:prstGeom>
        </p:spPr>
      </p:pic>
    </p:spTree>
    <p:extLst>
      <p:ext uri="{BB962C8B-B14F-4D97-AF65-F5344CB8AC3E}">
        <p14:creationId xmlns:p14="http://schemas.microsoft.com/office/powerpoint/2010/main" val="265711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620000" cy="4876800"/>
          </a:xfrm>
        </p:spPr>
        <p:txBody>
          <a:bodyPr>
            <a:normAutofit/>
          </a:bodyPr>
          <a:lstStyle/>
          <a:p>
            <a:pPr marL="0" indent="0" algn="ctr">
              <a:buNone/>
            </a:pPr>
            <a:endParaRPr lang="en-US" sz="800" dirty="0">
              <a:solidFill>
                <a:srgbClr val="FF0000"/>
              </a:solidFill>
              <a:effectLst>
                <a:outerShdw blurRad="38100" dist="38100" dir="2700000" algn="tl">
                  <a:srgbClr val="000000">
                    <a:alpha val="43137"/>
                  </a:srgbClr>
                </a:outerShdw>
              </a:effectLst>
            </a:endParaRPr>
          </a:p>
          <a:p>
            <a:pPr marL="2054225" indent="-273050">
              <a:buFont typeface="Wingdings" panose="05000000000000000000" pitchFamily="2" charset="2"/>
              <a:buChar char="§"/>
            </a:pPr>
            <a:r>
              <a:rPr lang="en-US" sz="2800" dirty="0" smtClean="0"/>
              <a:t>The author of the </a:t>
            </a:r>
            <a:r>
              <a:rPr lang="en-US" sz="2800" i="1" dirty="0" smtClean="0"/>
              <a:t>Shepherd of Hermas </a:t>
            </a:r>
            <a:r>
              <a:rPr lang="en-US" sz="2800" dirty="0" smtClean="0"/>
              <a:t>is a former slave, named Hermas.</a:t>
            </a:r>
          </a:p>
          <a:p>
            <a:pPr marL="2181225" indent="-342900">
              <a:buFont typeface="Wingdings" panose="05000000000000000000" pitchFamily="2" charset="2"/>
              <a:buChar char="§"/>
            </a:pPr>
            <a:r>
              <a:rPr lang="en-US" sz="2800" dirty="0" smtClean="0"/>
              <a:t>Since the setting of the apocalypse is in and around the city of Rome, scholars think this may be the audience and place of composition.</a:t>
            </a:r>
          </a:p>
          <a:p>
            <a:pPr marL="2181225" indent="-342900">
              <a:buFont typeface="Wingdings" panose="05000000000000000000" pitchFamily="2" charset="2"/>
              <a:buChar char="§"/>
            </a:pPr>
            <a:r>
              <a:rPr lang="en-US" sz="2800" dirty="0" smtClean="0"/>
              <a:t>The ecclesiology of this apocalypse dates to a time of composition around 110-140 CE.</a:t>
            </a:r>
          </a:p>
          <a:p>
            <a:pPr marL="2238375" indent="-457200">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a:buFont typeface="Wingdings" panose="05000000000000000000" pitchFamily="2" charset="2"/>
              <a:buChar char="§"/>
            </a:pPr>
            <a:endParaRPr lang="en-US"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The </a:t>
            </a:r>
            <a:r>
              <a:rPr lang="en-US" dirty="0"/>
              <a:t>historical </a:t>
            </a:r>
            <a:r>
              <a:rPr lang="en-US" dirty="0" smtClean="0"/>
              <a:t>setting </a:t>
            </a:r>
            <a:r>
              <a:rPr lang="en-US" dirty="0"/>
              <a:t>of the </a:t>
            </a:r>
            <a:r>
              <a:rPr lang="en-US" i="1" dirty="0"/>
              <a:t>Shepherd of Hermas   </a:t>
            </a:r>
            <a:r>
              <a:rPr lang="en-US" i="1" dirty="0">
                <a:solidFill>
                  <a:srgbClr val="FF0000"/>
                </a:solidFill>
                <a:effectLst>
                  <a:outerShdw blurRad="38100" dist="38100" dir="2700000" algn="tl">
                    <a:srgbClr val="000000">
                      <a:alpha val="43137"/>
                    </a:srgbClr>
                  </a:outerShdw>
                </a:effectLst>
              </a:rPr>
              <a:t/>
            </a:r>
            <a:br>
              <a:rPr lang="en-US" i="1" dirty="0">
                <a:solidFill>
                  <a:srgbClr val="FF0000"/>
                </a:solidFill>
                <a:effectLst>
                  <a:outerShdw blurRad="38100" dist="38100" dir="2700000" algn="tl">
                    <a:srgbClr val="000000">
                      <a:alpha val="43137"/>
                    </a:srgbClr>
                  </a:outerShdw>
                </a:effectLst>
              </a:rPr>
            </a:br>
            <a:endParaRPr lang="en-US"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90800"/>
            <a:ext cx="1752600" cy="2971800"/>
          </a:xfrm>
          <a:prstGeom prst="rect">
            <a:avLst/>
          </a:prstGeom>
        </p:spPr>
      </p:pic>
    </p:spTree>
    <p:extLst>
      <p:ext uri="{BB962C8B-B14F-4D97-AF65-F5344CB8AC3E}">
        <p14:creationId xmlns:p14="http://schemas.microsoft.com/office/powerpoint/2010/main" val="242517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t>Early Christian Apocalyptic Visions   </a:t>
            </a:r>
            <a:endParaRPr lang="en-US" dirty="0"/>
          </a:p>
        </p:txBody>
      </p:sp>
      <p:sp>
        <p:nvSpPr>
          <p:cNvPr id="2" name="Content Placeholder 1"/>
          <p:cNvSpPr>
            <a:spLocks noGrp="1"/>
          </p:cNvSpPr>
          <p:nvPr>
            <p:ph sz="half" idx="1"/>
          </p:nvPr>
        </p:nvSpPr>
        <p:spPr>
          <a:xfrm>
            <a:off x="457200" y="1524000"/>
            <a:ext cx="3048000" cy="4572000"/>
          </a:xfrm>
        </p:spPr>
        <p:txBody>
          <a:bodyPr>
            <a:normAutofit fontScale="25000" lnSpcReduction="20000"/>
          </a:bodyPr>
          <a:lstStyle/>
          <a:p>
            <a:pPr marL="0" indent="0" algn="ctr">
              <a:buNone/>
            </a:pPr>
            <a:r>
              <a:rPr lang="en-US" sz="7200" dirty="0" smtClean="0">
                <a:solidFill>
                  <a:schemeClr val="accent2">
                    <a:lumMod val="75000"/>
                  </a:schemeClr>
                </a:solidFill>
              </a:rPr>
              <a:t>Narrative Setting of the </a:t>
            </a:r>
            <a:r>
              <a:rPr lang="en-US" sz="7200" i="1" dirty="0" smtClean="0">
                <a:solidFill>
                  <a:schemeClr val="accent2">
                    <a:lumMod val="75000"/>
                  </a:schemeClr>
                </a:solidFill>
              </a:rPr>
              <a:t>Shepherd of Hermas</a:t>
            </a:r>
          </a:p>
          <a:p>
            <a:pPr marL="0" indent="0" algn="ctr">
              <a:buNone/>
            </a:pPr>
            <a:endParaRPr lang="en-US" i="1" dirty="0">
              <a:solidFill>
                <a:srgbClr val="FF0000"/>
              </a:solidFill>
            </a:endParaRPr>
          </a:p>
          <a:p>
            <a:pPr marL="0" indent="0">
              <a:buNone/>
            </a:pPr>
            <a:r>
              <a:rPr lang="en-US" sz="8000" dirty="0" smtClean="0"/>
              <a:t>“The one who raised me sold me to a certain woman named Rhoda, in Rome.  After many years, I regained her acquaintance and began to love her as a sister…While I was praying the sky opened up and I saw the woman I had desired, addressing me from heaven: ‘Hermas, greetings!’”  </a:t>
            </a:r>
            <a:r>
              <a:rPr lang="en-US" sz="6400" dirty="0" smtClean="0"/>
              <a:t>- </a:t>
            </a:r>
            <a:r>
              <a:rPr lang="en-US" sz="6400" i="1" dirty="0" err="1" smtClean="0"/>
              <a:t>Shep</a:t>
            </a:r>
            <a:r>
              <a:rPr lang="en-US" sz="6400" i="1" dirty="0" smtClean="0"/>
              <a:t> Herm </a:t>
            </a:r>
            <a:r>
              <a:rPr lang="en-US" sz="6400" dirty="0" smtClean="0"/>
              <a:t>1:1-4</a:t>
            </a:r>
          </a:p>
          <a:p>
            <a:pPr marL="0" indent="0" algn="ctr">
              <a:buNone/>
            </a:pPr>
            <a:endParaRPr lang="en-US" i="1" dirty="0" smtClean="0">
              <a:solidFill>
                <a:srgbClr val="FF0000"/>
              </a:solidFill>
              <a:effectLst>
                <a:outerShdw blurRad="38100" dist="38100" dir="2700000" algn="tl">
                  <a:srgbClr val="000000">
                    <a:alpha val="43137"/>
                  </a:srgbClr>
                </a:outerShdw>
              </a:effectLst>
            </a:endParaRPr>
          </a:p>
          <a:p>
            <a:pPr marL="0" indent="0" algn="ctr">
              <a:buNone/>
            </a:pPr>
            <a:endParaRPr lang="en-US" i="1" dirty="0">
              <a:solidFill>
                <a:srgbClr val="FF0000"/>
              </a:solidFill>
              <a:effectLst>
                <a:outerShdw blurRad="38100" dist="38100" dir="2700000" algn="tl">
                  <a:srgbClr val="000000">
                    <a:alpha val="43137"/>
                  </a:srgbClr>
                </a:outerShdw>
              </a:effectLst>
            </a:endParaRPr>
          </a:p>
          <a:p>
            <a:pPr marL="0" indent="0" algn="ctr">
              <a:buNone/>
            </a:pPr>
            <a:endParaRPr lang="en-US" i="1" dirty="0" smtClean="0">
              <a:solidFill>
                <a:srgbClr val="FF0000"/>
              </a:solidFill>
              <a:effectLst>
                <a:outerShdw blurRad="38100" dist="38100" dir="2700000" algn="tl">
                  <a:srgbClr val="000000">
                    <a:alpha val="43137"/>
                  </a:srgbClr>
                </a:outerShdw>
              </a:effectLst>
            </a:endParaRPr>
          </a:p>
          <a:p>
            <a:pPr marL="0" indent="0" algn="ctr">
              <a:buNone/>
            </a:pPr>
            <a:endParaRPr lang="en-US" i="1" dirty="0">
              <a:solidFill>
                <a:srgbClr val="FF0000"/>
              </a:solidFill>
              <a:effectLst>
                <a:outerShdw blurRad="38100" dist="38100" dir="2700000" algn="tl">
                  <a:srgbClr val="000000">
                    <a:alpha val="43137"/>
                  </a:srgbClr>
                </a:outerShdw>
              </a:effectLst>
            </a:endParaRPr>
          </a:p>
          <a:p>
            <a:pPr marL="0" indent="0" algn="ctr">
              <a:buNone/>
            </a:pPr>
            <a:endParaRPr lang="en-US" i="1" dirty="0" smtClean="0">
              <a:solidFill>
                <a:srgbClr val="FF0000"/>
              </a:solidFill>
              <a:effectLst>
                <a:outerShdw blurRad="38100" dist="38100" dir="2700000" algn="tl">
                  <a:srgbClr val="000000">
                    <a:alpha val="43137"/>
                  </a:srgbClr>
                </a:outerShdw>
              </a:effectLst>
            </a:endParaRPr>
          </a:p>
          <a:p>
            <a:pPr marL="0" indent="0" algn="ctr">
              <a:buNone/>
            </a:pPr>
            <a:endParaRPr lang="en-US" i="1" dirty="0">
              <a:solidFill>
                <a:srgbClr val="FF0000"/>
              </a:solidFill>
              <a:effectLst>
                <a:outerShdw blurRad="38100" dist="38100" dir="2700000" algn="tl">
                  <a:srgbClr val="000000">
                    <a:alpha val="43137"/>
                  </a:srgbClr>
                </a:outerShdw>
              </a:effectLst>
            </a:endParaRPr>
          </a:p>
          <a:p>
            <a:pPr marL="0" indent="0" algn="ctr">
              <a:buNone/>
            </a:pPr>
            <a:endParaRPr lang="en-US" i="1" dirty="0" smtClean="0">
              <a:solidFill>
                <a:srgbClr val="FF0000"/>
              </a:solidFill>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t>
            </a:r>
          </a:p>
          <a:p>
            <a:pPr>
              <a:buFont typeface="Wingdings" panose="05000000000000000000" pitchFamily="2" charset="2"/>
              <a:buChar char="§"/>
            </a:pPr>
            <a:endParaRPr lang="en-US"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3733800" y="1524000"/>
            <a:ext cx="4974336" cy="4800600"/>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800" i="1" dirty="0">
                <a:solidFill>
                  <a:srgbClr val="FF0000"/>
                </a:solidFill>
                <a:effectLst>
                  <a:outerShdw blurRad="38100" dist="38100" dir="2700000" algn="tl">
                    <a:srgbClr val="000000">
                      <a:alpha val="43137"/>
                    </a:srgbClr>
                  </a:outerShdw>
                </a:effectLst>
              </a:rPr>
              <a:t> </a:t>
            </a:r>
            <a:endParaRPr lang="en-US" sz="2800" i="1" dirty="0" smtClean="0">
              <a:solidFill>
                <a:srgbClr val="FF0000"/>
              </a:solidFill>
              <a:effectLst>
                <a:outerShdw blurRad="38100" dist="38100" dir="2700000" algn="tl">
                  <a:srgbClr val="000000">
                    <a:alpha val="43137"/>
                  </a:srgbClr>
                </a:outerShdw>
              </a:effectLst>
            </a:endParaRPr>
          </a:p>
          <a:p>
            <a:pPr marL="0" indent="0">
              <a:buNone/>
            </a:pPr>
            <a:endParaRPr lang="en-US" sz="2800" i="1" dirty="0">
              <a:solidFill>
                <a:srgbClr val="FF0000"/>
              </a:solidFill>
              <a:effectLst>
                <a:outerShdw blurRad="38100" dist="38100" dir="2700000" algn="tl">
                  <a:srgbClr val="000000">
                    <a:alpha val="43137"/>
                  </a:srgbClr>
                </a:outerShdw>
              </a:effectLst>
            </a:endParaRPr>
          </a:p>
          <a:p>
            <a:pPr marL="0" indent="0" algn="ctr">
              <a:buNone/>
            </a:pPr>
            <a:r>
              <a:rPr lang="en-US" sz="2800" dirty="0" smtClean="0">
                <a:solidFill>
                  <a:srgbClr val="FFC000"/>
                </a:solidFill>
                <a:effectLst>
                  <a:outerShdw blurRad="38100" dist="38100" dir="2700000" algn="tl">
                    <a:srgbClr val="000000">
                      <a:alpha val="43137"/>
                    </a:srgbClr>
                  </a:outerShdw>
                </a:effectLst>
              </a:rPr>
              <a:t>The </a:t>
            </a:r>
            <a:r>
              <a:rPr lang="en-US" sz="2800" dirty="0">
                <a:solidFill>
                  <a:srgbClr val="FFC000"/>
                </a:solidFill>
                <a:effectLst>
                  <a:outerShdw blurRad="38100" dist="38100" dir="2700000" algn="tl">
                    <a:srgbClr val="000000">
                      <a:alpha val="43137"/>
                    </a:srgbClr>
                  </a:outerShdw>
                </a:effectLst>
              </a:rPr>
              <a:t>ancient city of Rome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12800" dirty="0" smtClean="0">
                <a:solidFill>
                  <a:srgbClr val="FFC000"/>
                </a:solidFill>
              </a:rPr>
              <a:t>The city of Rome </a:t>
            </a:r>
            <a:endParaRPr lang="en-US" sz="128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600200"/>
            <a:ext cx="4648200" cy="3657600"/>
          </a:xfrm>
          <a:prstGeom prst="rect">
            <a:avLst/>
          </a:prstGeom>
        </p:spPr>
      </p:pic>
    </p:spTree>
    <p:extLst>
      <p:ext uri="{BB962C8B-B14F-4D97-AF65-F5344CB8AC3E}">
        <p14:creationId xmlns:p14="http://schemas.microsoft.com/office/powerpoint/2010/main" val="40781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077200" cy="4876800"/>
          </a:xfrm>
        </p:spPr>
        <p:txBody>
          <a:bodyPr>
            <a:normAutofit/>
          </a:bodyPr>
          <a:lstStyle/>
          <a:p>
            <a:pPr marL="0" indent="0" algn="ctr">
              <a:buNone/>
            </a:pPr>
            <a:endParaRPr lang="en-US" sz="800" dirty="0">
              <a:solidFill>
                <a:srgbClr val="FF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2400" dirty="0" smtClean="0"/>
              <a:t>The author of the </a:t>
            </a:r>
            <a:r>
              <a:rPr lang="en-US" sz="2400" i="1" dirty="0" smtClean="0"/>
              <a:t>Apocalypse of Peter </a:t>
            </a:r>
            <a:r>
              <a:rPr lang="en-US" sz="2400" dirty="0" smtClean="0"/>
              <a:t>is</a:t>
            </a:r>
          </a:p>
          <a:p>
            <a:pPr marL="457200" indent="-457200">
              <a:buNone/>
            </a:pPr>
            <a:r>
              <a:rPr lang="en-US" sz="2400" dirty="0"/>
              <a:t> </a:t>
            </a:r>
            <a:r>
              <a:rPr lang="en-US" sz="2400" dirty="0" smtClean="0"/>
              <a:t>      unknown, but writes in the name and</a:t>
            </a:r>
          </a:p>
          <a:p>
            <a:pPr marL="457200" indent="-457200">
              <a:buNone/>
            </a:pPr>
            <a:r>
              <a:rPr lang="en-US" sz="2400" dirty="0"/>
              <a:t> </a:t>
            </a:r>
            <a:r>
              <a:rPr lang="en-US" sz="2400" dirty="0" smtClean="0"/>
              <a:t>      authority of the apostle, Peter.</a:t>
            </a:r>
          </a:p>
          <a:p>
            <a:pPr marL="457200" indent="-457200">
              <a:buFont typeface="Wingdings" panose="05000000000000000000" pitchFamily="2" charset="2"/>
              <a:buChar char="§"/>
            </a:pPr>
            <a:r>
              <a:rPr lang="en-US" sz="2400" dirty="0" smtClean="0"/>
              <a:t>The audience is unknown, as is the </a:t>
            </a:r>
          </a:p>
          <a:p>
            <a:pPr marL="457200" indent="-457200">
              <a:buNone/>
            </a:pPr>
            <a:r>
              <a:rPr lang="en-US" sz="2400" dirty="0"/>
              <a:t> </a:t>
            </a:r>
            <a:r>
              <a:rPr lang="en-US" sz="2400" dirty="0" smtClean="0"/>
              <a:t>      place of composition, but scholars</a:t>
            </a:r>
          </a:p>
          <a:p>
            <a:pPr marL="457200" indent="-457200">
              <a:buNone/>
            </a:pPr>
            <a:r>
              <a:rPr lang="en-US" sz="2400" dirty="0"/>
              <a:t> </a:t>
            </a:r>
            <a:r>
              <a:rPr lang="en-US" sz="2400" dirty="0" smtClean="0"/>
              <a:t>      speculate either Palestine or Egypt.</a:t>
            </a:r>
          </a:p>
          <a:p>
            <a:pPr marL="457200" indent="-457200">
              <a:buFont typeface="Wingdings" panose="05000000000000000000" pitchFamily="2" charset="2"/>
              <a:buChar char="§"/>
            </a:pPr>
            <a:r>
              <a:rPr lang="en-US" sz="2400" dirty="0" smtClean="0"/>
              <a:t>Given its theology and focus, scholars</a:t>
            </a:r>
          </a:p>
          <a:p>
            <a:pPr marL="457200" indent="-457200">
              <a:buNone/>
            </a:pPr>
            <a:r>
              <a:rPr lang="en-US" sz="2400" dirty="0"/>
              <a:t> </a:t>
            </a:r>
            <a:r>
              <a:rPr lang="en-US" sz="2400" dirty="0" smtClean="0"/>
              <a:t>      date this writing to mid-second century CE, </a:t>
            </a:r>
          </a:p>
          <a:p>
            <a:pPr marL="457200" indent="-457200">
              <a:buNone/>
            </a:pPr>
            <a:r>
              <a:rPr lang="en-US" sz="2400" dirty="0"/>
              <a:t> </a:t>
            </a:r>
            <a:r>
              <a:rPr lang="en-US" sz="2400" dirty="0" smtClean="0"/>
              <a:t>      around 130-150 CE.</a:t>
            </a:r>
          </a:p>
          <a:p>
            <a:pPr marL="0" indent="0">
              <a:buNone/>
            </a:pPr>
            <a:endParaRPr lang="en-US" dirty="0" smtClean="0">
              <a:effectLst>
                <a:outerShdw blurRad="38100" dist="38100" dir="2700000" algn="tl">
                  <a:srgbClr val="000000">
                    <a:alpha val="43137"/>
                  </a:srgbClr>
                </a:outerShdw>
              </a:effectLst>
            </a:endParaRPr>
          </a:p>
          <a:p>
            <a:pPr>
              <a:buFont typeface="Wingdings" panose="05000000000000000000" pitchFamily="2" charset="2"/>
              <a:buChar char="§"/>
            </a:pPr>
            <a:endParaRPr lang="en-US"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228600"/>
            <a:ext cx="7620000" cy="1143000"/>
          </a:xfrm>
        </p:spPr>
        <p:txBody>
          <a:bodyPr>
            <a:normAutofit fontScale="90000"/>
          </a:bodyPr>
          <a:lstStyle/>
          <a:p>
            <a:pPr algn="ctr"/>
            <a:r>
              <a:rPr lang="en-US" dirty="0" smtClean="0"/>
              <a:t/>
            </a:r>
            <a:br>
              <a:rPr lang="en-US" dirty="0" smtClean="0"/>
            </a:br>
            <a:r>
              <a:rPr lang="en-US" dirty="0" smtClean="0"/>
              <a:t>The </a:t>
            </a:r>
            <a:r>
              <a:rPr lang="en-US" dirty="0"/>
              <a:t>historical context of the </a:t>
            </a:r>
            <a:r>
              <a:rPr lang="en-US" i="1" dirty="0"/>
              <a:t>Apocalypse of Peter    </a:t>
            </a:r>
            <a:r>
              <a:rPr lang="en-US" i="1" dirty="0">
                <a:solidFill>
                  <a:srgbClr val="FF0000"/>
                </a:solidFill>
              </a:rPr>
              <a:t/>
            </a:r>
            <a:br>
              <a:rPr lang="en-US" i="1" dirty="0">
                <a:solidFill>
                  <a:srgbClr val="FF0000"/>
                </a:solidFill>
              </a:rPr>
            </a:br>
            <a:endParaRPr lang="en-US"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28800"/>
            <a:ext cx="2068830" cy="2819400"/>
          </a:xfrm>
          <a:prstGeom prst="rect">
            <a:avLst/>
          </a:prstGeom>
        </p:spPr>
      </p:pic>
    </p:spTree>
    <p:extLst>
      <p:ext uri="{BB962C8B-B14F-4D97-AF65-F5344CB8AC3E}">
        <p14:creationId xmlns:p14="http://schemas.microsoft.com/office/powerpoint/2010/main" val="6219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t>Early Christian Apocalyptic Visions   </a:t>
            </a:r>
            <a:endParaRPr lang="en-US" dirty="0"/>
          </a:p>
        </p:txBody>
      </p:sp>
      <p:sp>
        <p:nvSpPr>
          <p:cNvPr id="2" name="Content Placeholder 1"/>
          <p:cNvSpPr>
            <a:spLocks noGrp="1"/>
          </p:cNvSpPr>
          <p:nvPr>
            <p:ph sz="half" idx="1"/>
          </p:nvPr>
        </p:nvSpPr>
        <p:spPr>
          <a:xfrm>
            <a:off x="457200" y="1447800"/>
            <a:ext cx="3124200" cy="4572000"/>
          </a:xfrm>
        </p:spPr>
        <p:txBody>
          <a:bodyPr>
            <a:normAutofit fontScale="47500" lnSpcReduction="20000"/>
          </a:bodyPr>
          <a:lstStyle/>
          <a:p>
            <a:pPr marL="0" indent="0" algn="ctr">
              <a:buNone/>
            </a:pPr>
            <a:r>
              <a:rPr lang="en-US" sz="5100" dirty="0" smtClean="0">
                <a:solidFill>
                  <a:schemeClr val="accent2">
                    <a:lumMod val="75000"/>
                  </a:schemeClr>
                </a:solidFill>
              </a:rPr>
              <a:t>Narrative Setting of the </a:t>
            </a:r>
            <a:r>
              <a:rPr lang="en-US" sz="5100" i="1" dirty="0" smtClean="0">
                <a:solidFill>
                  <a:schemeClr val="accent2">
                    <a:lumMod val="75000"/>
                  </a:schemeClr>
                </a:solidFill>
              </a:rPr>
              <a:t>Apocalypse of Peter   </a:t>
            </a:r>
          </a:p>
          <a:p>
            <a:pPr marL="0" indent="0">
              <a:buNone/>
            </a:pPr>
            <a:endParaRPr lang="en-US" dirty="0" smtClean="0"/>
          </a:p>
          <a:p>
            <a:pPr marL="0" indent="0">
              <a:buNone/>
            </a:pPr>
            <a:r>
              <a:rPr lang="en-US" sz="5900" dirty="0" smtClean="0"/>
              <a:t>“And when the Lord was seated upon the Mount of Olives, his disciples came to him.”</a:t>
            </a:r>
          </a:p>
          <a:p>
            <a:pPr marL="0" indent="0">
              <a:buNone/>
            </a:pPr>
            <a:r>
              <a:rPr lang="en-US" sz="5900" dirty="0"/>
              <a:t> </a:t>
            </a:r>
            <a:r>
              <a:rPr lang="en-US" sz="5900" dirty="0" smtClean="0"/>
              <a:t>                     </a:t>
            </a:r>
            <a:r>
              <a:rPr lang="en-US" sz="3400" dirty="0" smtClean="0"/>
              <a:t>-</a:t>
            </a:r>
            <a:r>
              <a:rPr lang="en-US" sz="3400" dirty="0" err="1" smtClean="0"/>
              <a:t>Apoc</a:t>
            </a:r>
            <a:r>
              <a:rPr lang="en-US" sz="3400" dirty="0" smtClean="0"/>
              <a:t> Pet 1:3</a:t>
            </a:r>
            <a:endParaRPr lang="en-US" sz="3400" dirty="0"/>
          </a:p>
          <a:p>
            <a:pPr marL="0" indent="0" algn="ctr">
              <a:buNone/>
            </a:pPr>
            <a:endParaRPr lang="en-US" dirty="0" smtClean="0">
              <a:solidFill>
                <a:srgbClr val="FFC000"/>
              </a:solidFill>
              <a:effectLst>
                <a:outerShdw blurRad="38100" dist="38100" dir="2700000" algn="tl">
                  <a:srgbClr val="000000">
                    <a:alpha val="43137"/>
                  </a:srgbClr>
                </a:outerShdw>
              </a:effectLst>
            </a:endParaRPr>
          </a:p>
          <a:p>
            <a:pPr marL="0" indent="0" algn="ctr">
              <a:buNone/>
            </a:pPr>
            <a:endParaRPr lang="en-US" dirty="0">
              <a:solidFill>
                <a:srgbClr val="FFC000"/>
              </a:solidFill>
              <a:effectLst>
                <a:outerShdw blurRad="38100" dist="38100" dir="2700000" algn="tl">
                  <a:srgbClr val="000000">
                    <a:alpha val="43137"/>
                  </a:srgbClr>
                </a:outerShdw>
              </a:effectLst>
            </a:endParaRPr>
          </a:p>
          <a:p>
            <a:pPr marL="0" indent="0" algn="ctr">
              <a:buNone/>
            </a:pPr>
            <a:endParaRPr lang="en-US" dirty="0" smtClean="0">
              <a:solidFill>
                <a:srgbClr val="FFC000"/>
              </a:solidFill>
              <a:effectLst>
                <a:outerShdw blurRad="38100" dist="38100" dir="2700000" algn="tl">
                  <a:srgbClr val="000000">
                    <a:alpha val="43137"/>
                  </a:srgbClr>
                </a:outerShdw>
              </a:effectLst>
            </a:endParaRPr>
          </a:p>
          <a:p>
            <a:pPr marL="0" indent="0" algn="ctr">
              <a:buNone/>
            </a:pPr>
            <a:endParaRPr lang="en-US" dirty="0">
              <a:solidFill>
                <a:srgbClr val="FFC000"/>
              </a:solidFill>
              <a:effectLst>
                <a:outerShdw blurRad="38100" dist="38100" dir="2700000" algn="tl">
                  <a:srgbClr val="000000">
                    <a:alpha val="43137"/>
                  </a:srgbClr>
                </a:outerShdw>
              </a:effectLst>
            </a:endParaRPr>
          </a:p>
          <a:p>
            <a:pPr marL="0" indent="0" algn="ctr">
              <a:buNone/>
            </a:pPr>
            <a:endParaRPr lang="en-US" dirty="0" smtClean="0">
              <a:solidFill>
                <a:srgbClr val="FFC000"/>
              </a:solidFill>
              <a:effectLst>
                <a:outerShdw blurRad="38100" dist="38100" dir="2700000" algn="tl">
                  <a:srgbClr val="000000">
                    <a:alpha val="43137"/>
                  </a:srgbClr>
                </a:outerShdw>
              </a:effectLst>
            </a:endParaRPr>
          </a:p>
          <a:p>
            <a:pPr marL="0" indent="0" algn="ctr">
              <a:buNone/>
            </a:pPr>
            <a:endParaRPr lang="en-US" dirty="0">
              <a:solidFill>
                <a:srgbClr val="FFC000"/>
              </a:solidFill>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t>
            </a:r>
          </a:p>
          <a:p>
            <a:pPr>
              <a:buFont typeface="Wingdings" panose="05000000000000000000" pitchFamily="2" charset="2"/>
              <a:buChar char="§"/>
            </a:pPr>
            <a:endParaRPr lang="en-US"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3352800" y="1524000"/>
            <a:ext cx="5355336" cy="4572000"/>
          </a:xfrm>
        </p:spPr>
        <p:txBody>
          <a:bodyPr>
            <a:normAutofit fontScale="47500" lnSpcReduction="20000"/>
          </a:bodyPr>
          <a:lstStyle/>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buNone/>
            </a:pPr>
            <a:endParaRPr lang="en-US" sz="2800" dirty="0">
              <a:solidFill>
                <a:srgbClr val="FFC000"/>
              </a:solidFill>
              <a:effectLst>
                <a:outerShdw blurRad="38100" dist="38100" dir="2700000" algn="tl">
                  <a:srgbClr val="000000">
                    <a:alpha val="43137"/>
                  </a:srgbClr>
                </a:outerShdw>
              </a:effectLst>
            </a:endParaRPr>
          </a:p>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buNone/>
            </a:pPr>
            <a:endParaRPr lang="en-US" sz="2800" dirty="0">
              <a:solidFill>
                <a:srgbClr val="FFC000"/>
              </a:solidFill>
              <a:effectLst>
                <a:outerShdw blurRad="38100" dist="38100" dir="2700000" algn="tl">
                  <a:srgbClr val="000000">
                    <a:alpha val="43137"/>
                  </a:srgbClr>
                </a:outerShdw>
              </a:effectLst>
            </a:endParaRPr>
          </a:p>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buNone/>
            </a:pPr>
            <a:endParaRPr lang="en-US" sz="2800" dirty="0">
              <a:solidFill>
                <a:srgbClr val="FFC000"/>
              </a:solidFill>
              <a:effectLst>
                <a:outerShdw blurRad="38100" dist="38100" dir="2700000" algn="tl">
                  <a:srgbClr val="000000">
                    <a:alpha val="43137"/>
                  </a:srgbClr>
                </a:outerShdw>
              </a:effectLst>
            </a:endParaRPr>
          </a:p>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buNone/>
            </a:pPr>
            <a:endParaRPr lang="en-US" sz="2800" dirty="0">
              <a:solidFill>
                <a:srgbClr val="FFC000"/>
              </a:solidFill>
              <a:effectLst>
                <a:outerShdw blurRad="38100" dist="38100" dir="2700000" algn="tl">
                  <a:srgbClr val="000000">
                    <a:alpha val="43137"/>
                  </a:srgbClr>
                </a:outerShdw>
              </a:effectLst>
            </a:endParaRPr>
          </a:p>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buNone/>
            </a:pPr>
            <a:endParaRPr lang="en-US" sz="2800" dirty="0">
              <a:solidFill>
                <a:srgbClr val="FFC000"/>
              </a:solidFill>
              <a:effectLst>
                <a:outerShdw blurRad="38100" dist="38100" dir="2700000" algn="tl">
                  <a:srgbClr val="000000">
                    <a:alpha val="43137"/>
                  </a:srgbClr>
                </a:outerShdw>
              </a:effectLst>
            </a:endParaRPr>
          </a:p>
          <a:p>
            <a:pPr marL="0" indent="0">
              <a:buNone/>
            </a:pPr>
            <a:endParaRPr lang="en-US" sz="2800" dirty="0" smtClean="0">
              <a:solidFill>
                <a:srgbClr val="FFC000"/>
              </a:solidFill>
              <a:effectLst>
                <a:outerShdw blurRad="38100" dist="38100" dir="2700000" algn="tl">
                  <a:srgbClr val="000000">
                    <a:alpha val="43137"/>
                  </a:srgbClr>
                </a:outerShdw>
              </a:effectLst>
            </a:endParaRPr>
          </a:p>
          <a:p>
            <a:pPr marL="0" indent="0" algn="ctr">
              <a:buNone/>
            </a:pPr>
            <a:r>
              <a:rPr lang="en-US" sz="3800" dirty="0" smtClean="0">
                <a:solidFill>
                  <a:srgbClr val="FFC000"/>
                </a:solidFill>
                <a:effectLst>
                  <a:outerShdw blurRad="38100" dist="38100" dir="2700000" algn="tl">
                    <a:srgbClr val="000000">
                      <a:alpha val="43137"/>
                    </a:srgbClr>
                  </a:outerShdw>
                </a:effectLst>
              </a:rPr>
              <a:t>Mount of Olives   </a:t>
            </a:r>
            <a:endParaRPr lang="en-US" sz="3800" dirty="0">
              <a:solidFill>
                <a:srgbClr val="FFC000"/>
              </a:solidFill>
              <a:effectLst>
                <a:outerShdw blurRad="38100" dist="38100" dir="2700000" algn="tl">
                  <a:srgbClr val="000000">
                    <a:alpha val="43137"/>
                  </a:srgbClr>
                </a:outerShdw>
              </a:effectLst>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r>
              <a:rPr lang="en-US" sz="7000" dirty="0" smtClean="0">
                <a:solidFill>
                  <a:schemeClr val="accent2">
                    <a:lumMod val="75000"/>
                  </a:schemeClr>
                </a:solidFill>
              </a:rPr>
              <a:t>Mount of Olives </a:t>
            </a:r>
            <a:endParaRPr lang="en-US" sz="7000" dirty="0">
              <a:solidFill>
                <a:schemeClr val="accent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600200"/>
            <a:ext cx="4495800" cy="3657600"/>
          </a:xfrm>
          <a:prstGeom prst="rect">
            <a:avLst/>
          </a:prstGeom>
        </p:spPr>
      </p:pic>
    </p:spTree>
    <p:extLst>
      <p:ext uri="{BB962C8B-B14F-4D97-AF65-F5344CB8AC3E}">
        <p14:creationId xmlns:p14="http://schemas.microsoft.com/office/powerpoint/2010/main" val="153681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848600" cy="4267200"/>
          </a:xfrm>
        </p:spPr>
        <p:txBody>
          <a:bodyPr>
            <a:normAutofit fontScale="92500" lnSpcReduction="10000"/>
          </a:bodyPr>
          <a:lstStyle/>
          <a:p>
            <a:pPr marL="0" indent="0">
              <a:buNone/>
            </a:pPr>
            <a:r>
              <a:rPr lang="en-US" dirty="0"/>
              <a:t> </a:t>
            </a:r>
            <a:r>
              <a:rPr lang="en-US" dirty="0" smtClean="0"/>
              <a:t>          </a:t>
            </a:r>
            <a:endParaRPr lang="en-US" sz="3600" dirty="0" smtClean="0"/>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r>
              <a:rPr lang="en-US" sz="3600" dirty="0" smtClean="0"/>
              <a:t>What was “revealed” about the unseen order in these apocalypses?   </a:t>
            </a: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7924800" cy="16002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Early Christian Apocalyptic Visions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981200"/>
            <a:ext cx="3352800" cy="2819400"/>
          </a:xfrm>
          <a:prstGeom prst="rect">
            <a:avLst/>
          </a:prstGeom>
        </p:spPr>
      </p:pic>
    </p:spTree>
    <p:extLst>
      <p:ext uri="{BB962C8B-B14F-4D97-AF65-F5344CB8AC3E}">
        <p14:creationId xmlns:p14="http://schemas.microsoft.com/office/powerpoint/2010/main" val="368802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Revelation of John </a:t>
            </a:r>
            <a:endParaRPr lang="en-US"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sz="3600" dirty="0"/>
              <a:t>John does not present a </a:t>
            </a:r>
            <a:r>
              <a:rPr lang="en-US" sz="3600" i="1" dirty="0"/>
              <a:t>linear</a:t>
            </a:r>
            <a:r>
              <a:rPr lang="en-US" sz="3600" dirty="0"/>
              <a:t> series of predictions in his apocalypse, but rather a </a:t>
            </a:r>
            <a:r>
              <a:rPr lang="en-US" sz="3600" i="1" dirty="0"/>
              <a:t>circular </a:t>
            </a:r>
            <a:r>
              <a:rPr lang="en-US" sz="3600" dirty="0"/>
              <a:t>series of overlapping predictions. </a:t>
            </a:r>
            <a:r>
              <a:rPr lang="en-US" sz="3600" dirty="0">
                <a:solidFill>
                  <a:srgbClr val="FF0000"/>
                </a:solidFill>
              </a:rPr>
              <a:t>  </a:t>
            </a:r>
          </a:p>
          <a:p>
            <a:pPr marL="457200" indent="-457200">
              <a:buFont typeface="Wingdings" panose="05000000000000000000" pitchFamily="2" charset="2"/>
              <a:buChar char="§"/>
            </a:pPr>
            <a:r>
              <a:rPr lang="en-US" sz="3600" dirty="0"/>
              <a:t>John </a:t>
            </a:r>
            <a:r>
              <a:rPr lang="en-US" sz="3600" dirty="0" smtClean="0"/>
              <a:t>4-11;</a:t>
            </a:r>
          </a:p>
          <a:p>
            <a:pPr marL="457200" indent="-457200">
              <a:buNone/>
            </a:pPr>
            <a:r>
              <a:rPr lang="en-US" sz="3600" dirty="0"/>
              <a:t> </a:t>
            </a:r>
            <a:r>
              <a:rPr lang="en-US" sz="3600" dirty="0" smtClean="0"/>
              <a:t>  </a:t>
            </a:r>
            <a:r>
              <a:rPr lang="en-US" sz="3600" dirty="0" smtClean="0"/>
              <a:t>  12-18</a:t>
            </a:r>
            <a:r>
              <a:rPr lang="en-US" sz="3600" dirty="0"/>
              <a:t>; </a:t>
            </a:r>
            <a:endParaRPr lang="en-US" sz="3600" dirty="0" smtClean="0"/>
          </a:p>
          <a:p>
            <a:pPr marL="457200" indent="-457200">
              <a:buNone/>
            </a:pPr>
            <a:r>
              <a:rPr lang="en-US" sz="3600" dirty="0"/>
              <a:t> </a:t>
            </a:r>
            <a:r>
              <a:rPr lang="en-US" sz="3600" dirty="0" smtClean="0"/>
              <a:t>  </a:t>
            </a:r>
            <a:r>
              <a:rPr lang="en-US" sz="3600" dirty="0" smtClean="0"/>
              <a:t>  19-21</a:t>
            </a:r>
            <a:endParaRPr lang="en-US" sz="3600"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657600"/>
            <a:ext cx="3962400" cy="2286000"/>
          </a:xfrm>
          <a:prstGeom prst="rect">
            <a:avLst/>
          </a:prstGeom>
        </p:spPr>
      </p:pic>
    </p:spTree>
    <p:extLst>
      <p:ext uri="{BB962C8B-B14F-4D97-AF65-F5344CB8AC3E}">
        <p14:creationId xmlns:p14="http://schemas.microsoft.com/office/powerpoint/2010/main" val="75361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7924800" cy="5029200"/>
          </a:xfrm>
        </p:spPr>
        <p:txBody>
          <a:bodyPr>
            <a:normAutofit/>
          </a:bodyPr>
          <a:lstStyle/>
          <a:p>
            <a:pPr marL="0" lvl="0" indent="0" algn="ctr">
              <a:buNone/>
            </a:pPr>
            <a:r>
              <a:rPr lang="en-US" sz="3200" dirty="0" smtClean="0">
                <a:solidFill>
                  <a:schemeClr val="accent2">
                    <a:lumMod val="75000"/>
                  </a:schemeClr>
                </a:solidFill>
              </a:rPr>
              <a:t>Questions </a:t>
            </a:r>
            <a:r>
              <a:rPr lang="en-US" sz="3200" dirty="0">
                <a:solidFill>
                  <a:schemeClr val="accent2">
                    <a:lumMod val="75000"/>
                  </a:schemeClr>
                </a:solidFill>
              </a:rPr>
              <a:t>for </a:t>
            </a:r>
            <a:r>
              <a:rPr lang="en-US" sz="3200" dirty="0" smtClean="0">
                <a:solidFill>
                  <a:schemeClr val="accent2">
                    <a:lumMod val="75000"/>
                  </a:schemeClr>
                </a:solidFill>
              </a:rPr>
              <a:t>Theological Reflection</a:t>
            </a:r>
          </a:p>
          <a:p>
            <a:pPr marL="0" lvl="0" indent="0" algn="ctr">
              <a:buNone/>
            </a:pPr>
            <a:endParaRPr lang="en-US" sz="1000" dirty="0" smtClean="0">
              <a:solidFill>
                <a:srgbClr val="FF0000"/>
              </a:solidFill>
              <a:effectLst>
                <a:outerShdw blurRad="38100" dist="38100" dir="2700000" algn="tl">
                  <a:srgbClr val="000000">
                    <a:alpha val="43137"/>
                  </a:srgbClr>
                </a:outerShdw>
              </a:effectLst>
            </a:endParaRPr>
          </a:p>
          <a:p>
            <a:pPr marL="514350" lvl="0" indent="-514350">
              <a:buFont typeface="+mj-lt"/>
              <a:buAutoNum type="arabicPeriod"/>
            </a:pPr>
            <a:r>
              <a:rPr lang="en-US" sz="3200" dirty="0" smtClean="0"/>
              <a:t>How do you balance your “American” identity with your “Catholic” identity?   </a:t>
            </a:r>
          </a:p>
          <a:p>
            <a:pPr marL="514350" lvl="0" indent="-514350">
              <a:buFont typeface="+mj-lt"/>
              <a:buAutoNum type="arabicPeriod"/>
            </a:pPr>
            <a:endParaRPr lang="en-US" sz="1600" dirty="0" smtClean="0"/>
          </a:p>
          <a:p>
            <a:pPr marL="514350" indent="-514350">
              <a:buFont typeface="+mj-lt"/>
              <a:buAutoNum type="arabicPeriod"/>
            </a:pPr>
            <a:r>
              <a:rPr lang="en-US" sz="3200" dirty="0" smtClean="0"/>
              <a:t>In this “Year of Mercy,” what does the reality of heaven and hell say about God?   </a:t>
            </a:r>
            <a:endParaRPr lang="en-US" sz="3200" dirty="0"/>
          </a:p>
          <a:p>
            <a:pPr marL="514350" lvl="0" indent="-514350">
              <a:buFont typeface="+mj-lt"/>
              <a:buAutoNum type="arabicPeriod"/>
            </a:pPr>
            <a:endParaRPr lang="en-US" sz="1600" dirty="0" smtClean="0"/>
          </a:p>
          <a:p>
            <a:pPr marL="514350" lvl="0" indent="-514350">
              <a:buFont typeface="+mj-lt"/>
              <a:buAutoNum type="arabicPeriod"/>
            </a:pPr>
            <a:r>
              <a:rPr lang="en-US" sz="3200" dirty="0" smtClean="0"/>
              <a:t>How does the season of Advent say about divine judgment?   </a:t>
            </a:r>
          </a:p>
          <a:p>
            <a:pPr marL="514350" lvl="0" indent="-514350">
              <a:buFont typeface="+mj-lt"/>
              <a:buAutoNum type="arabicPeriod"/>
            </a:pPr>
            <a:endParaRPr lang="en-US" sz="3200" dirty="0">
              <a:effectLst>
                <a:outerShdw blurRad="38100" dist="38100" dir="2700000" algn="tl">
                  <a:srgbClr val="000000">
                    <a:alpha val="43137"/>
                  </a:srgbClr>
                </a:outerShdw>
              </a:effectLst>
            </a:endParaRPr>
          </a:p>
          <a:p>
            <a:pPr marL="0" indent="0">
              <a:buNone/>
            </a:pPr>
            <a:endParaRPr lang="en-US" sz="16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dirty="0" smtClean="0"/>
              <a:t>Early Christian Apocalyptic Visions </a:t>
            </a:r>
            <a:endParaRPr lang="en-US" dirty="0"/>
          </a:p>
        </p:txBody>
      </p:sp>
    </p:spTree>
    <p:extLst>
      <p:ext uri="{BB962C8B-B14F-4D97-AF65-F5344CB8AC3E}">
        <p14:creationId xmlns:p14="http://schemas.microsoft.com/office/powerpoint/2010/main" val="153445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1143000"/>
          </a:xfrm>
        </p:spPr>
        <p:txBody>
          <a:bodyPr/>
          <a:lstStyle/>
          <a:p>
            <a:pPr algn="ctr"/>
            <a:r>
              <a:rPr lang="en-US" sz="3600" dirty="0" smtClean="0"/>
              <a:t>The Storyline of the Revelation of John </a:t>
            </a:r>
            <a:endParaRPr lang="en-US" sz="3600" dirty="0"/>
          </a:p>
        </p:txBody>
      </p:sp>
      <p:sp>
        <p:nvSpPr>
          <p:cNvPr id="3" name="Content Placeholder 2"/>
          <p:cNvSpPr>
            <a:spLocks noGrp="1"/>
          </p:cNvSpPr>
          <p:nvPr>
            <p:ph idx="1"/>
          </p:nvPr>
        </p:nvSpPr>
        <p:spPr>
          <a:xfrm>
            <a:off x="533400" y="1524000"/>
            <a:ext cx="7772400" cy="5410200"/>
          </a:xfrm>
        </p:spPr>
        <p:txBody>
          <a:bodyPr>
            <a:normAutofit lnSpcReduction="10000"/>
          </a:bodyPr>
          <a:lstStyle/>
          <a:p>
            <a:pPr marL="0" lv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altLang="en-US" sz="2400" dirty="0">
                <a:solidFill>
                  <a:schemeClr val="accent2">
                    <a:lumMod val="75000"/>
                  </a:schemeClr>
                </a:solidFill>
                <a:ea typeface="Calibri" panose="020F0502020204030204" pitchFamily="34" charset="0"/>
                <a:cs typeface="Times New Roman" panose="02020603050405020304" pitchFamily="18" charset="0"/>
              </a:rPr>
              <a:t>1:1-3			The </a:t>
            </a:r>
            <a:r>
              <a:rPr lang="en-US" altLang="en-US" sz="2400" dirty="0" smtClean="0">
                <a:solidFill>
                  <a:schemeClr val="accent2">
                    <a:lumMod val="75000"/>
                  </a:schemeClr>
                </a:solidFill>
                <a:ea typeface="Calibri" panose="020F0502020204030204" pitchFamily="34" charset="0"/>
                <a:cs typeface="Times New Roman" panose="02020603050405020304" pitchFamily="18" charset="0"/>
              </a:rPr>
              <a:t>Prologue</a:t>
            </a:r>
            <a:endParaRPr lang="en-US" altLang="en-US" sz="2400" dirty="0">
              <a:solidFill>
                <a:schemeClr val="accent2">
                  <a:lumMod val="75000"/>
                </a:schemeClr>
              </a:solidFill>
            </a:endParaRPr>
          </a:p>
          <a:p>
            <a:pPr marL="0" lv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altLang="en-US" sz="2400" dirty="0">
                <a:solidFill>
                  <a:schemeClr val="accent2">
                    <a:lumMod val="75000"/>
                  </a:schemeClr>
                </a:solidFill>
                <a:ea typeface="Calibri" panose="020F0502020204030204" pitchFamily="34" charset="0"/>
                <a:cs typeface="Times New Roman" panose="02020603050405020304" pitchFamily="18" charset="0"/>
              </a:rPr>
              <a:t>1:4-8			The Greeting</a:t>
            </a:r>
            <a:endParaRPr lang="en-US" altLang="en-US" sz="2400" dirty="0">
              <a:solidFill>
                <a:schemeClr val="accent2">
                  <a:lumMod val="75000"/>
                </a:schemeClr>
              </a:solidFill>
            </a:endParaRPr>
          </a:p>
          <a:p>
            <a:pPr marL="0" lv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altLang="en-US" sz="2400" dirty="0">
                <a:solidFill>
                  <a:schemeClr val="accent2">
                    <a:lumMod val="75000"/>
                  </a:schemeClr>
                </a:solidFill>
                <a:ea typeface="Calibri" panose="020F0502020204030204" pitchFamily="34" charset="0"/>
                <a:cs typeface="Times New Roman" panose="02020603050405020304" pitchFamily="18" charset="0"/>
              </a:rPr>
              <a:t>1:9-20			Opening Vision</a:t>
            </a:r>
            <a:endParaRPr lang="en-US" altLang="en-US" sz="2400" dirty="0">
              <a:solidFill>
                <a:schemeClr val="accent2">
                  <a:lumMod val="75000"/>
                </a:schemeClr>
              </a:solidFill>
            </a:endParaRPr>
          </a:p>
          <a:p>
            <a:pPr marL="0" lv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chemeClr val="accent2">
                    <a:lumMod val="75000"/>
                  </a:schemeClr>
                </a:solidFill>
              </a:rPr>
              <a:t>2:1-3:22		Prophetic Oracles to the 7 Churches</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t>4:1-5:14		The Vision of Heaven</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t>6:1-8:1			The Vision of the </a:t>
            </a:r>
            <a:r>
              <a:rPr lang="en-US" sz="2400" dirty="0" smtClean="0"/>
              <a:t>7 </a:t>
            </a:r>
            <a:r>
              <a:rPr lang="en-US" sz="2400" dirty="0"/>
              <a:t>Seals</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FFC000"/>
                </a:solidFill>
              </a:rPr>
              <a:t>8:2-11:19		The Vision of the </a:t>
            </a:r>
            <a:r>
              <a:rPr lang="en-US" sz="2400" dirty="0" smtClean="0">
                <a:solidFill>
                  <a:srgbClr val="FFC000"/>
                </a:solidFill>
              </a:rPr>
              <a:t>7 </a:t>
            </a:r>
            <a:r>
              <a:rPr lang="en-US" sz="2400" dirty="0">
                <a:solidFill>
                  <a:srgbClr val="FFC000"/>
                </a:solidFill>
              </a:rPr>
              <a:t>Trumpets</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0070C0"/>
                </a:solidFill>
              </a:rPr>
              <a:t>12:1-13:18		The Enemies of God</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0070C0"/>
                </a:solidFill>
              </a:rPr>
              <a:t>14:1-20		</a:t>
            </a:r>
            <a:r>
              <a:rPr lang="en-US" sz="2400" dirty="0" smtClean="0">
                <a:solidFill>
                  <a:srgbClr val="0070C0"/>
                </a:solidFill>
              </a:rPr>
              <a:t>The </a:t>
            </a:r>
            <a:r>
              <a:rPr lang="en-US" sz="2400" dirty="0">
                <a:solidFill>
                  <a:srgbClr val="0070C0"/>
                </a:solidFill>
              </a:rPr>
              <a:t>Lamb and the Saved</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0070C0"/>
                </a:solidFill>
              </a:rPr>
              <a:t>15:1-16:21		The Vision of the </a:t>
            </a:r>
            <a:r>
              <a:rPr lang="en-US" sz="2400" dirty="0" smtClean="0">
                <a:solidFill>
                  <a:srgbClr val="0070C0"/>
                </a:solidFill>
              </a:rPr>
              <a:t>7 Plagues </a:t>
            </a:r>
            <a:r>
              <a:rPr lang="en-US" sz="2400" dirty="0">
                <a:solidFill>
                  <a:srgbClr val="0070C0"/>
                </a:solidFill>
              </a:rPr>
              <a:t>and </a:t>
            </a:r>
            <a:r>
              <a:rPr lang="en-US" sz="2400" dirty="0" smtClean="0">
                <a:solidFill>
                  <a:srgbClr val="0070C0"/>
                </a:solidFill>
              </a:rPr>
              <a:t>7 </a:t>
            </a:r>
            <a:r>
              <a:rPr lang="en-US" sz="2400" dirty="0">
                <a:solidFill>
                  <a:srgbClr val="0070C0"/>
                </a:solidFill>
              </a:rPr>
              <a:t>Bowls </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0070C0"/>
                </a:solidFill>
              </a:rPr>
              <a:t>17:1-19:10		Babylon and the Pagan Nations </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rgbClr val="00B050"/>
                </a:solidFill>
              </a:rPr>
              <a:t>19:11-22:5		Closing Visions</a:t>
            </a:r>
          </a:p>
          <a:p>
            <a:pPr marL="0" indent="0" eaLnBrk="0" fontAlgn="base" hangingPunct="0">
              <a:lnSpc>
                <a:spcPct val="120000"/>
              </a:lnSpc>
              <a:spcBef>
                <a:spcPct val="0"/>
              </a:spcBef>
              <a:spcAft>
                <a:spcPct val="0"/>
              </a:spcAft>
              <a:buClrTx/>
              <a:buSzTx/>
              <a:buNone/>
              <a:tabLst>
                <a:tab pos="457200" algn="l"/>
                <a:tab pos="914400" algn="l"/>
                <a:tab pos="1371600" algn="l"/>
                <a:tab pos="1876425" algn="l"/>
              </a:tabLst>
            </a:pPr>
            <a:r>
              <a:rPr lang="en-US" sz="2400" dirty="0">
                <a:solidFill>
                  <a:schemeClr val="bg1"/>
                </a:solidFill>
              </a:rPr>
              <a:t>22:6-21			Epilogue </a:t>
            </a:r>
          </a:p>
          <a:p>
            <a:pPr marL="114300" indent="0">
              <a:buNone/>
            </a:pPr>
            <a:endParaRPr lang="en-US" dirty="0"/>
          </a:p>
        </p:txBody>
      </p:sp>
    </p:spTree>
    <p:extLst>
      <p:ext uri="{BB962C8B-B14F-4D97-AF65-F5344CB8AC3E}">
        <p14:creationId xmlns:p14="http://schemas.microsoft.com/office/powerpoint/2010/main" val="13620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 2-3 as interpretative key </a:t>
            </a:r>
            <a:endParaRPr lang="en-US" dirty="0"/>
          </a:p>
        </p:txBody>
      </p:sp>
      <p:sp>
        <p:nvSpPr>
          <p:cNvPr id="3" name="Content Placeholder 2"/>
          <p:cNvSpPr>
            <a:spLocks noGrp="1"/>
          </p:cNvSpPr>
          <p:nvPr>
            <p:ph idx="1"/>
          </p:nvPr>
        </p:nvSpPr>
        <p:spPr>
          <a:xfrm>
            <a:off x="457200" y="1600200"/>
            <a:ext cx="7772400" cy="5486400"/>
          </a:xfrm>
        </p:spPr>
        <p:txBody>
          <a:bodyPr>
            <a:normAutofit fontScale="92500" lnSpcReduction="20000"/>
          </a:bodyPr>
          <a:lstStyle/>
          <a:p>
            <a:pPr indent="-342900">
              <a:buFont typeface="Wingdings" panose="05000000000000000000" pitchFamily="2" charset="2"/>
              <a:buChar char="§"/>
              <a:tabLst>
                <a:tab pos="57150" algn="l"/>
              </a:tabLst>
            </a:pPr>
            <a:r>
              <a:rPr lang="en-US" sz="2600" dirty="0"/>
              <a:t>It seems clear that the Christians in these </a:t>
            </a:r>
            <a:r>
              <a:rPr lang="en-US" sz="2600" dirty="0" smtClean="0"/>
              <a:t>7 churches </a:t>
            </a:r>
            <a:r>
              <a:rPr lang="en-US" sz="2600" dirty="0"/>
              <a:t>have been exposed to competing theologies from rival leaders and responded in a variety of ways to those challenges.  </a:t>
            </a:r>
          </a:p>
          <a:p>
            <a:pPr>
              <a:buFont typeface="Wingdings" panose="05000000000000000000" pitchFamily="2" charset="2"/>
              <a:buChar char="§"/>
            </a:pPr>
            <a:endParaRPr lang="en-US" sz="1200" dirty="0"/>
          </a:p>
          <a:p>
            <a:pPr indent="-342900">
              <a:lnSpc>
                <a:spcPct val="110000"/>
              </a:lnSpc>
              <a:buFont typeface="Wingdings" panose="05000000000000000000" pitchFamily="2" charset="2"/>
              <a:buChar char="§"/>
            </a:pPr>
            <a:r>
              <a:rPr lang="en-US" sz="2600" dirty="0"/>
              <a:t>John identifies </a:t>
            </a:r>
            <a:r>
              <a:rPr lang="en-US" sz="2600" u="sng" dirty="0"/>
              <a:t>three</a:t>
            </a:r>
            <a:r>
              <a:rPr lang="en-US" sz="2600" dirty="0"/>
              <a:t> </a:t>
            </a:r>
            <a:r>
              <a:rPr lang="en-US" sz="2600" dirty="0" smtClean="0"/>
              <a:t>opponents (heretics):</a:t>
            </a:r>
            <a:endParaRPr lang="en-US" sz="2600" dirty="0"/>
          </a:p>
          <a:p>
            <a:pPr marL="457200" indent="0">
              <a:lnSpc>
                <a:spcPct val="110000"/>
              </a:lnSpc>
              <a:buFont typeface="+mj-lt"/>
              <a:buAutoNum type="arabicPeriod"/>
            </a:pPr>
            <a:r>
              <a:rPr lang="en-US" sz="2600" dirty="0"/>
              <a:t> </a:t>
            </a:r>
            <a:r>
              <a:rPr lang="en-US" sz="2600" dirty="0" smtClean="0"/>
              <a:t> the Nicolaitans</a:t>
            </a:r>
          </a:p>
          <a:p>
            <a:pPr marL="457200" indent="0">
              <a:lnSpc>
                <a:spcPct val="110000"/>
              </a:lnSpc>
              <a:buFont typeface="+mj-lt"/>
              <a:buAutoNum type="arabicPeriod"/>
            </a:pPr>
            <a:r>
              <a:rPr lang="en-US" sz="2600" dirty="0" smtClean="0"/>
              <a:t>  those </a:t>
            </a:r>
            <a:r>
              <a:rPr lang="en-US" sz="2600" dirty="0"/>
              <a:t>who </a:t>
            </a:r>
            <a:r>
              <a:rPr lang="en-US" sz="2600" dirty="0" smtClean="0"/>
              <a:t>subscribe </a:t>
            </a:r>
            <a:r>
              <a:rPr lang="en-US" sz="2600" dirty="0"/>
              <a:t>to the </a:t>
            </a:r>
            <a:r>
              <a:rPr lang="en-US" sz="2600" dirty="0" smtClean="0"/>
              <a:t>teachings </a:t>
            </a:r>
            <a:endParaRPr lang="en-US" sz="2600" dirty="0"/>
          </a:p>
          <a:p>
            <a:pPr marL="457200" indent="0">
              <a:lnSpc>
                <a:spcPct val="110000"/>
              </a:lnSpc>
              <a:buNone/>
            </a:pPr>
            <a:r>
              <a:rPr lang="en-US" sz="2600" dirty="0" smtClean="0"/>
              <a:t>     of “Balaam” </a:t>
            </a:r>
          </a:p>
          <a:p>
            <a:pPr marL="457200" indent="0">
              <a:lnSpc>
                <a:spcPct val="110000"/>
              </a:lnSpc>
              <a:buNone/>
            </a:pPr>
            <a:r>
              <a:rPr lang="en-US" dirty="0" smtClean="0">
                <a:solidFill>
                  <a:schemeClr val="accent1"/>
                </a:solidFill>
              </a:rPr>
              <a:t> 3.</a:t>
            </a:r>
            <a:r>
              <a:rPr lang="en-US" sz="2600" dirty="0" smtClean="0"/>
              <a:t>  the </a:t>
            </a:r>
            <a:r>
              <a:rPr lang="en-US" sz="2600" dirty="0"/>
              <a:t>followers of </a:t>
            </a:r>
            <a:r>
              <a:rPr lang="en-US" sz="2600" dirty="0" smtClean="0"/>
              <a:t>“Jezebel” </a:t>
            </a:r>
          </a:p>
          <a:p>
            <a:pPr marL="457200" indent="-457200">
              <a:lnSpc>
                <a:spcPct val="110000"/>
              </a:lnSpc>
              <a:buFont typeface="Wingdings" panose="05000000000000000000" pitchFamily="2" charset="2"/>
              <a:buChar char="§"/>
            </a:pPr>
            <a:r>
              <a:rPr lang="en-US" sz="2600" dirty="0" smtClean="0"/>
              <a:t>The </a:t>
            </a:r>
            <a:r>
              <a:rPr lang="en-US" sz="2600" dirty="0"/>
              <a:t>latter two </a:t>
            </a:r>
            <a:r>
              <a:rPr lang="en-US" sz="2600" dirty="0" smtClean="0"/>
              <a:t>are derogatory terms </a:t>
            </a:r>
          </a:p>
          <a:p>
            <a:pPr marL="0" indent="0">
              <a:lnSpc>
                <a:spcPct val="110000"/>
              </a:lnSpc>
              <a:buNone/>
            </a:pPr>
            <a:r>
              <a:rPr lang="en-US" sz="2600" dirty="0"/>
              <a:t> </a:t>
            </a:r>
            <a:r>
              <a:rPr lang="en-US" sz="2600" dirty="0" smtClean="0"/>
              <a:t>     applied </a:t>
            </a:r>
            <a:r>
              <a:rPr lang="en-US" sz="2600" dirty="0"/>
              <a:t>by </a:t>
            </a:r>
            <a:r>
              <a:rPr lang="en-US" sz="2600" dirty="0" smtClean="0"/>
              <a:t>John</a:t>
            </a:r>
            <a:r>
              <a:rPr lang="en-US" sz="2600" dirty="0"/>
              <a:t>.</a:t>
            </a:r>
          </a:p>
          <a:p>
            <a:pPr marL="457200" indent="-457200">
              <a:lnSpc>
                <a:spcPct val="110000"/>
              </a:lnSpc>
              <a:buFont typeface="Wingdings" panose="05000000000000000000" pitchFamily="2" charset="2"/>
              <a:buChar char="§"/>
            </a:pPr>
            <a:r>
              <a:rPr lang="en-US" sz="2600" dirty="0" smtClean="0"/>
              <a:t>John does </a:t>
            </a:r>
            <a:r>
              <a:rPr lang="en-US" sz="2600" dirty="0"/>
              <a:t>not provide enough </a:t>
            </a:r>
          </a:p>
          <a:p>
            <a:pPr marL="0" indent="0">
              <a:lnSpc>
                <a:spcPct val="110000"/>
              </a:lnSpc>
              <a:buNone/>
            </a:pPr>
            <a:r>
              <a:rPr lang="en-US" sz="2600" dirty="0"/>
              <a:t> </a:t>
            </a:r>
            <a:r>
              <a:rPr lang="en-US" sz="2600" dirty="0" smtClean="0"/>
              <a:t>     detail </a:t>
            </a:r>
            <a:r>
              <a:rPr lang="en-US" sz="2600" dirty="0"/>
              <a:t>for modern scholars to </a:t>
            </a:r>
            <a:r>
              <a:rPr lang="en-US" sz="2600" dirty="0" smtClean="0"/>
              <a:t>differentiate </a:t>
            </a:r>
            <a:r>
              <a:rPr lang="en-US" sz="2600" dirty="0"/>
              <a:t>the beliefs or </a:t>
            </a:r>
            <a:endParaRPr lang="en-US" sz="2600" dirty="0" smtClean="0"/>
          </a:p>
          <a:p>
            <a:pPr marL="0" indent="0">
              <a:lnSpc>
                <a:spcPct val="110000"/>
              </a:lnSpc>
              <a:buNone/>
            </a:pPr>
            <a:r>
              <a:rPr lang="en-US" sz="2600" dirty="0"/>
              <a:t> </a:t>
            </a:r>
            <a:r>
              <a:rPr lang="en-US" sz="2600" dirty="0" smtClean="0"/>
              <a:t>     practices </a:t>
            </a:r>
            <a:r>
              <a:rPr lang="en-US" sz="2600" dirty="0"/>
              <a:t>of these rival leaders.</a:t>
            </a:r>
            <a:r>
              <a:rPr lang="en-US" sz="2600" dirty="0">
                <a:solidFill>
                  <a:srgbClr val="FF0000"/>
                </a:solidFill>
              </a:rPr>
              <a:t> </a:t>
            </a:r>
          </a:p>
          <a:p>
            <a:pPr marL="0" indent="0" algn="ctr">
              <a:buNone/>
            </a:pPr>
            <a:endParaRPr lang="en-US" sz="900" dirty="0">
              <a:solidFill>
                <a:srgbClr val="FF0000"/>
              </a:solidFill>
            </a:endParaRPr>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819400"/>
            <a:ext cx="1981200" cy="2914651"/>
          </a:xfrm>
          <a:prstGeom prst="rect">
            <a:avLst/>
          </a:prstGeom>
        </p:spPr>
      </p:pic>
    </p:spTree>
    <p:extLst>
      <p:ext uri="{BB962C8B-B14F-4D97-AF65-F5344CB8AC3E}">
        <p14:creationId xmlns:p14="http://schemas.microsoft.com/office/powerpoint/2010/main" val="41297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2-3  </a:t>
            </a:r>
            <a:endParaRPr lang="en-US" dirty="0"/>
          </a:p>
        </p:txBody>
      </p:sp>
      <p:sp>
        <p:nvSpPr>
          <p:cNvPr id="3" name="Content Placeholder 2"/>
          <p:cNvSpPr>
            <a:spLocks noGrp="1"/>
          </p:cNvSpPr>
          <p:nvPr>
            <p:ph idx="1"/>
          </p:nvPr>
        </p:nvSpPr>
        <p:spPr>
          <a:xfrm>
            <a:off x="152400" y="1600200"/>
            <a:ext cx="8229600" cy="5105400"/>
          </a:xfrm>
        </p:spPr>
        <p:txBody>
          <a:bodyPr>
            <a:normAutofit fontScale="92500"/>
          </a:bodyPr>
          <a:lstStyle/>
          <a:p>
            <a:pPr marL="342900" indent="-342900">
              <a:buFont typeface="Wingdings" panose="05000000000000000000" pitchFamily="2" charset="2"/>
              <a:buChar char="§"/>
            </a:pPr>
            <a:r>
              <a:rPr lang="en-US" sz="2400" dirty="0"/>
              <a:t>John maintains that he and the churches to which he writes, live in a time of crisis and anticipation; they face significant challenges ranging from persecution by outsiders to the presence of false Christian teachers (rival leaders) and disillusioned believers within their communities.  </a:t>
            </a:r>
          </a:p>
          <a:p>
            <a:pPr marL="342900" indent="-342900">
              <a:buNone/>
            </a:pPr>
            <a:endParaRPr lang="en-US" sz="800" dirty="0"/>
          </a:p>
          <a:p>
            <a:pPr marL="342900" indent="-342900">
              <a:buFont typeface="Wingdings" panose="05000000000000000000" pitchFamily="2" charset="2"/>
              <a:buChar char="§"/>
            </a:pPr>
            <a:r>
              <a:rPr lang="en-US" sz="2400" dirty="0"/>
              <a:t>Most significantly, they face an impending future where believers can anticipate an unprecedented level of widespread persecution by the forces of evil operative in and throughout the Roman </a:t>
            </a:r>
            <a:r>
              <a:rPr lang="en-US" sz="2400" dirty="0" smtClean="0"/>
              <a:t>Empire</a:t>
            </a:r>
            <a:r>
              <a:rPr lang="en-US" sz="1400" dirty="0"/>
              <a:t> </a:t>
            </a:r>
            <a:r>
              <a:rPr lang="en-US" sz="2400" dirty="0" smtClean="0"/>
              <a:t>– all revealed in a series of visions to John.                                           </a:t>
            </a:r>
            <a:endParaRPr lang="en-US" sz="2400" dirty="0"/>
          </a:p>
          <a:p>
            <a:pPr marL="342900" indent="-342900">
              <a:buFont typeface="Wingdings" panose="05000000000000000000" pitchFamily="2" charset="2"/>
              <a:buChar char="§"/>
            </a:pPr>
            <a:endParaRPr lang="en-US" sz="900" dirty="0"/>
          </a:p>
          <a:p>
            <a:pPr marL="342900" indent="-342900">
              <a:buFont typeface="Wingdings" panose="05000000000000000000" pitchFamily="2" charset="2"/>
              <a:buChar char="§"/>
            </a:pPr>
            <a:r>
              <a:rPr lang="en-US" sz="2400" dirty="0"/>
              <a:t>John weaves a message of encouragement </a:t>
            </a:r>
            <a:r>
              <a:rPr lang="en-US" sz="2400" dirty="0" smtClean="0"/>
              <a:t>and </a:t>
            </a:r>
            <a:r>
              <a:rPr lang="en-US" sz="2400" dirty="0"/>
              <a:t>a stern warning for beleaguered </a:t>
            </a:r>
            <a:r>
              <a:rPr lang="en-US" sz="2400" dirty="0" smtClean="0"/>
              <a:t>believers and rival teachers (“heretics”) who </a:t>
            </a:r>
            <a:r>
              <a:rPr lang="en-US" sz="2400" dirty="0"/>
              <a:t>may be tempted to </a:t>
            </a:r>
            <a:r>
              <a:rPr lang="en-US" sz="2400" dirty="0" smtClean="0"/>
              <a:t>compromise </a:t>
            </a:r>
            <a:r>
              <a:rPr lang="en-US" sz="2400" dirty="0"/>
              <a:t>their faith – or who may </a:t>
            </a:r>
            <a:r>
              <a:rPr lang="en-US" sz="2400" dirty="0" smtClean="0"/>
              <a:t>be </a:t>
            </a:r>
            <a:r>
              <a:rPr lang="en-US" sz="2400" dirty="0"/>
              <a:t>unaware that, </a:t>
            </a:r>
            <a:r>
              <a:rPr lang="en-US" sz="2400" dirty="0" smtClean="0"/>
              <a:t>according </a:t>
            </a:r>
            <a:r>
              <a:rPr lang="en-US" sz="2400" dirty="0"/>
              <a:t>to John, </a:t>
            </a:r>
            <a:r>
              <a:rPr lang="en-US" sz="2400" dirty="0" smtClean="0"/>
              <a:t>they </a:t>
            </a:r>
            <a:r>
              <a:rPr lang="en-US" sz="2400" dirty="0"/>
              <a:t>have compromised their faith.  </a:t>
            </a:r>
          </a:p>
          <a:p>
            <a:pPr marL="114300" indent="0">
              <a:buNone/>
            </a:pPr>
            <a:endParaRPr lang="en-US" dirty="0"/>
          </a:p>
        </p:txBody>
      </p:sp>
    </p:spTree>
    <p:extLst>
      <p:ext uri="{BB962C8B-B14F-4D97-AF65-F5344CB8AC3E}">
        <p14:creationId xmlns:p14="http://schemas.microsoft.com/office/powerpoint/2010/main" val="4743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799"/>
            <a:ext cx="7848600" cy="5110843"/>
          </a:xfrm>
        </p:spPr>
        <p:txBody>
          <a:bodyPr>
            <a:normAutofit fontScale="40000" lnSpcReduction="20000"/>
          </a:bodyPr>
          <a:lstStyle/>
          <a:p>
            <a:pPr marL="457200" indent="-457200">
              <a:buFont typeface="Wingdings" panose="05000000000000000000" pitchFamily="2" charset="2"/>
              <a:buChar char="§"/>
            </a:pPr>
            <a:r>
              <a:rPr lang="en-US" sz="5400" dirty="0" smtClean="0"/>
              <a:t>The </a:t>
            </a:r>
            <a:r>
              <a:rPr lang="en-US" sz="5400" dirty="0"/>
              <a:t>community members seem to be unduly influenced, as John sees it, by the larger imperial cult, which was devoted to honoring the Roman emperor as a god and as humanity’s protector and benefactor. Concerns over Christians adopting polytheistic practices, such as eating meat offered to idols (Rev 2:20), suggests that there was an ongoing debate as to what extent it was appropriate for Christians to assimilate into the wider pagan society.  </a:t>
            </a:r>
            <a:endParaRPr lang="en-US" sz="5400" dirty="0" smtClean="0"/>
          </a:p>
          <a:p>
            <a:pPr marL="3940175" indent="-273050">
              <a:buFont typeface="Wingdings" panose="05000000000000000000" pitchFamily="2" charset="2"/>
              <a:buChar char="§"/>
            </a:pPr>
            <a:r>
              <a:rPr lang="en-US" sz="5400" dirty="0" smtClean="0"/>
              <a:t>What </a:t>
            </a:r>
            <a:r>
              <a:rPr lang="en-US" sz="5400" dirty="0"/>
              <a:t>John deemed compromise with pagan Rome and over-assimilation led some (perhaps many) church members to become “lukewarm” (3:16), “fallen” from their original zeal for the faith (2:5) and even “dead” in their faith (3:1).    </a:t>
            </a:r>
          </a:p>
          <a:p>
            <a:pPr marL="0" indent="0" algn="ctr">
              <a:buNone/>
            </a:pPr>
            <a:endParaRPr lang="en-US" sz="5100" dirty="0" smtClean="0">
              <a:solidFill>
                <a:srgbClr val="FF0000"/>
              </a:solidFill>
              <a:effectLst>
                <a:outerShdw blurRad="38100" dist="38100" dir="2700000" algn="tl">
                  <a:srgbClr val="000000">
                    <a:alpha val="43137"/>
                  </a:srgbClr>
                </a:outerShdw>
              </a:effectLst>
            </a:endParaRPr>
          </a:p>
          <a:p>
            <a:pPr marL="0" indent="0" algn="ctr">
              <a:buNone/>
            </a:pPr>
            <a:endParaRPr lang="en-US" sz="1700" dirty="0" smtClean="0">
              <a:solidFill>
                <a:srgbClr val="FF0000"/>
              </a:solidFill>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2192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The 7 Churches of the </a:t>
            </a:r>
            <a:r>
              <a:rPr lang="en-US" dirty="0" smtClean="0"/>
              <a:t>Rev of </a:t>
            </a:r>
            <a:r>
              <a:rPr lang="en-US" dirty="0"/>
              <a:t>John</a:t>
            </a:r>
            <a:r>
              <a:rPr lang="en-US" dirty="0" smtClean="0"/>
              <a:t/>
            </a:r>
            <a:br>
              <a:rPr lang="en-US" dirty="0" smtClean="0"/>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733800"/>
            <a:ext cx="3505200" cy="2695575"/>
          </a:xfrm>
          <a:prstGeom prst="rect">
            <a:avLst/>
          </a:prstGeom>
        </p:spPr>
      </p:pic>
    </p:spTree>
    <p:extLst>
      <p:ext uri="{BB962C8B-B14F-4D97-AF65-F5344CB8AC3E}">
        <p14:creationId xmlns:p14="http://schemas.microsoft.com/office/powerpoint/2010/main" val="203139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of John </a:t>
            </a:r>
            <a:endParaRPr lang="en-US" dirty="0"/>
          </a:p>
        </p:txBody>
      </p:sp>
      <p:sp>
        <p:nvSpPr>
          <p:cNvPr id="5" name="Content Placeholder 4"/>
          <p:cNvSpPr>
            <a:spLocks noGrp="1"/>
          </p:cNvSpPr>
          <p:nvPr>
            <p:ph idx="1"/>
          </p:nvPr>
        </p:nvSpPr>
        <p:spPr>
          <a:xfrm>
            <a:off x="228600" y="1600200"/>
            <a:ext cx="8001000" cy="4800600"/>
          </a:xfrm>
        </p:spPr>
        <p:txBody>
          <a:bodyPr>
            <a:normAutofit/>
          </a:bodyPr>
          <a:lstStyle/>
          <a:p>
            <a:endParaRPr lang="en-US" dirty="0" smtClean="0"/>
          </a:p>
          <a:p>
            <a:endParaRPr lang="en-US" dirty="0"/>
          </a:p>
          <a:p>
            <a:pPr marL="114300" indent="0">
              <a:buNone/>
            </a:pPr>
            <a:endParaRPr lang="en-US" dirty="0" smtClean="0"/>
          </a:p>
          <a:p>
            <a:endParaRPr lang="en-US" dirty="0"/>
          </a:p>
          <a:p>
            <a:endParaRPr lang="en-US" dirty="0" smtClean="0"/>
          </a:p>
          <a:p>
            <a:endParaRPr lang="en-US" dirty="0"/>
          </a:p>
          <a:p>
            <a:endParaRPr lang="en-US" dirty="0" smtClean="0"/>
          </a:p>
          <a:p>
            <a:pPr marL="114300" indent="0" algn="ctr">
              <a:buNone/>
            </a:pPr>
            <a:endParaRPr lang="en-US" sz="2800" dirty="0" smtClean="0">
              <a:solidFill>
                <a:schemeClr val="accent2">
                  <a:lumMod val="50000"/>
                </a:schemeClr>
              </a:solidFill>
            </a:endParaRPr>
          </a:p>
          <a:p>
            <a:pPr marL="114300" indent="0" algn="ctr">
              <a:buNone/>
            </a:pPr>
            <a:r>
              <a:rPr lang="en-US" sz="2800" dirty="0" smtClean="0">
                <a:solidFill>
                  <a:schemeClr val="accent2">
                    <a:lumMod val="50000"/>
                  </a:schemeClr>
                </a:solidFill>
              </a:rPr>
              <a:t>Rival </a:t>
            </a:r>
            <a:r>
              <a:rPr lang="en-US" sz="2800" dirty="0" smtClean="0">
                <a:solidFill>
                  <a:schemeClr val="accent2">
                    <a:lumMod val="50000"/>
                  </a:schemeClr>
                </a:solidFill>
              </a:rPr>
              <a:t>leaders spreading “false teachings” and disillusioned believers compromising their faith led to the writing of the Revelation of John   </a:t>
            </a:r>
            <a:endParaRPr lang="en-US" sz="2800" dirty="0">
              <a:solidFill>
                <a:schemeClr val="accent2">
                  <a:lumMod val="50000"/>
                </a:schemeClr>
              </a:solidFill>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1828800"/>
            <a:ext cx="4876800" cy="2667000"/>
          </a:xfrm>
          <a:prstGeom prst="rect">
            <a:avLst/>
          </a:prstGeom>
        </p:spPr>
      </p:pic>
    </p:spTree>
    <p:extLst>
      <p:ext uri="{BB962C8B-B14F-4D97-AF65-F5344CB8AC3E}">
        <p14:creationId xmlns:p14="http://schemas.microsoft.com/office/powerpoint/2010/main" val="26893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i="1" dirty="0" smtClean="0"/>
              <a:t>Shepherd of Hermas </a:t>
            </a:r>
            <a:endParaRPr lang="en-US"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981200"/>
            <a:ext cx="4876800" cy="3276600"/>
          </a:xfrm>
        </p:spPr>
      </p:pic>
    </p:spTree>
    <p:extLst>
      <p:ext uri="{BB962C8B-B14F-4D97-AF65-F5344CB8AC3E}">
        <p14:creationId xmlns:p14="http://schemas.microsoft.com/office/powerpoint/2010/main" val="4712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696200" cy="4800600"/>
          </a:xfrm>
        </p:spPr>
        <p:txBody>
          <a:bodyPr>
            <a:normAutofit fontScale="92500" lnSpcReduction="10000"/>
          </a:bodyPr>
          <a:lstStyle/>
          <a:p>
            <a:pPr marL="457200" indent="-457200">
              <a:buFont typeface="Wingdings" panose="05000000000000000000" pitchFamily="2" charset="2"/>
              <a:buChar char="§"/>
            </a:pPr>
            <a:r>
              <a:rPr lang="en-US" sz="3600" dirty="0" smtClean="0"/>
              <a:t>The </a:t>
            </a:r>
            <a:r>
              <a:rPr lang="en-US" sz="3600" i="1" dirty="0" smtClean="0"/>
              <a:t>Shepherd of Hermas </a:t>
            </a:r>
            <a:r>
              <a:rPr lang="en-US" sz="3600" dirty="0" smtClean="0"/>
              <a:t>was a VERY popular apocalypse in early Christianity.</a:t>
            </a:r>
          </a:p>
          <a:p>
            <a:pPr marL="457200" indent="-457200">
              <a:buNone/>
            </a:pPr>
            <a:endParaRPr lang="en-US" sz="1200" dirty="0" smtClean="0"/>
          </a:p>
          <a:p>
            <a:pPr marL="457200" indent="-457200">
              <a:buFont typeface="Wingdings" panose="05000000000000000000" pitchFamily="2" charset="2"/>
              <a:buChar char="§"/>
            </a:pPr>
            <a:r>
              <a:rPr lang="en-US" sz="3600" dirty="0" smtClean="0"/>
              <a:t>The text itself is VERY long…5 times the length of the Revelation of John.</a:t>
            </a:r>
          </a:p>
          <a:p>
            <a:pPr marL="457200" indent="-457200">
              <a:buNone/>
            </a:pPr>
            <a:endParaRPr lang="en-US" sz="1300" dirty="0" smtClean="0"/>
          </a:p>
          <a:p>
            <a:pPr marL="457200" indent="-457200">
              <a:buFont typeface="Wingdings" panose="05000000000000000000" pitchFamily="2" charset="2"/>
              <a:buChar char="§"/>
            </a:pPr>
            <a:r>
              <a:rPr lang="en-US" sz="3600" dirty="0" smtClean="0"/>
              <a:t>The </a:t>
            </a:r>
            <a:r>
              <a:rPr lang="en-US" sz="3600" i="1" dirty="0"/>
              <a:t>Shepherd</a:t>
            </a:r>
            <a:r>
              <a:rPr lang="en-US" sz="3600" dirty="0"/>
              <a:t> of Hermas is </a:t>
            </a:r>
            <a:r>
              <a:rPr lang="en-US" sz="3600" dirty="0" smtClean="0"/>
              <a:t>grouped together by three </a:t>
            </a:r>
            <a:r>
              <a:rPr lang="en-US" sz="3600" dirty="0"/>
              <a:t>different types of revelations – namely visions, commandments (“mandates”), and parables (“similitudes”). </a:t>
            </a:r>
            <a:endParaRPr lang="en-US" sz="3600" i="1" dirty="0" smtClean="0"/>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533400" y="304800"/>
            <a:ext cx="7620000" cy="11430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The </a:t>
            </a:r>
            <a:r>
              <a:rPr lang="en-US" sz="4800" i="1" dirty="0"/>
              <a:t>Shepherd of Hermas </a:t>
            </a:r>
            <a:r>
              <a:rPr lang="en-US" sz="4800" i="1" dirty="0">
                <a:solidFill>
                  <a:srgbClr val="FF0000"/>
                </a:solidFill>
                <a:effectLst>
                  <a:outerShdw blurRad="38100" dist="38100" dir="2700000" algn="tl">
                    <a:srgbClr val="000000">
                      <a:alpha val="43137"/>
                    </a:srgbClr>
                  </a:outerShdw>
                </a:effectLst>
              </a:rPr>
              <a:t/>
            </a:r>
            <a:br>
              <a:rPr lang="en-US" sz="4800" i="1" dirty="0">
                <a:solidFill>
                  <a:srgbClr val="FF00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spTree>
    <p:extLst>
      <p:ext uri="{BB962C8B-B14F-4D97-AF65-F5344CB8AC3E}">
        <p14:creationId xmlns:p14="http://schemas.microsoft.com/office/powerpoint/2010/main" val="17154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772400" cy="4800600"/>
          </a:xfrm>
        </p:spPr>
        <p:txBody>
          <a:bodyPr>
            <a:normAutofit fontScale="70000" lnSpcReduction="20000"/>
          </a:bodyPr>
          <a:lstStyle/>
          <a:p>
            <a:pPr marL="457200" indent="-457200">
              <a:buFont typeface="Wingdings" panose="05000000000000000000" pitchFamily="2" charset="2"/>
              <a:buChar char="§"/>
            </a:pPr>
            <a:r>
              <a:rPr lang="en-US" sz="3600" dirty="0"/>
              <a:t>The text reveals that Hermas was a former slave (now free) from the city of Rome (</a:t>
            </a:r>
            <a:r>
              <a:rPr lang="en-US" sz="3600" i="1" dirty="0"/>
              <a:t>Vis</a:t>
            </a:r>
            <a:r>
              <a:rPr lang="en-US" sz="3600" dirty="0"/>
              <a:t>. 1:1), married with children (</a:t>
            </a:r>
            <a:r>
              <a:rPr lang="en-US" sz="3600" i="1" dirty="0"/>
              <a:t>Vis</a:t>
            </a:r>
            <a:r>
              <a:rPr lang="en-US" sz="3600" dirty="0"/>
              <a:t>. 1.3.1-2), possibly a farmer (</a:t>
            </a:r>
            <a:r>
              <a:rPr lang="en-US" sz="3600" i="1" dirty="0"/>
              <a:t>Vis. </a:t>
            </a:r>
            <a:r>
              <a:rPr lang="en-US" sz="3600" dirty="0"/>
              <a:t>3.1.2), who professes he is considered by others as a pious, cheerful and simple man (</a:t>
            </a:r>
            <a:r>
              <a:rPr lang="en-US" sz="3600" i="1" dirty="0"/>
              <a:t>Vis</a:t>
            </a:r>
            <a:r>
              <a:rPr lang="en-US" sz="3600" dirty="0"/>
              <a:t>. 1.2.1-4).  </a:t>
            </a:r>
            <a:endParaRPr lang="en-US" sz="3600" dirty="0" smtClean="0"/>
          </a:p>
          <a:p>
            <a:pPr marL="457200" indent="-457200">
              <a:buFont typeface="Wingdings" panose="05000000000000000000" pitchFamily="2" charset="2"/>
              <a:buChar char="§"/>
            </a:pPr>
            <a:endParaRPr lang="en-US" sz="1300" dirty="0" smtClean="0"/>
          </a:p>
          <a:p>
            <a:pPr marL="457200" indent="-457200">
              <a:buFont typeface="Wingdings" panose="05000000000000000000" pitchFamily="2" charset="2"/>
              <a:buChar char="§"/>
            </a:pPr>
            <a:r>
              <a:rPr lang="en-US" sz="3600" dirty="0" smtClean="0"/>
              <a:t>Although </a:t>
            </a:r>
            <a:r>
              <a:rPr lang="en-US" sz="3600" dirty="0"/>
              <a:t>he never claims the status of prophet, it is reasonable to assume he enjoyed – or at least felt entitled to – some type of privileged status as the recipient of divine revelations.  </a:t>
            </a:r>
            <a:endParaRPr lang="en-US" sz="3600" dirty="0" smtClean="0"/>
          </a:p>
          <a:p>
            <a:pPr marL="457200" indent="-457200">
              <a:buFont typeface="Wingdings" panose="05000000000000000000" pitchFamily="2" charset="2"/>
              <a:buChar char="§"/>
            </a:pPr>
            <a:endParaRPr lang="en-US" sz="1600" dirty="0" smtClean="0"/>
          </a:p>
          <a:p>
            <a:pPr marL="457200" indent="-457200">
              <a:buFont typeface="Wingdings" panose="05000000000000000000" pitchFamily="2" charset="2"/>
              <a:buChar char="§"/>
            </a:pPr>
            <a:r>
              <a:rPr lang="en-US" sz="3600" dirty="0" smtClean="0"/>
              <a:t>The </a:t>
            </a:r>
            <a:r>
              <a:rPr lang="en-US" sz="3600" dirty="0"/>
              <a:t>writing does not specify </a:t>
            </a:r>
            <a:endParaRPr lang="en-US" sz="3600" dirty="0" smtClean="0"/>
          </a:p>
          <a:p>
            <a:pPr marL="457200" indent="-457200">
              <a:buNone/>
            </a:pPr>
            <a:r>
              <a:rPr lang="en-US" sz="3600" dirty="0"/>
              <a:t> </a:t>
            </a:r>
            <a:r>
              <a:rPr lang="en-US" sz="3600" dirty="0" smtClean="0"/>
              <a:t>  </a:t>
            </a:r>
            <a:r>
              <a:rPr lang="en-US" sz="3600" dirty="0" smtClean="0"/>
              <a:t>   that </a:t>
            </a:r>
            <a:r>
              <a:rPr lang="en-US" sz="3600" dirty="0"/>
              <a:t>he held any formally </a:t>
            </a:r>
            <a:endParaRPr lang="en-US" sz="3600" dirty="0" smtClean="0"/>
          </a:p>
          <a:p>
            <a:pPr marL="457200" indent="-457200">
              <a:buNone/>
            </a:pPr>
            <a:r>
              <a:rPr lang="en-US" sz="3600" dirty="0"/>
              <a:t> </a:t>
            </a:r>
            <a:r>
              <a:rPr lang="en-US" sz="3600" dirty="0" smtClean="0"/>
              <a:t>  </a:t>
            </a:r>
            <a:r>
              <a:rPr lang="en-US" sz="3600" dirty="0" smtClean="0"/>
              <a:t>   recognized </a:t>
            </a:r>
            <a:r>
              <a:rPr lang="en-US" sz="3600" dirty="0"/>
              <a:t>leadership role </a:t>
            </a:r>
            <a:r>
              <a:rPr lang="en-US" sz="3600" dirty="0" smtClean="0"/>
              <a:t> </a:t>
            </a:r>
            <a:endParaRPr lang="en-US" sz="3600" dirty="0" smtClean="0"/>
          </a:p>
          <a:p>
            <a:pPr marL="457200" indent="-457200">
              <a:buNone/>
            </a:pPr>
            <a:r>
              <a:rPr lang="en-US" sz="3600" dirty="0" smtClean="0"/>
              <a:t>   </a:t>
            </a:r>
            <a:r>
              <a:rPr lang="en-US" sz="3600" dirty="0" smtClean="0"/>
              <a:t>   within his </a:t>
            </a:r>
            <a:r>
              <a:rPr lang="en-US" sz="3600" dirty="0"/>
              <a:t>community, </a:t>
            </a:r>
            <a:r>
              <a:rPr lang="en-US" sz="3600" dirty="0" smtClean="0"/>
              <a:t>however.</a:t>
            </a:r>
            <a:endParaRPr lang="en-US" sz="3600" i="1" dirty="0" smtClean="0"/>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Who was Hermas?</a:t>
            </a:r>
            <a:r>
              <a:rPr lang="en-US" dirty="0">
                <a:solidFill>
                  <a:srgbClr val="FFFF00"/>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00650" y="4495800"/>
            <a:ext cx="3124200" cy="1752600"/>
          </a:xfrm>
          <a:prstGeom prst="rect">
            <a:avLst/>
          </a:prstGeom>
        </p:spPr>
      </p:pic>
    </p:spTree>
    <p:extLst>
      <p:ext uri="{BB962C8B-B14F-4D97-AF65-F5344CB8AC3E}">
        <p14:creationId xmlns:p14="http://schemas.microsoft.com/office/powerpoint/2010/main" val="100253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848600" cy="5105400"/>
          </a:xfrm>
        </p:spPr>
        <p:txBody>
          <a:bodyPr>
            <a:normAutofit fontScale="62500" lnSpcReduction="20000"/>
          </a:bodyPr>
          <a:lstStyle/>
          <a:p>
            <a:pPr marL="457200" indent="-457200">
              <a:buFont typeface="Wingdings" panose="05000000000000000000" pitchFamily="2" charset="2"/>
              <a:buChar char="§"/>
            </a:pPr>
            <a:r>
              <a:rPr lang="en-US" sz="3600" dirty="0"/>
              <a:t>The revelations are grouped into three categories:  five “Visions,” twelve “Commandments” and ten “Parables.” </a:t>
            </a:r>
            <a:endParaRPr lang="en-US" sz="3600" dirty="0" smtClean="0"/>
          </a:p>
          <a:p>
            <a:pPr marL="0" indent="0">
              <a:buNone/>
            </a:pPr>
            <a:endParaRPr lang="en-US" sz="1300" dirty="0" smtClean="0"/>
          </a:p>
          <a:p>
            <a:pPr marL="457200" indent="-457200">
              <a:buFont typeface="Wingdings" panose="05000000000000000000" pitchFamily="2" charset="2"/>
              <a:buChar char="§"/>
            </a:pPr>
            <a:r>
              <a:rPr lang="en-US" sz="3600" dirty="0" smtClean="0"/>
              <a:t>The </a:t>
            </a:r>
            <a:r>
              <a:rPr lang="en-US" sz="3600" dirty="0"/>
              <a:t>“Lady” reveals the first four visions. </a:t>
            </a:r>
            <a:endParaRPr lang="en-US" sz="3600" dirty="0" smtClean="0"/>
          </a:p>
          <a:p>
            <a:pPr marL="457200" indent="-457200">
              <a:buNone/>
            </a:pPr>
            <a:r>
              <a:rPr lang="en-US" sz="3600" dirty="0"/>
              <a:t> </a:t>
            </a:r>
            <a:r>
              <a:rPr lang="en-US" sz="3600" dirty="0" smtClean="0"/>
              <a:t>   </a:t>
            </a:r>
            <a:r>
              <a:rPr lang="en-US" sz="3600" dirty="0" smtClean="0"/>
              <a:t>   The </a:t>
            </a:r>
            <a:r>
              <a:rPr lang="en-US" sz="3600" dirty="0"/>
              <a:t>fifth vision and all the </a:t>
            </a:r>
            <a:r>
              <a:rPr lang="en-US" sz="3600" dirty="0" smtClean="0"/>
              <a:t>commandments</a:t>
            </a:r>
          </a:p>
          <a:p>
            <a:pPr marL="457200" indent="-457200">
              <a:buNone/>
            </a:pPr>
            <a:r>
              <a:rPr lang="en-US" sz="3600" dirty="0"/>
              <a:t> </a:t>
            </a:r>
            <a:r>
              <a:rPr lang="en-US" sz="3600" dirty="0" smtClean="0"/>
              <a:t>   </a:t>
            </a:r>
            <a:r>
              <a:rPr lang="en-US" sz="3600" dirty="0" smtClean="0"/>
              <a:t>   and </a:t>
            </a:r>
            <a:r>
              <a:rPr lang="en-US" sz="3600" dirty="0"/>
              <a:t>parables are then conveyed to Hermas </a:t>
            </a:r>
            <a:endParaRPr lang="en-US" sz="3600" dirty="0" smtClean="0"/>
          </a:p>
          <a:p>
            <a:pPr marL="457200" indent="-457200">
              <a:buNone/>
            </a:pPr>
            <a:r>
              <a:rPr lang="en-US" sz="3600" dirty="0"/>
              <a:t> </a:t>
            </a:r>
            <a:r>
              <a:rPr lang="en-US" sz="3600" dirty="0" smtClean="0"/>
              <a:t>    </a:t>
            </a:r>
            <a:r>
              <a:rPr lang="en-US" sz="3600" dirty="0" smtClean="0"/>
              <a:t>  by </a:t>
            </a:r>
            <a:r>
              <a:rPr lang="en-US" sz="3600" dirty="0"/>
              <a:t>the Shepherd, who is “the angel of </a:t>
            </a:r>
            <a:endParaRPr lang="en-US" sz="3600" dirty="0" smtClean="0"/>
          </a:p>
          <a:p>
            <a:pPr marL="457200" indent="-457200">
              <a:buNone/>
            </a:pPr>
            <a:r>
              <a:rPr lang="en-US" sz="3600" dirty="0"/>
              <a:t> </a:t>
            </a:r>
            <a:r>
              <a:rPr lang="en-US" sz="3600" dirty="0" smtClean="0"/>
              <a:t>    </a:t>
            </a:r>
            <a:r>
              <a:rPr lang="en-US" sz="3600" dirty="0" smtClean="0"/>
              <a:t>  repentance</a:t>
            </a:r>
            <a:r>
              <a:rPr lang="en-US" sz="3600" dirty="0"/>
              <a:t>” (</a:t>
            </a:r>
            <a:r>
              <a:rPr lang="en-US" sz="3600" i="1" dirty="0"/>
              <a:t>Sim</a:t>
            </a:r>
            <a:r>
              <a:rPr lang="en-US" sz="3600" dirty="0"/>
              <a:t>. 9.1).  </a:t>
            </a:r>
            <a:endParaRPr lang="en-US" sz="3600" dirty="0"/>
          </a:p>
          <a:p>
            <a:pPr marL="457200" indent="-457200">
              <a:buNone/>
            </a:pPr>
            <a:endParaRPr lang="en-US" sz="1300" dirty="0" smtClean="0"/>
          </a:p>
          <a:p>
            <a:pPr marL="457200" indent="-457200">
              <a:buFont typeface="Wingdings" panose="05000000000000000000" pitchFamily="2" charset="2"/>
              <a:buChar char="§"/>
            </a:pPr>
            <a:r>
              <a:rPr lang="en-US" sz="3600" dirty="0" smtClean="0"/>
              <a:t>The </a:t>
            </a:r>
            <a:r>
              <a:rPr lang="en-US" sz="3600" dirty="0"/>
              <a:t>dialogues and revelations, both those that occur initially between Hermas and the Lady and later exchanges between Hermas and the Shepherd, clearly show that these divine messengers offer not only revelations but also instruction.  </a:t>
            </a:r>
            <a:endParaRPr lang="en-US" sz="3600" dirty="0" smtClean="0"/>
          </a:p>
          <a:p>
            <a:pPr marL="457200" indent="-457200">
              <a:buFont typeface="Wingdings" panose="05000000000000000000" pitchFamily="2" charset="2"/>
              <a:buChar char="§"/>
            </a:pPr>
            <a:endParaRPr lang="en-US" sz="1500" dirty="0" smtClean="0"/>
          </a:p>
          <a:p>
            <a:pPr marL="457200" indent="-457200">
              <a:buFont typeface="Wingdings" panose="05000000000000000000" pitchFamily="2" charset="2"/>
              <a:buChar char="§"/>
            </a:pPr>
            <a:r>
              <a:rPr lang="en-US" sz="3600" dirty="0" smtClean="0"/>
              <a:t>The </a:t>
            </a:r>
            <a:r>
              <a:rPr lang="en-US" sz="3600" dirty="0"/>
              <a:t>work’s title stems from the figure who gave most of the revelations to Hermas.</a:t>
            </a:r>
            <a:endParaRPr lang="en-US" sz="3600" dirty="0" smtClean="0"/>
          </a:p>
          <a:p>
            <a:pPr>
              <a:buFont typeface="Wingdings" panose="05000000000000000000" pitchFamily="2" charset="2"/>
              <a:buChar char="§"/>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The </a:t>
            </a:r>
            <a:r>
              <a:rPr lang="en-US" i="1" dirty="0"/>
              <a:t>Shepherd of Hermas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2362200"/>
            <a:ext cx="2019300" cy="1676400"/>
          </a:xfrm>
          <a:prstGeom prst="rect">
            <a:avLst/>
          </a:prstGeom>
        </p:spPr>
      </p:pic>
    </p:spTree>
    <p:extLst>
      <p:ext uri="{BB962C8B-B14F-4D97-AF65-F5344CB8AC3E}">
        <p14:creationId xmlns:p14="http://schemas.microsoft.com/office/powerpoint/2010/main" val="263093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01000" cy="4572000"/>
          </a:xfrm>
        </p:spPr>
        <p:txBody>
          <a:bodyPr>
            <a:normAutofit fontScale="40000" lnSpcReduction="20000"/>
          </a:bodyPr>
          <a:lstStyle/>
          <a:p>
            <a:pPr marL="457200" indent="-457200">
              <a:buFont typeface="Wingdings" panose="05000000000000000000" pitchFamily="2" charset="2"/>
              <a:buChar char="§"/>
              <a:tabLst>
                <a:tab pos="457200" algn="l"/>
              </a:tabLst>
            </a:pPr>
            <a:r>
              <a:rPr lang="en-US" sz="5000" i="1" dirty="0" smtClean="0"/>
              <a:t>Vision </a:t>
            </a:r>
            <a:r>
              <a:rPr lang="en-US" sz="5000" dirty="0"/>
              <a:t>3</a:t>
            </a:r>
            <a:r>
              <a:rPr lang="en-US" sz="5000" i="1" dirty="0"/>
              <a:t> </a:t>
            </a:r>
            <a:r>
              <a:rPr lang="en-US" sz="5000" dirty="0"/>
              <a:t>and</a:t>
            </a:r>
            <a:r>
              <a:rPr lang="en-US" sz="5000" i="1" dirty="0"/>
              <a:t> Parable </a:t>
            </a:r>
            <a:r>
              <a:rPr lang="en-US" sz="5000" dirty="0"/>
              <a:t>9</a:t>
            </a:r>
            <a:r>
              <a:rPr lang="en-US" sz="5000" i="1" dirty="0"/>
              <a:t> </a:t>
            </a:r>
            <a:r>
              <a:rPr lang="en-US" sz="5000" dirty="0"/>
              <a:t>exemplify the theology and ethics embedded in the writing – in particular, </a:t>
            </a:r>
            <a:r>
              <a:rPr lang="en-US" sz="5000" dirty="0" err="1"/>
              <a:t>Hermas’s</a:t>
            </a:r>
            <a:r>
              <a:rPr lang="en-US" sz="5000" dirty="0"/>
              <a:t> ideas about the church (ecclesiology), the end times (eschatology), and the importance of repentance for salvation (soteriology).  </a:t>
            </a:r>
            <a:endParaRPr lang="en-US" sz="5000" dirty="0" smtClean="0"/>
          </a:p>
          <a:p>
            <a:pPr marL="457200" indent="-457200">
              <a:buNone/>
              <a:tabLst>
                <a:tab pos="457200" algn="l"/>
              </a:tabLst>
            </a:pPr>
            <a:endParaRPr lang="en-US" sz="1500" dirty="0" smtClean="0"/>
          </a:p>
          <a:p>
            <a:pPr marL="457200" indent="-457200">
              <a:buFont typeface="Wingdings" panose="05000000000000000000" pitchFamily="2" charset="2"/>
              <a:buChar char="§"/>
              <a:tabLst>
                <a:tab pos="457200" algn="l"/>
              </a:tabLst>
            </a:pPr>
            <a:r>
              <a:rPr lang="en-US" sz="5100" dirty="0" smtClean="0"/>
              <a:t>In </a:t>
            </a:r>
            <a:r>
              <a:rPr lang="en-US" sz="5100" i="1" dirty="0"/>
              <a:t>Vision 3, </a:t>
            </a:r>
            <a:r>
              <a:rPr lang="en-US" sz="5100" dirty="0"/>
              <a:t>for instance, Hermas recounts what the “Lady” revealed to and interpreted for him.  He initially sees an “ivory couch,” “six young men,” a “great tower built upon the water” and “stones” (</a:t>
            </a:r>
            <a:r>
              <a:rPr lang="en-US" sz="5100" i="1" dirty="0"/>
              <a:t>Vis</a:t>
            </a:r>
            <a:r>
              <a:rPr lang="en-US" sz="5100" dirty="0"/>
              <a:t>. 3.1-2). </a:t>
            </a:r>
            <a:endParaRPr lang="en-US" sz="5100" dirty="0" smtClean="0"/>
          </a:p>
          <a:p>
            <a:pPr marL="457200" indent="-457200">
              <a:buNone/>
              <a:tabLst>
                <a:tab pos="457200" algn="l"/>
              </a:tabLst>
            </a:pPr>
            <a:endParaRPr lang="en-US" sz="1500" dirty="0" smtClean="0"/>
          </a:p>
          <a:p>
            <a:pPr marL="457200" indent="-457200">
              <a:buFont typeface="Wingdings" panose="05000000000000000000" pitchFamily="2" charset="2"/>
              <a:buChar char="§"/>
              <a:tabLst>
                <a:tab pos="457200" algn="l"/>
              </a:tabLst>
            </a:pPr>
            <a:r>
              <a:rPr lang="en-US" sz="5100" dirty="0" smtClean="0"/>
              <a:t>Each </a:t>
            </a:r>
            <a:r>
              <a:rPr lang="en-US" sz="5100" dirty="0"/>
              <a:t>of these heavenly objects, the Lady informs Hermas, represents another reality:  the ivory couch stands for divine judgment, the six young men for the holy angels of God, the </a:t>
            </a:r>
            <a:r>
              <a:rPr lang="en-US" sz="5100" dirty="0" smtClean="0"/>
              <a:t>tower </a:t>
            </a:r>
            <a:r>
              <a:rPr lang="en-US" sz="5100" dirty="0"/>
              <a:t>and the water for the </a:t>
            </a:r>
            <a:endParaRPr lang="en-US" sz="5100" dirty="0" smtClean="0"/>
          </a:p>
          <a:p>
            <a:pPr marL="457200" indent="-457200">
              <a:buNone/>
              <a:tabLst>
                <a:tab pos="457200" algn="l"/>
              </a:tabLst>
            </a:pPr>
            <a:r>
              <a:rPr lang="en-US" sz="5100" dirty="0"/>
              <a:t> </a:t>
            </a:r>
            <a:r>
              <a:rPr lang="en-US" sz="5100" dirty="0" smtClean="0"/>
              <a:t>                            church </a:t>
            </a:r>
            <a:r>
              <a:rPr lang="en-US" sz="5100" dirty="0"/>
              <a:t>comprised of the baptized faithful, and the </a:t>
            </a:r>
            <a:endParaRPr lang="en-US" sz="5100" dirty="0" smtClean="0"/>
          </a:p>
          <a:p>
            <a:pPr marL="457200" indent="-457200">
              <a:buNone/>
              <a:tabLst>
                <a:tab pos="457200" algn="l"/>
              </a:tabLst>
            </a:pPr>
            <a:r>
              <a:rPr lang="en-US" sz="5100" dirty="0"/>
              <a:t> </a:t>
            </a:r>
            <a:r>
              <a:rPr lang="en-US" sz="5100" dirty="0" smtClean="0"/>
              <a:t>                            stones </a:t>
            </a:r>
            <a:r>
              <a:rPr lang="en-US" sz="5100" dirty="0"/>
              <a:t>for all Christ-believers (both those who will be </a:t>
            </a:r>
            <a:endParaRPr lang="en-US" sz="5100" dirty="0" smtClean="0"/>
          </a:p>
          <a:p>
            <a:pPr marL="457200" indent="-457200">
              <a:buNone/>
              <a:tabLst>
                <a:tab pos="457200" algn="l"/>
              </a:tabLst>
            </a:pPr>
            <a:r>
              <a:rPr lang="en-US" sz="5100" dirty="0"/>
              <a:t> </a:t>
            </a:r>
            <a:r>
              <a:rPr lang="en-US" sz="5100" dirty="0" smtClean="0"/>
              <a:t>                            saved </a:t>
            </a:r>
            <a:r>
              <a:rPr lang="en-US" sz="5100" dirty="0"/>
              <a:t>and those who will ultimately be rejected).</a:t>
            </a:r>
            <a:r>
              <a:rPr lang="en-US" sz="3600" dirty="0"/>
              <a:t>  </a:t>
            </a:r>
          </a:p>
          <a:p>
            <a:pPr marL="457200" indent="-457200" algn="ctr">
              <a:buNone/>
              <a:tabLst>
                <a:tab pos="457200" algn="l"/>
              </a:tabLst>
            </a:pPr>
            <a:r>
              <a:rPr lang="en-US" sz="3600" i="1" dirty="0" smtClean="0">
                <a:solidFill>
                  <a:srgbClr val="FF0000"/>
                </a:solidFill>
              </a:rPr>
              <a:t>   </a:t>
            </a:r>
            <a:endParaRPr lang="en-US" sz="3600" i="1" dirty="0" smtClean="0"/>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3600" dirty="0">
              <a:effectLst>
                <a:outerShdw blurRad="38100" dist="38100" dir="2700000" algn="tl">
                  <a:srgbClr val="000000">
                    <a:alpha val="43137"/>
                  </a:srgbClr>
                </a:outerShdw>
              </a:effectLst>
            </a:endParaRP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The </a:t>
            </a:r>
            <a:r>
              <a:rPr lang="en-US" i="1" dirty="0"/>
              <a:t>Shepherd of Hermas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4495800"/>
            <a:ext cx="1817914" cy="1828800"/>
          </a:xfrm>
          <a:prstGeom prst="rect">
            <a:avLst/>
          </a:prstGeom>
        </p:spPr>
      </p:pic>
    </p:spTree>
    <p:extLst>
      <p:ext uri="{BB962C8B-B14F-4D97-AF65-F5344CB8AC3E}">
        <p14:creationId xmlns:p14="http://schemas.microsoft.com/office/powerpoint/2010/main" val="27569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543800" cy="4572000"/>
          </a:xfrm>
        </p:spPr>
        <p:txBody>
          <a:bodyPr>
            <a:normAutofit/>
          </a:bodyPr>
          <a:lstStyle/>
          <a:p>
            <a:pPr marL="0" indent="0">
              <a:buNone/>
            </a:pPr>
            <a:r>
              <a:rPr lang="en-US" dirty="0"/>
              <a:t> </a:t>
            </a:r>
            <a:r>
              <a:rPr lang="en-US" dirty="0" smtClean="0"/>
              <a:t>          </a:t>
            </a:r>
            <a:endParaRPr lang="en-US" sz="3600" dirty="0">
              <a:effectLst>
                <a:outerShdw blurRad="38100" dist="38100" dir="2700000" algn="tl">
                  <a:srgbClr val="000000">
                    <a:alpha val="43137"/>
                  </a:srgbClr>
                </a:outerShdw>
              </a:effectLst>
            </a:endParaRPr>
          </a:p>
          <a:p>
            <a:pPr marL="0" indent="0" algn="ctr">
              <a:buNone/>
            </a:pPr>
            <a:r>
              <a:rPr lang="en-US" sz="4000" dirty="0" smtClean="0"/>
              <a:t>Setting the Context </a:t>
            </a:r>
          </a:p>
          <a:p>
            <a:pPr marL="0" indent="0" algn="ctr">
              <a:buNone/>
            </a:pPr>
            <a:endParaRPr lang="en-US" sz="3600" dirty="0" smtClean="0">
              <a:effectLst>
                <a:outerShdw blurRad="38100" dist="38100" dir="2700000" algn="tl">
                  <a:srgbClr val="000000">
                    <a:alpha val="43137"/>
                  </a:srgbClr>
                </a:outerShdw>
              </a:effectLst>
            </a:endParaRPr>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7924800" cy="16002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Early Christian Apocalyptic Visions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362200" y="3276600"/>
            <a:ext cx="4191000" cy="2819400"/>
          </a:xfrm>
          <a:prstGeom prst="rect">
            <a:avLst/>
          </a:prstGeom>
        </p:spPr>
      </p:pic>
    </p:spTree>
    <p:extLst>
      <p:ext uri="{BB962C8B-B14F-4D97-AF65-F5344CB8AC3E}">
        <p14:creationId xmlns:p14="http://schemas.microsoft.com/office/powerpoint/2010/main" val="29058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i="1" dirty="0" smtClean="0"/>
              <a:t>Apocalypse of Peter </a:t>
            </a:r>
            <a:endParaRPr lang="en-US"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09800"/>
            <a:ext cx="4724400" cy="3581400"/>
          </a:xfrm>
        </p:spPr>
      </p:pic>
    </p:spTree>
    <p:extLst>
      <p:ext uri="{BB962C8B-B14F-4D97-AF65-F5344CB8AC3E}">
        <p14:creationId xmlns:p14="http://schemas.microsoft.com/office/powerpoint/2010/main" val="22293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normAutofit fontScale="62500" lnSpcReduction="20000"/>
          </a:bodyPr>
          <a:lstStyle/>
          <a:p>
            <a:pPr marL="457200" indent="-457200">
              <a:buFont typeface="Wingdings" panose="05000000000000000000" pitchFamily="2" charset="2"/>
              <a:buChar char="§"/>
            </a:pPr>
            <a:r>
              <a:rPr lang="en-US" sz="3600" dirty="0"/>
              <a:t>Unlike the Revelation of John and the </a:t>
            </a:r>
            <a:r>
              <a:rPr lang="en-US" sz="3600" i="1" dirty="0"/>
              <a:t>Shepherd </a:t>
            </a:r>
            <a:r>
              <a:rPr lang="en-US" sz="3600" dirty="0"/>
              <a:t>of Hermas, both of which have complex storylines and dramatic images and symbols, the </a:t>
            </a:r>
            <a:r>
              <a:rPr lang="en-US" sz="3600" i="1" dirty="0"/>
              <a:t>Apocalypse of Peter </a:t>
            </a:r>
            <a:r>
              <a:rPr lang="en-US" sz="3600" dirty="0"/>
              <a:t>is considerably shorter and has a relatively easy to follow narrative:  on the Mount of Olives, Jesus explains to Peter and the disciples about the judgment to come at the end times. </a:t>
            </a:r>
            <a:endParaRPr lang="en-US" sz="3600" dirty="0" smtClean="0"/>
          </a:p>
          <a:p>
            <a:pPr marL="457200" indent="-457200">
              <a:buNone/>
            </a:pPr>
            <a:r>
              <a:rPr lang="en-US" sz="3600" dirty="0" smtClean="0"/>
              <a:t> </a:t>
            </a:r>
          </a:p>
          <a:p>
            <a:pPr marL="457200" indent="-457200">
              <a:buFont typeface="Wingdings" panose="05000000000000000000" pitchFamily="2" charset="2"/>
              <a:buChar char="§"/>
            </a:pPr>
            <a:r>
              <a:rPr lang="en-US" sz="3600" dirty="0" smtClean="0"/>
              <a:t>The </a:t>
            </a:r>
            <a:r>
              <a:rPr lang="en-US" sz="3600" dirty="0"/>
              <a:t>world will be consumed by fire, </a:t>
            </a:r>
            <a:endParaRPr lang="en-US" sz="3600" dirty="0" smtClean="0"/>
          </a:p>
          <a:p>
            <a:pPr marL="457200" indent="-457200">
              <a:buNone/>
            </a:pPr>
            <a:r>
              <a:rPr lang="en-US" sz="3600" dirty="0"/>
              <a:t> </a:t>
            </a:r>
            <a:r>
              <a:rPr lang="en-US" sz="3600" dirty="0" smtClean="0"/>
              <a:t>   followed </a:t>
            </a:r>
            <a:r>
              <a:rPr lang="en-US" sz="3600" dirty="0"/>
              <a:t>by the final judgment of all </a:t>
            </a:r>
            <a:endParaRPr lang="en-US" sz="3600" dirty="0" smtClean="0"/>
          </a:p>
          <a:p>
            <a:pPr marL="457200" indent="-457200">
              <a:buNone/>
            </a:pPr>
            <a:r>
              <a:rPr lang="en-US" sz="3600" dirty="0"/>
              <a:t> </a:t>
            </a:r>
            <a:r>
              <a:rPr lang="en-US" sz="3600" dirty="0" smtClean="0"/>
              <a:t>   people</a:t>
            </a:r>
            <a:r>
              <a:rPr lang="en-US" sz="3600" dirty="0"/>
              <a:t>. There are only two possible </a:t>
            </a:r>
            <a:endParaRPr lang="en-US" sz="3600" dirty="0" smtClean="0"/>
          </a:p>
          <a:p>
            <a:pPr marL="457200" indent="-457200">
              <a:buNone/>
            </a:pPr>
            <a:r>
              <a:rPr lang="en-US" sz="3600" dirty="0"/>
              <a:t> </a:t>
            </a:r>
            <a:r>
              <a:rPr lang="en-US" sz="3600" dirty="0" smtClean="0"/>
              <a:t>   ultimate </a:t>
            </a:r>
            <a:r>
              <a:rPr lang="en-US" sz="3600" dirty="0"/>
              <a:t>destinations for all humanity: </a:t>
            </a:r>
            <a:endParaRPr lang="en-US" sz="3600" dirty="0" smtClean="0"/>
          </a:p>
          <a:p>
            <a:pPr marL="457200" indent="-457200">
              <a:buNone/>
            </a:pPr>
            <a:r>
              <a:rPr lang="en-US" sz="3600" dirty="0"/>
              <a:t> </a:t>
            </a:r>
            <a:r>
              <a:rPr lang="en-US" sz="3600" dirty="0" smtClean="0"/>
              <a:t>   </a:t>
            </a:r>
            <a:r>
              <a:rPr lang="en-US" sz="3600" dirty="0"/>
              <a:t>heaven or hell.  Most of the story </a:t>
            </a:r>
            <a:endParaRPr lang="en-US" sz="3600" dirty="0" smtClean="0"/>
          </a:p>
          <a:p>
            <a:pPr marL="457200" indent="-457200">
              <a:buNone/>
            </a:pPr>
            <a:r>
              <a:rPr lang="en-US" sz="3600" dirty="0"/>
              <a:t> </a:t>
            </a:r>
            <a:r>
              <a:rPr lang="en-US" sz="3600" dirty="0" smtClean="0"/>
              <a:t>   describes </a:t>
            </a:r>
            <a:r>
              <a:rPr lang="en-US" sz="3600" dirty="0"/>
              <a:t>the horrors awaiting those </a:t>
            </a:r>
            <a:endParaRPr lang="en-US" sz="3600" dirty="0" smtClean="0"/>
          </a:p>
          <a:p>
            <a:pPr marL="457200" indent="-457200">
              <a:buNone/>
            </a:pPr>
            <a:r>
              <a:rPr lang="en-US" sz="3600" dirty="0"/>
              <a:t> </a:t>
            </a:r>
            <a:r>
              <a:rPr lang="en-US" sz="3600" dirty="0" smtClean="0"/>
              <a:t>   condemned </a:t>
            </a:r>
            <a:r>
              <a:rPr lang="en-US" sz="3600" dirty="0"/>
              <a:t>to hell. </a:t>
            </a:r>
            <a:endParaRPr lang="en-US" sz="1000" dirty="0"/>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The Apocalypse of Peter</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971800"/>
            <a:ext cx="2438400" cy="3429000"/>
          </a:xfrm>
          <a:prstGeom prst="rect">
            <a:avLst/>
          </a:prstGeom>
        </p:spPr>
      </p:pic>
    </p:spTree>
    <p:extLst>
      <p:ext uri="{BB962C8B-B14F-4D97-AF65-F5344CB8AC3E}">
        <p14:creationId xmlns:p14="http://schemas.microsoft.com/office/powerpoint/2010/main" val="147756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5181600"/>
          </a:xfrm>
        </p:spPr>
        <p:txBody>
          <a:bodyPr>
            <a:normAutofit/>
          </a:bodyPr>
          <a:lstStyle/>
          <a:p>
            <a:pPr marL="457200" indent="-457200">
              <a:buFont typeface="Wingdings" panose="05000000000000000000" pitchFamily="2" charset="2"/>
              <a:buChar char="§"/>
            </a:pPr>
            <a:r>
              <a:rPr lang="en-US" sz="2000" dirty="0" smtClean="0"/>
              <a:t>“</a:t>
            </a:r>
            <a:r>
              <a:rPr lang="en-US" sz="2000" dirty="0" smtClean="0"/>
              <a:t>Men </a:t>
            </a:r>
            <a:r>
              <a:rPr lang="en-US" sz="2000" dirty="0"/>
              <a:t>and women whose works were done in deceitfulness shall have their </a:t>
            </a:r>
            <a:r>
              <a:rPr lang="en-US" sz="2000" dirty="0" smtClean="0"/>
              <a:t>lips </a:t>
            </a:r>
            <a:r>
              <a:rPr lang="en-US" sz="2000" dirty="0"/>
              <a:t>cut off; and fire enters into their mouth and their entrails (bowels).  These </a:t>
            </a:r>
            <a:r>
              <a:rPr lang="en-US" sz="2000" dirty="0" smtClean="0"/>
              <a:t>are they </a:t>
            </a:r>
            <a:r>
              <a:rPr lang="en-US" sz="2000" dirty="0"/>
              <a:t>who caused the martyrs to die by their lying</a:t>
            </a:r>
            <a:r>
              <a:rPr lang="en-US" sz="2000" dirty="0" smtClean="0"/>
              <a:t>.” </a:t>
            </a:r>
            <a:r>
              <a:rPr lang="en-US" sz="2000" dirty="0" smtClean="0"/>
              <a:t>					– </a:t>
            </a:r>
            <a:r>
              <a:rPr lang="en-US" sz="2000" i="1" dirty="0"/>
              <a:t>Apoc. Pet. </a:t>
            </a:r>
            <a:r>
              <a:rPr lang="en-US" sz="2000" dirty="0" smtClean="0"/>
              <a:t>9</a:t>
            </a:r>
          </a:p>
          <a:p>
            <a:pPr marL="0" indent="0">
              <a:buNone/>
            </a:pPr>
            <a:endParaRPr lang="en-US" sz="800" dirty="0" smtClean="0"/>
          </a:p>
          <a:p>
            <a:pPr marL="457200" indent="-457200">
              <a:buFont typeface="Wingdings" panose="05000000000000000000" pitchFamily="2" charset="2"/>
              <a:buChar char="§"/>
            </a:pPr>
            <a:r>
              <a:rPr lang="en-US" sz="2000" dirty="0" smtClean="0"/>
              <a:t>“</a:t>
            </a:r>
            <a:r>
              <a:rPr lang="en-US" sz="2000" dirty="0" smtClean="0"/>
              <a:t>Beside them shall be girls clad in darkness for a garment, and they shall be seriously punished and their flesh shall be torn in pieces. These are </a:t>
            </a:r>
            <a:r>
              <a:rPr lang="en-US" sz="2000" dirty="0" smtClean="0"/>
              <a:t>they </a:t>
            </a:r>
            <a:r>
              <a:rPr lang="en-US" sz="2000" dirty="0" smtClean="0"/>
              <a:t>how did not preserve their virginity until they were given in marriage </a:t>
            </a:r>
            <a:r>
              <a:rPr lang="en-US" sz="2000" dirty="0" smtClean="0"/>
              <a:t>and </a:t>
            </a:r>
            <a:r>
              <a:rPr lang="en-US" sz="2000" dirty="0" smtClean="0"/>
              <a:t>with these torments shall they </a:t>
            </a:r>
            <a:r>
              <a:rPr lang="en-US" sz="2000" dirty="0" smtClean="0"/>
              <a:t>be punished</a:t>
            </a:r>
            <a:r>
              <a:rPr lang="en-US" sz="2000" dirty="0"/>
              <a:t>.” </a:t>
            </a:r>
            <a:r>
              <a:rPr lang="en-US" sz="2000" dirty="0" smtClean="0"/>
              <a:t>			</a:t>
            </a:r>
            <a:r>
              <a:rPr lang="en-US" sz="2000" dirty="0" smtClean="0"/>
              <a:t> 				</a:t>
            </a:r>
            <a:r>
              <a:rPr lang="en-US" sz="1600" dirty="0" smtClean="0">
                <a:solidFill>
                  <a:srgbClr val="FF0000"/>
                </a:solidFill>
              </a:rPr>
              <a:t>– </a:t>
            </a:r>
            <a:r>
              <a:rPr lang="en-US" sz="1600" i="1" dirty="0">
                <a:solidFill>
                  <a:srgbClr val="FF0000"/>
                </a:solidFill>
              </a:rPr>
              <a:t>Apoc. Pet. </a:t>
            </a:r>
            <a:r>
              <a:rPr lang="en-US" sz="1600" dirty="0" smtClean="0">
                <a:solidFill>
                  <a:srgbClr val="FF0000"/>
                </a:solidFill>
              </a:rPr>
              <a:t>11</a:t>
            </a:r>
            <a:endParaRPr lang="en-US" sz="1600" dirty="0">
              <a:solidFill>
                <a:srgbClr val="FF0000"/>
              </a:solidFill>
            </a:endParaRPr>
          </a:p>
          <a:p>
            <a:pPr marL="3200400" indent="-457200">
              <a:buFont typeface="Wingdings" panose="05000000000000000000" pitchFamily="2" charset="2"/>
              <a:buChar char="§"/>
            </a:pPr>
            <a:r>
              <a:rPr lang="en-US" sz="2000" dirty="0" smtClean="0"/>
              <a:t>“Children shall be chastised with pain, with hanging up and with a multitude of wounds which flesh-flesh-devouring birds shall inflict upon them.  These are the ones who did not obey their parents</a:t>
            </a:r>
            <a:r>
              <a:rPr lang="en-US" sz="2000" dirty="0"/>
              <a:t>.” </a:t>
            </a:r>
            <a:endParaRPr lang="en-US" sz="2000" dirty="0" smtClean="0"/>
          </a:p>
          <a:p>
            <a:pPr marL="0" indent="0">
              <a:buNone/>
            </a:pPr>
            <a:r>
              <a:rPr lang="en-US" sz="1600" dirty="0">
                <a:solidFill>
                  <a:srgbClr val="FF0000"/>
                </a:solidFill>
              </a:rPr>
              <a:t> </a:t>
            </a:r>
            <a:r>
              <a:rPr lang="en-US" sz="1600" dirty="0" smtClean="0">
                <a:solidFill>
                  <a:srgbClr val="FF0000"/>
                </a:solidFill>
              </a:rPr>
              <a:t>     							</a:t>
            </a:r>
            <a:r>
              <a:rPr lang="en-US" sz="1600" dirty="0" smtClean="0">
                <a:solidFill>
                  <a:srgbClr val="FF0000"/>
                </a:solidFill>
              </a:rPr>
              <a:t>– </a:t>
            </a:r>
            <a:r>
              <a:rPr lang="en-US" sz="1600" i="1" dirty="0">
                <a:solidFill>
                  <a:srgbClr val="FF0000"/>
                </a:solidFill>
              </a:rPr>
              <a:t>Apoc. Pet. </a:t>
            </a:r>
            <a:r>
              <a:rPr lang="en-US" sz="1600" dirty="0">
                <a:solidFill>
                  <a:srgbClr val="FF0000"/>
                </a:solidFill>
              </a:rPr>
              <a:t>11</a:t>
            </a:r>
          </a:p>
          <a:p>
            <a:pPr marL="3314700" indent="-342900">
              <a:buFont typeface="Wingdings" panose="05000000000000000000" pitchFamily="2" charset="2"/>
              <a:buChar char="§"/>
            </a:pPr>
            <a:endParaRPr lang="en-US" sz="2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89857" y="304800"/>
            <a:ext cx="7848600" cy="838200"/>
          </a:xfrm>
        </p:spPr>
        <p:txBody>
          <a:bodyPr>
            <a:normAutofit fontScale="90000"/>
          </a:bodyPr>
          <a:lstStyle/>
          <a:p>
            <a:pPr marL="571500" indent="-571500" algn="ctr">
              <a:buFont typeface="Wingdings" panose="05000000000000000000" pitchFamily="2" charset="2"/>
              <a:buChar char="§"/>
              <a:tabLst>
                <a:tab pos="2914650" algn="l"/>
              </a:tabLst>
            </a:pP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Hell in the </a:t>
            </a:r>
            <a:r>
              <a:rPr lang="en-US" sz="4800" i="1" dirty="0"/>
              <a:t>Apocalypse of Peter </a:t>
            </a:r>
            <a:r>
              <a:rPr lang="en-US" sz="4800" i="1" dirty="0">
                <a:solidFill>
                  <a:srgbClr val="FF0000"/>
                </a:solidFill>
                <a:effectLst>
                  <a:outerShdw blurRad="38100" dist="38100" dir="2700000" algn="tl">
                    <a:srgbClr val="000000">
                      <a:alpha val="43137"/>
                    </a:srgbClr>
                  </a:outerShdw>
                </a:effectLst>
              </a:rPr>
              <a:t/>
            </a:r>
            <a:br>
              <a:rPr lang="en-US" sz="4800" i="1" dirty="0">
                <a:solidFill>
                  <a:srgbClr val="FF00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ndParaRPr>
          </a:p>
        </p:txBody>
      </p:sp>
      <p:sp>
        <p:nvSpPr>
          <p:cNvPr id="4" name="Content Placeholder 3"/>
          <p:cNvSpPr>
            <a:spLocks noGrp="1"/>
          </p:cNvSpPr>
          <p:nvPr>
            <p:ph sz="half" idx="4294967295"/>
          </p:nvPr>
        </p:nvSpPr>
        <p:spPr>
          <a:xfrm>
            <a:off x="883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67200"/>
            <a:ext cx="2514600" cy="2209800"/>
          </a:xfrm>
          <a:prstGeom prst="rect">
            <a:avLst/>
          </a:prstGeom>
        </p:spPr>
      </p:pic>
    </p:spTree>
    <p:extLst>
      <p:ext uri="{BB962C8B-B14F-4D97-AF65-F5344CB8AC3E}">
        <p14:creationId xmlns:p14="http://schemas.microsoft.com/office/powerpoint/2010/main" val="140724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5181600"/>
          </a:xfrm>
        </p:spPr>
        <p:txBody>
          <a:bodyPr>
            <a:normAutofit lnSpcReduction="10000"/>
          </a:bodyPr>
          <a:lstStyle/>
          <a:p>
            <a:pPr marL="457200" indent="-457200">
              <a:buFont typeface="Wingdings" panose="05000000000000000000" pitchFamily="2" charset="2"/>
              <a:buChar char="§"/>
            </a:pPr>
            <a:r>
              <a:rPr lang="en-US" sz="2000" dirty="0" smtClean="0"/>
              <a:t>The </a:t>
            </a:r>
            <a:r>
              <a:rPr lang="en-US" sz="2000" i="1" dirty="0"/>
              <a:t>Apocalypse of Peter</a:t>
            </a:r>
            <a:r>
              <a:rPr lang="en-US" sz="2000" dirty="0"/>
              <a:t> mentions the many angels </a:t>
            </a:r>
            <a:endParaRPr lang="en-US" sz="2000" dirty="0" smtClean="0"/>
          </a:p>
          <a:p>
            <a:pPr marL="457200" indent="-457200">
              <a:buNone/>
            </a:pPr>
            <a:r>
              <a:rPr lang="en-US" sz="2000" dirty="0"/>
              <a:t> </a:t>
            </a:r>
            <a:r>
              <a:rPr lang="en-US" sz="2000" dirty="0" smtClean="0"/>
              <a:t>    present </a:t>
            </a:r>
            <a:r>
              <a:rPr lang="en-US" sz="2000" dirty="0"/>
              <a:t>in both heaven and hell, for example, those </a:t>
            </a:r>
            <a:endParaRPr lang="en-US" sz="2000" dirty="0" smtClean="0"/>
          </a:p>
          <a:p>
            <a:pPr marL="457200" indent="-457200">
              <a:buNone/>
            </a:pPr>
            <a:r>
              <a:rPr lang="en-US" sz="2000" dirty="0"/>
              <a:t> </a:t>
            </a:r>
            <a:r>
              <a:rPr lang="en-US" sz="2000" dirty="0" smtClean="0"/>
              <a:t>    who </a:t>
            </a:r>
            <a:r>
              <a:rPr lang="en-US" sz="2000" dirty="0"/>
              <a:t>“weep” at the site of the condemned (</a:t>
            </a:r>
            <a:r>
              <a:rPr lang="en-US" sz="2000" i="1" dirty="0"/>
              <a:t>Apoc. Pet.</a:t>
            </a:r>
            <a:r>
              <a:rPr lang="en-US" sz="2000" dirty="0"/>
              <a:t> 3).  </a:t>
            </a:r>
            <a:endParaRPr lang="en-US" sz="2000" dirty="0" smtClean="0"/>
          </a:p>
          <a:p>
            <a:pPr marL="457200" indent="-457200">
              <a:buNone/>
            </a:pPr>
            <a:r>
              <a:rPr lang="en-US" sz="2000" dirty="0"/>
              <a:t> </a:t>
            </a:r>
            <a:r>
              <a:rPr lang="en-US" sz="2000" dirty="0" smtClean="0"/>
              <a:t>    Four </a:t>
            </a:r>
            <a:r>
              <a:rPr lang="en-US" sz="2000" dirty="0"/>
              <a:t>angels singled out by name for particular mention </a:t>
            </a:r>
            <a:endParaRPr lang="en-US" sz="2000" dirty="0" smtClean="0"/>
          </a:p>
          <a:p>
            <a:pPr marL="457200" indent="-457200">
              <a:buNone/>
            </a:pPr>
            <a:r>
              <a:rPr lang="en-US" sz="2000" dirty="0"/>
              <a:t> </a:t>
            </a:r>
            <a:r>
              <a:rPr lang="en-US" sz="2000" dirty="0" smtClean="0"/>
              <a:t>    are </a:t>
            </a:r>
            <a:r>
              <a:rPr lang="en-US" sz="2000" dirty="0"/>
              <a:t>Uriel (</a:t>
            </a:r>
            <a:r>
              <a:rPr lang="en-US" sz="2000" i="1" dirty="0"/>
              <a:t>Apoc. Pet</a:t>
            </a:r>
            <a:r>
              <a:rPr lang="en-US" sz="2000" dirty="0"/>
              <a:t>. 4, 6, 12); Ezrael (</a:t>
            </a:r>
            <a:r>
              <a:rPr lang="en-US" sz="2000" i="1" dirty="0"/>
              <a:t>Apoc. Pet</a:t>
            </a:r>
            <a:r>
              <a:rPr lang="en-US" sz="2000" dirty="0"/>
              <a:t>.  7, 9-12); </a:t>
            </a:r>
            <a:endParaRPr lang="en-US" sz="2000" dirty="0" smtClean="0"/>
          </a:p>
          <a:p>
            <a:pPr marL="457200" indent="-457200">
              <a:buNone/>
            </a:pPr>
            <a:r>
              <a:rPr lang="en-US" sz="2000" dirty="0"/>
              <a:t> </a:t>
            </a:r>
            <a:r>
              <a:rPr lang="en-US" sz="2000" dirty="0" smtClean="0"/>
              <a:t>    Temlakos </a:t>
            </a:r>
            <a:r>
              <a:rPr lang="en-US" sz="2000" dirty="0"/>
              <a:t>(</a:t>
            </a:r>
            <a:r>
              <a:rPr lang="en-US" sz="2000" i="1" dirty="0"/>
              <a:t>Apoc. Pet</a:t>
            </a:r>
            <a:r>
              <a:rPr lang="en-US" sz="2000" dirty="0"/>
              <a:t>. 8); and Tatirokos (</a:t>
            </a:r>
            <a:r>
              <a:rPr lang="en-US" sz="2000" i="1" dirty="0"/>
              <a:t>Apoc. Pet</a:t>
            </a:r>
            <a:r>
              <a:rPr lang="en-US" sz="2000" dirty="0"/>
              <a:t>. 13). </a:t>
            </a:r>
            <a:endParaRPr lang="en-US" sz="2000" dirty="0" smtClean="0"/>
          </a:p>
          <a:p>
            <a:pPr marL="457200" indent="-457200">
              <a:buNone/>
            </a:pPr>
            <a:r>
              <a:rPr lang="en-US" sz="2000" dirty="0"/>
              <a:t> </a:t>
            </a:r>
            <a:r>
              <a:rPr lang="en-US" sz="2000" dirty="0" smtClean="0"/>
              <a:t>    None </a:t>
            </a:r>
            <a:r>
              <a:rPr lang="en-US" sz="2000" dirty="0"/>
              <a:t>of those names is mentioned in the Old or New Testaments.</a:t>
            </a:r>
            <a:r>
              <a:rPr lang="en-US" sz="2000" i="1" dirty="0"/>
              <a:t> </a:t>
            </a:r>
          </a:p>
          <a:p>
            <a:pPr marL="457200" indent="-457200">
              <a:buNone/>
            </a:pPr>
            <a:endParaRPr lang="en-US" sz="900" dirty="0"/>
          </a:p>
          <a:p>
            <a:pPr marL="457200" indent="-457200">
              <a:buFont typeface="Wingdings" panose="05000000000000000000" pitchFamily="2" charset="2"/>
              <a:buChar char="§"/>
            </a:pPr>
            <a:r>
              <a:rPr lang="en-US" sz="2000" dirty="0" smtClean="0"/>
              <a:t>The “great” Uriel, described as “the angel of God,” is in charge of “the resurrection of the dead at the day of judgment” (</a:t>
            </a:r>
            <a:r>
              <a:rPr lang="en-US" sz="2000" i="1" dirty="0" smtClean="0"/>
              <a:t>Apoc. Pet</a:t>
            </a:r>
            <a:r>
              <a:rPr lang="en-US" sz="2000" dirty="0" smtClean="0"/>
              <a:t>. ref.).  The Jewish apocalypse </a:t>
            </a:r>
            <a:r>
              <a:rPr lang="en-US" sz="2000" i="1" dirty="0" smtClean="0"/>
              <a:t>First Enoch</a:t>
            </a:r>
            <a:r>
              <a:rPr lang="en-US" sz="2000" dirty="0" smtClean="0"/>
              <a:t> 9 mentions that the archangel Uriel protected humanity from the “Watchers” (a group of fallen angels).  Ezrael is the “angel of wrath” who summons the sinners in hell to face their torment.  In </a:t>
            </a:r>
            <a:r>
              <a:rPr lang="en-US" sz="2000" i="1" dirty="0" smtClean="0"/>
              <a:t>Apocalypse of Peter</a:t>
            </a:r>
            <a:r>
              <a:rPr lang="en-US" sz="2000" dirty="0" smtClean="0"/>
              <a:t> 8, the angel Temlakos, whose name means “care-giver,” protects the children aborted by their parents. Tatirokos, the “keeper of hell,” offers no mercy to the unrighteous in hell who suffer without end.         </a:t>
            </a:r>
          </a:p>
          <a:p>
            <a:pPr>
              <a:buFont typeface="Wingdings" panose="05000000000000000000" pitchFamily="2" charset="2"/>
              <a:buChar char="§"/>
            </a:pPr>
            <a:endParaRPr lang="en-US" sz="2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457200"/>
            <a:ext cx="7924800" cy="7620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000" dirty="0"/>
              <a:t>The Angels of the </a:t>
            </a:r>
            <a:r>
              <a:rPr lang="en-US" sz="4000" i="1" dirty="0"/>
              <a:t>Apocalypse of Peter  </a:t>
            </a:r>
            <a:r>
              <a:rPr lang="en-US" sz="4000" dirty="0"/>
              <a:t> </a:t>
            </a:r>
            <a:r>
              <a:rPr lang="en-US" sz="4800" dirty="0">
                <a:solidFill>
                  <a:srgbClr val="FF0000"/>
                </a:solidFill>
              </a:rPr>
              <a:t/>
            </a:r>
            <a:br>
              <a:rPr lang="en-US" sz="4800" dirty="0">
                <a:solidFill>
                  <a:srgbClr val="FF0000"/>
                </a:solidFill>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066800"/>
            <a:ext cx="1524000" cy="2124075"/>
          </a:xfrm>
          <a:prstGeom prst="rect">
            <a:avLst/>
          </a:prstGeom>
        </p:spPr>
      </p:pic>
    </p:spTree>
    <p:extLst>
      <p:ext uri="{BB962C8B-B14F-4D97-AF65-F5344CB8AC3E}">
        <p14:creationId xmlns:p14="http://schemas.microsoft.com/office/powerpoint/2010/main" val="11283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772400" cy="4724400"/>
          </a:xfrm>
        </p:spPr>
        <p:txBody>
          <a:bodyPr>
            <a:normAutofit/>
          </a:bodyPr>
          <a:lstStyle/>
          <a:p>
            <a:pPr marL="0" indent="0">
              <a:buNone/>
            </a:pPr>
            <a:endParaRPr lang="en-US" sz="2000" dirty="0" smtClean="0"/>
          </a:p>
          <a:p>
            <a:pPr>
              <a:buFont typeface="Wingdings" panose="05000000000000000000" pitchFamily="2" charset="2"/>
              <a:buChar char="§"/>
            </a:pPr>
            <a:r>
              <a:rPr lang="en-US" sz="2400" dirty="0" smtClean="0">
                <a:effectLst>
                  <a:outerShdw blurRad="38100" dist="38100" dir="2700000" algn="tl">
                    <a:srgbClr val="000000">
                      <a:alpha val="43137"/>
                    </a:srgbClr>
                  </a:outerShdw>
                </a:effectLst>
              </a:rPr>
              <a:t>The Apocalypse of Peter offers </a:t>
            </a:r>
            <a:r>
              <a:rPr lang="en-US" sz="2400" dirty="0">
                <a:effectLst>
                  <a:outerShdw blurRad="38100" dist="38100" dir="2700000" algn="tl">
                    <a:srgbClr val="000000">
                      <a:alpha val="43137"/>
                    </a:srgbClr>
                  </a:outerShdw>
                </a:effectLst>
              </a:rPr>
              <a:t>comparatively few details about what happens to those destined for their reward in heaven, beyond that they live in eternal bliss:</a:t>
            </a:r>
          </a:p>
          <a:p>
            <a:pPr marL="0" indent="0">
              <a:buNone/>
            </a:pPr>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	</a:t>
            </a:r>
            <a:r>
              <a:rPr lang="en-US" sz="2400" dirty="0" smtClean="0">
                <a:solidFill>
                  <a:schemeClr val="accent2">
                    <a:lumMod val="75000"/>
                  </a:schemeClr>
                </a:solidFill>
              </a:rPr>
              <a:t>“I </a:t>
            </a:r>
            <a:r>
              <a:rPr lang="en-US" sz="2400" dirty="0">
                <a:solidFill>
                  <a:schemeClr val="accent2">
                    <a:lumMod val="75000"/>
                  </a:schemeClr>
                </a:solidFill>
              </a:rPr>
              <a:t>[Jesus] will cause the people to enter into my </a:t>
            </a:r>
            <a:endParaRPr lang="en-US" sz="2400" dirty="0" smtClean="0">
              <a:solidFill>
                <a:schemeClr val="accent2">
                  <a:lumMod val="75000"/>
                </a:schemeClr>
              </a:solidFill>
            </a:endParaRPr>
          </a:p>
          <a:p>
            <a:pPr marL="0" indent="0">
              <a:buNone/>
            </a:pPr>
            <a:r>
              <a:rPr lang="en-US" sz="2400" dirty="0">
                <a:solidFill>
                  <a:schemeClr val="accent2">
                    <a:lumMod val="75000"/>
                  </a:schemeClr>
                </a:solidFill>
              </a:rPr>
              <a:t>	</a:t>
            </a:r>
            <a:r>
              <a:rPr lang="en-US" sz="2400" dirty="0" smtClean="0">
                <a:solidFill>
                  <a:schemeClr val="accent2">
                    <a:lumMod val="75000"/>
                  </a:schemeClr>
                </a:solidFill>
              </a:rPr>
              <a:t>everlasting kingdom</a:t>
            </a:r>
            <a:r>
              <a:rPr lang="en-US" sz="2400" dirty="0">
                <a:solidFill>
                  <a:schemeClr val="accent2">
                    <a:lumMod val="75000"/>
                  </a:schemeClr>
                </a:solidFill>
              </a:rPr>
              <a:t>, and show </a:t>
            </a:r>
            <a:r>
              <a:rPr lang="en-US" sz="2400" dirty="0" smtClean="0">
                <a:solidFill>
                  <a:schemeClr val="accent2">
                    <a:lumMod val="75000"/>
                  </a:schemeClr>
                </a:solidFill>
              </a:rPr>
              <a:t>them </a:t>
            </a:r>
            <a:r>
              <a:rPr lang="en-US" sz="2400" dirty="0">
                <a:solidFill>
                  <a:schemeClr val="accent2">
                    <a:lumMod val="75000"/>
                  </a:schemeClr>
                </a:solidFill>
              </a:rPr>
              <a:t>eternal good </a:t>
            </a:r>
            <a:endParaRPr lang="en-US" sz="2400" dirty="0" smtClean="0">
              <a:solidFill>
                <a:schemeClr val="accent2">
                  <a:lumMod val="75000"/>
                </a:schemeClr>
              </a:solidFill>
            </a:endParaRPr>
          </a:p>
          <a:p>
            <a:pPr marL="0" indent="0">
              <a:buNone/>
            </a:pPr>
            <a:r>
              <a:rPr lang="en-US" sz="2400" dirty="0">
                <a:solidFill>
                  <a:schemeClr val="accent2">
                    <a:lumMod val="75000"/>
                  </a:schemeClr>
                </a:solidFill>
              </a:rPr>
              <a:t>	</a:t>
            </a:r>
            <a:r>
              <a:rPr lang="en-US" sz="2400" dirty="0" smtClean="0">
                <a:solidFill>
                  <a:schemeClr val="accent2">
                    <a:lumMod val="75000"/>
                  </a:schemeClr>
                </a:solidFill>
              </a:rPr>
              <a:t>things </a:t>
            </a:r>
            <a:r>
              <a:rPr lang="en-US" sz="2400" dirty="0">
                <a:solidFill>
                  <a:schemeClr val="accent2">
                    <a:lumMod val="75000"/>
                  </a:schemeClr>
                </a:solidFill>
              </a:rPr>
              <a:t>to which I </a:t>
            </a:r>
            <a:r>
              <a:rPr lang="en-US" sz="2400" dirty="0" smtClean="0">
                <a:solidFill>
                  <a:schemeClr val="accent2">
                    <a:lumMod val="75000"/>
                  </a:schemeClr>
                </a:solidFill>
              </a:rPr>
              <a:t>have made </a:t>
            </a:r>
            <a:r>
              <a:rPr lang="en-US" sz="2400" dirty="0">
                <a:solidFill>
                  <a:schemeClr val="accent2">
                    <a:lumMod val="75000"/>
                  </a:schemeClr>
                </a:solidFill>
              </a:rPr>
              <a:t>them set their hope, I </a:t>
            </a:r>
            <a:endParaRPr lang="en-US" sz="2400" dirty="0" smtClean="0">
              <a:solidFill>
                <a:schemeClr val="accent2">
                  <a:lumMod val="75000"/>
                </a:schemeClr>
              </a:solidFill>
            </a:endParaRPr>
          </a:p>
          <a:p>
            <a:pPr marL="0" indent="0">
              <a:buNone/>
            </a:pPr>
            <a:r>
              <a:rPr lang="en-US" sz="2400" dirty="0">
                <a:solidFill>
                  <a:schemeClr val="accent2">
                    <a:lumMod val="75000"/>
                  </a:schemeClr>
                </a:solidFill>
              </a:rPr>
              <a:t>	</a:t>
            </a:r>
            <a:r>
              <a:rPr lang="en-US" sz="2400" dirty="0" smtClean="0">
                <a:solidFill>
                  <a:schemeClr val="accent2">
                    <a:lumMod val="75000"/>
                  </a:schemeClr>
                </a:solidFill>
              </a:rPr>
              <a:t>and my </a:t>
            </a:r>
            <a:r>
              <a:rPr lang="en-US" sz="2400" dirty="0" smtClean="0">
                <a:solidFill>
                  <a:schemeClr val="accent2">
                    <a:lumMod val="75000"/>
                  </a:schemeClr>
                </a:solidFill>
              </a:rPr>
              <a:t>Father </a:t>
            </a:r>
            <a:r>
              <a:rPr lang="en-US" sz="2400" dirty="0">
                <a:solidFill>
                  <a:schemeClr val="accent2">
                    <a:lumMod val="75000"/>
                  </a:schemeClr>
                </a:solidFill>
              </a:rPr>
              <a:t>in </a:t>
            </a:r>
            <a:r>
              <a:rPr lang="en-US" sz="2400" dirty="0" smtClean="0">
                <a:solidFill>
                  <a:schemeClr val="accent2">
                    <a:lumMod val="75000"/>
                  </a:schemeClr>
                </a:solidFill>
              </a:rPr>
              <a:t>heaven.” </a:t>
            </a:r>
            <a:r>
              <a:rPr lang="en-US" sz="2400" dirty="0">
                <a:solidFill>
                  <a:srgbClr val="FFC000"/>
                </a:solidFill>
              </a:rPr>
              <a:t>	</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1600" dirty="0">
                <a:solidFill>
                  <a:srgbClr val="FF0000"/>
                </a:solidFill>
              </a:rPr>
              <a:t>– </a:t>
            </a:r>
            <a:r>
              <a:rPr lang="en-US" sz="1600" i="1" dirty="0">
                <a:solidFill>
                  <a:srgbClr val="FF0000"/>
                </a:solidFill>
              </a:rPr>
              <a:t>Apoc. Pet. </a:t>
            </a:r>
            <a:r>
              <a:rPr lang="en-US" sz="1600" dirty="0">
                <a:solidFill>
                  <a:srgbClr val="FF0000"/>
                </a:solidFill>
              </a:rPr>
              <a:t>14</a:t>
            </a:r>
          </a:p>
          <a:p>
            <a:pPr>
              <a:buFont typeface="Wingdings" panose="05000000000000000000" pitchFamily="2" charset="2"/>
              <a:buChar char="§"/>
            </a:pPr>
            <a:endParaRPr lang="en-US" sz="2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7848600" cy="10668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Heaven in the </a:t>
            </a:r>
            <a:r>
              <a:rPr lang="en-US" sz="4800" i="1" dirty="0"/>
              <a:t>Apocalypse of Peter </a:t>
            </a:r>
            <a:r>
              <a:rPr lang="en-US" sz="4800" i="1" dirty="0">
                <a:solidFill>
                  <a:srgbClr val="FF0000"/>
                </a:solidFill>
              </a:rPr>
              <a:t/>
            </a:r>
            <a:br>
              <a:rPr lang="en-US" sz="4800" i="1" dirty="0">
                <a:solidFill>
                  <a:srgbClr val="FF0000"/>
                </a:solidFill>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spTree>
    <p:extLst>
      <p:ext uri="{BB962C8B-B14F-4D97-AF65-F5344CB8AC3E}">
        <p14:creationId xmlns:p14="http://schemas.microsoft.com/office/powerpoint/2010/main" val="30858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7924800" cy="5029200"/>
          </a:xfrm>
        </p:spPr>
        <p:txBody>
          <a:bodyPr>
            <a:normAutofit/>
          </a:bodyPr>
          <a:lstStyle/>
          <a:p>
            <a:pPr marL="0" lvl="0" indent="0" algn="ctr">
              <a:buNone/>
            </a:pPr>
            <a:r>
              <a:rPr lang="en-US" sz="3200" dirty="0" smtClean="0">
                <a:solidFill>
                  <a:schemeClr val="accent2">
                    <a:lumMod val="75000"/>
                  </a:schemeClr>
                </a:solidFill>
              </a:rPr>
              <a:t>Questions </a:t>
            </a:r>
            <a:r>
              <a:rPr lang="en-US" sz="3200" dirty="0">
                <a:solidFill>
                  <a:schemeClr val="accent2">
                    <a:lumMod val="75000"/>
                  </a:schemeClr>
                </a:solidFill>
              </a:rPr>
              <a:t>for </a:t>
            </a:r>
            <a:r>
              <a:rPr lang="en-US" sz="3200" dirty="0" smtClean="0">
                <a:solidFill>
                  <a:schemeClr val="accent2">
                    <a:lumMod val="75000"/>
                  </a:schemeClr>
                </a:solidFill>
              </a:rPr>
              <a:t>Theological Reflection</a:t>
            </a:r>
          </a:p>
          <a:p>
            <a:pPr marL="0" lvl="0" indent="0" algn="ctr">
              <a:buNone/>
            </a:pPr>
            <a:endParaRPr lang="en-US" sz="1000" dirty="0" smtClean="0">
              <a:solidFill>
                <a:srgbClr val="FF0000"/>
              </a:solidFill>
              <a:effectLst>
                <a:outerShdw blurRad="38100" dist="38100" dir="2700000" algn="tl">
                  <a:srgbClr val="000000">
                    <a:alpha val="43137"/>
                  </a:srgbClr>
                </a:outerShdw>
              </a:effectLst>
            </a:endParaRPr>
          </a:p>
          <a:p>
            <a:pPr marL="514350" lvl="0" indent="-514350">
              <a:buFont typeface="+mj-lt"/>
              <a:buAutoNum type="arabicPeriod"/>
            </a:pPr>
            <a:r>
              <a:rPr lang="en-US" sz="3200" dirty="0" smtClean="0"/>
              <a:t>How do you balance your “American” identity with your “Catholic” identity?   </a:t>
            </a:r>
          </a:p>
          <a:p>
            <a:pPr marL="514350" lvl="0" indent="-514350">
              <a:buFont typeface="+mj-lt"/>
              <a:buAutoNum type="arabicPeriod"/>
            </a:pPr>
            <a:endParaRPr lang="en-US" sz="1600" dirty="0" smtClean="0"/>
          </a:p>
          <a:p>
            <a:pPr marL="514350" indent="-514350">
              <a:buFont typeface="+mj-lt"/>
              <a:buAutoNum type="arabicPeriod"/>
            </a:pPr>
            <a:r>
              <a:rPr lang="en-US" sz="3200" dirty="0" smtClean="0"/>
              <a:t>In this “Year of Mercy,” what does the reality of heaven and hell say about God?   </a:t>
            </a:r>
            <a:endParaRPr lang="en-US" sz="3200" dirty="0"/>
          </a:p>
          <a:p>
            <a:pPr marL="514350" lvl="0" indent="-514350">
              <a:buFont typeface="+mj-lt"/>
              <a:buAutoNum type="arabicPeriod"/>
            </a:pPr>
            <a:endParaRPr lang="en-US" sz="1600" dirty="0" smtClean="0"/>
          </a:p>
          <a:p>
            <a:pPr marL="514350" lvl="0" indent="-514350">
              <a:buFont typeface="+mj-lt"/>
              <a:buAutoNum type="arabicPeriod"/>
            </a:pPr>
            <a:r>
              <a:rPr lang="en-US" sz="3200" dirty="0" smtClean="0"/>
              <a:t>How does the season of Advent say about divine judgment?   </a:t>
            </a:r>
          </a:p>
          <a:p>
            <a:pPr marL="514350" lvl="0" indent="-514350">
              <a:buFont typeface="+mj-lt"/>
              <a:buAutoNum type="arabicPeriod"/>
            </a:pPr>
            <a:endParaRPr lang="en-US" sz="3200" dirty="0">
              <a:effectLst>
                <a:outerShdw blurRad="38100" dist="38100" dir="2700000" algn="tl">
                  <a:srgbClr val="000000">
                    <a:alpha val="43137"/>
                  </a:srgbClr>
                </a:outerShdw>
              </a:effectLst>
            </a:endParaRPr>
          </a:p>
          <a:p>
            <a:pPr marL="0" indent="0">
              <a:buNone/>
            </a:pPr>
            <a:endParaRPr lang="en-US" sz="16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dirty="0" smtClean="0"/>
              <a:t>Early Christian Apocalyptic Visions </a:t>
            </a:r>
            <a:endParaRPr lang="en-US" dirty="0"/>
          </a:p>
        </p:txBody>
      </p:sp>
    </p:spTree>
    <p:extLst>
      <p:ext uri="{BB962C8B-B14F-4D97-AF65-F5344CB8AC3E}">
        <p14:creationId xmlns:p14="http://schemas.microsoft.com/office/powerpoint/2010/main" val="334218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What is an “apocalypse” and “apocalyptic” literature?</a:t>
            </a:r>
            <a:endParaRPr lang="en-US" dirty="0"/>
          </a:p>
        </p:txBody>
      </p:sp>
      <p:sp>
        <p:nvSpPr>
          <p:cNvPr id="3" name="Content Placeholder 2"/>
          <p:cNvSpPr>
            <a:spLocks noGrp="1"/>
          </p:cNvSpPr>
          <p:nvPr>
            <p:ph idx="1"/>
          </p:nvPr>
        </p:nvSpPr>
        <p:spPr>
          <a:xfrm>
            <a:off x="152400" y="1600200"/>
            <a:ext cx="8001000" cy="4800600"/>
          </a:xfrm>
        </p:spPr>
        <p:txBody>
          <a:bodyPr/>
          <a:lstStyle/>
          <a:p>
            <a:pPr marL="0" indent="0" algn="ctr">
              <a:buNone/>
            </a:pPr>
            <a:endParaRPr lang="en-US" sz="1200" dirty="0">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2800" dirty="0"/>
              <a:t>The term “apocalypse” comes from the Greek term </a:t>
            </a:r>
            <a:r>
              <a:rPr lang="en-US" sz="2800" i="1" dirty="0"/>
              <a:t>apokalypsis</a:t>
            </a:r>
            <a:r>
              <a:rPr lang="en-US" sz="2800" dirty="0"/>
              <a:t> meaning “unveiling.” </a:t>
            </a:r>
            <a:endParaRPr lang="en-US" sz="2800" dirty="0" smtClean="0"/>
          </a:p>
          <a:p>
            <a:pPr marL="0" indent="0">
              <a:buNone/>
            </a:pPr>
            <a:endParaRPr lang="en-US" sz="1000" dirty="0"/>
          </a:p>
          <a:p>
            <a:pPr marL="457200" indent="-457200">
              <a:buFont typeface="Wingdings" panose="05000000000000000000" pitchFamily="2" charset="2"/>
              <a:buChar char="§"/>
            </a:pPr>
            <a:r>
              <a:rPr lang="en-US" sz="2800" dirty="0" smtClean="0"/>
              <a:t>“</a:t>
            </a:r>
            <a:r>
              <a:rPr lang="en-US" sz="2800" dirty="0"/>
              <a:t>Apocalyptic” literature refers to writings that claim to unveil or reveal something hidden, often involving heavenly or otherworldly mysteries.  </a:t>
            </a:r>
            <a:endParaRPr lang="en-US" sz="2800" dirty="0" smtClean="0"/>
          </a:p>
          <a:p>
            <a:pPr marL="0" indent="0">
              <a:buNone/>
            </a:pPr>
            <a:endParaRPr lang="en-US" sz="1000" dirty="0"/>
          </a:p>
          <a:p>
            <a:pPr marL="457200" indent="-457200">
              <a:buFont typeface="Wingdings" panose="05000000000000000000" pitchFamily="2" charset="2"/>
              <a:buChar char="§"/>
            </a:pPr>
            <a:r>
              <a:rPr lang="en-US" sz="2800" dirty="0" smtClean="0"/>
              <a:t>These </a:t>
            </a:r>
            <a:r>
              <a:rPr lang="en-US" sz="2800" dirty="0"/>
              <a:t>writings were popular among ancient Jews and Christians. </a:t>
            </a:r>
            <a:r>
              <a:rPr lang="en-US" sz="2800" dirty="0" smtClean="0"/>
              <a:t> And they remain popular today.</a:t>
            </a:r>
            <a:endParaRPr lang="en-US" sz="2800" dirty="0"/>
          </a:p>
          <a:p>
            <a:endParaRPr lang="en-US" dirty="0"/>
          </a:p>
        </p:txBody>
      </p:sp>
    </p:spTree>
    <p:extLst>
      <p:ext uri="{BB962C8B-B14F-4D97-AF65-F5344CB8AC3E}">
        <p14:creationId xmlns:p14="http://schemas.microsoft.com/office/powerpoint/2010/main" val="5619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gn="ctr"/>
            <a:r>
              <a:rPr lang="en-US" sz="2800" dirty="0" smtClean="0">
                <a:solidFill>
                  <a:srgbClr val="FF0000"/>
                </a:solidFill>
              </a:rPr>
              <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3600" dirty="0" smtClean="0"/>
              <a:t>Apocalyptic </a:t>
            </a:r>
            <a:r>
              <a:rPr lang="en-US" sz="3600" dirty="0"/>
              <a:t>literature is alive and well </a:t>
            </a:r>
            <a:r>
              <a:rPr lang="en-US" sz="3600" dirty="0" smtClean="0"/>
              <a:t/>
            </a:r>
            <a:br>
              <a:rPr lang="en-US" sz="3600" dirty="0" smtClean="0"/>
            </a:br>
            <a:r>
              <a:rPr lang="en-US" sz="3600" dirty="0" smtClean="0"/>
              <a:t>in </a:t>
            </a:r>
            <a:r>
              <a:rPr lang="en-US" sz="3600" dirty="0"/>
              <a:t>21</a:t>
            </a:r>
            <a:r>
              <a:rPr lang="en-US" sz="3600" baseline="30000" dirty="0"/>
              <a:t>st</a:t>
            </a:r>
            <a:r>
              <a:rPr lang="en-US" sz="3600" dirty="0"/>
              <a:t> century American </a:t>
            </a:r>
            <a:r>
              <a:rPr lang="en-US" sz="3600" dirty="0" smtClean="0"/>
              <a:t>Christianity</a:t>
            </a:r>
            <a:r>
              <a:rPr lang="en-US" sz="3600" dirty="0">
                <a:solidFill>
                  <a:srgbClr val="FF0000"/>
                </a:solidFill>
              </a:rPr>
              <a:t/>
            </a:r>
            <a:br>
              <a:rPr lang="en-US" sz="3600" dirty="0">
                <a:solidFill>
                  <a:srgbClr val="FF0000"/>
                </a:solidFill>
              </a:rPr>
            </a:br>
            <a:endParaRPr lang="en-US" sz="3600" dirty="0">
              <a:solidFill>
                <a:schemeClr val="accent1">
                  <a:lumMod val="50000"/>
                </a:schemeClr>
              </a:solidFill>
            </a:endParaRPr>
          </a:p>
        </p:txBody>
      </p:sp>
      <p:sp>
        <p:nvSpPr>
          <p:cNvPr id="3" name="Content Placeholder 2"/>
          <p:cNvSpPr>
            <a:spLocks noGrp="1"/>
          </p:cNvSpPr>
          <p:nvPr>
            <p:ph idx="1"/>
          </p:nvPr>
        </p:nvSpPr>
        <p:spPr>
          <a:xfrm>
            <a:off x="457200" y="1600200"/>
            <a:ext cx="7696200" cy="4800600"/>
          </a:xfrm>
        </p:spPr>
        <p:txBody>
          <a:bodyPr>
            <a:normAutofit fontScale="92500" lnSpcReduction="20000"/>
          </a:bodyPr>
          <a:lstStyle/>
          <a:p>
            <a:pPr marL="0" lvl="0" indent="0">
              <a:buNone/>
            </a:pPr>
            <a:endParaRPr lang="en-US" sz="700" dirty="0">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2800" i="1" dirty="0"/>
              <a:t>Proof of Heaven: A Neurosurgeon’s </a:t>
            </a:r>
            <a:endParaRPr lang="en-US" sz="2800" i="1" dirty="0" smtClean="0"/>
          </a:p>
          <a:p>
            <a:pPr marL="0" indent="0">
              <a:buNone/>
            </a:pPr>
            <a:r>
              <a:rPr lang="en-US" sz="2800" i="1" dirty="0"/>
              <a:t> </a:t>
            </a:r>
            <a:r>
              <a:rPr lang="en-US" sz="2800" i="1" dirty="0" smtClean="0"/>
              <a:t>     Journey into </a:t>
            </a:r>
            <a:r>
              <a:rPr lang="en-US" sz="2800" i="1" dirty="0"/>
              <a:t>the Afterlife</a:t>
            </a:r>
            <a:r>
              <a:rPr lang="en-US" sz="2800" dirty="0" smtClean="0"/>
              <a:t>”</a:t>
            </a:r>
          </a:p>
          <a:p>
            <a:pPr marL="0" indent="0">
              <a:buNone/>
            </a:pPr>
            <a:r>
              <a:rPr lang="en-US" sz="2800" dirty="0"/>
              <a:t> </a:t>
            </a:r>
            <a:r>
              <a:rPr lang="en-US" sz="2800" dirty="0" smtClean="0"/>
              <a:t>    (</a:t>
            </a:r>
            <a:r>
              <a:rPr lang="en-US" sz="2800" dirty="0" err="1"/>
              <a:t>Eben</a:t>
            </a:r>
            <a:r>
              <a:rPr lang="en-US" sz="2800" dirty="0"/>
              <a:t> Alexander, 2012)</a:t>
            </a:r>
          </a:p>
          <a:p>
            <a:pPr marL="457200" indent="-457200">
              <a:buNone/>
            </a:pPr>
            <a:endParaRPr lang="en-US" sz="1050" dirty="0"/>
          </a:p>
          <a:p>
            <a:pPr marL="457200" lvl="0" indent="-457200">
              <a:buFont typeface="Wingdings" panose="05000000000000000000" pitchFamily="2" charset="2"/>
              <a:buChar char="§"/>
            </a:pPr>
            <a:r>
              <a:rPr lang="en-US" sz="2800" i="1" dirty="0"/>
              <a:t>Heaven is for Real: </a:t>
            </a:r>
            <a:endParaRPr lang="en-US" sz="2800" i="1" dirty="0" smtClean="0"/>
          </a:p>
          <a:p>
            <a:pPr marL="0" lvl="0" indent="0">
              <a:buNone/>
            </a:pPr>
            <a:r>
              <a:rPr lang="en-US" sz="2800" i="1" dirty="0"/>
              <a:t> </a:t>
            </a:r>
            <a:r>
              <a:rPr lang="en-US" sz="2800" i="1" dirty="0" smtClean="0"/>
              <a:t>     A </a:t>
            </a:r>
            <a:r>
              <a:rPr lang="en-US" sz="2800" i="1" dirty="0"/>
              <a:t>Little Boy's Astounding Story </a:t>
            </a:r>
            <a:endParaRPr lang="en-US" sz="2800" i="1" dirty="0" smtClean="0"/>
          </a:p>
          <a:p>
            <a:pPr marL="0" lvl="0" indent="0">
              <a:buNone/>
            </a:pPr>
            <a:r>
              <a:rPr lang="en-US" sz="2800" i="1" dirty="0"/>
              <a:t> </a:t>
            </a:r>
            <a:r>
              <a:rPr lang="en-US" sz="2800" i="1" dirty="0" smtClean="0"/>
              <a:t>    of </a:t>
            </a:r>
            <a:r>
              <a:rPr lang="en-US" sz="2800" i="1" dirty="0"/>
              <a:t>His Trip to Heaven and Back</a:t>
            </a:r>
            <a:r>
              <a:rPr lang="en-US" sz="2800" dirty="0"/>
              <a:t> </a:t>
            </a:r>
            <a:endParaRPr lang="en-US" sz="2800" dirty="0" smtClean="0"/>
          </a:p>
          <a:p>
            <a:pPr marL="0" lvl="0" indent="0">
              <a:buNone/>
            </a:pPr>
            <a:r>
              <a:rPr lang="en-US" sz="2800" dirty="0"/>
              <a:t> </a:t>
            </a:r>
            <a:r>
              <a:rPr lang="en-US" sz="2800" dirty="0" smtClean="0"/>
              <a:t>    (</a:t>
            </a:r>
            <a:r>
              <a:rPr lang="en-US" sz="2800" dirty="0"/>
              <a:t>Todd </a:t>
            </a:r>
            <a:r>
              <a:rPr lang="en-US" sz="2800" dirty="0" err="1"/>
              <a:t>Burpo</a:t>
            </a:r>
            <a:r>
              <a:rPr lang="en-US" sz="2800" dirty="0"/>
              <a:t>, 2010)</a:t>
            </a:r>
          </a:p>
          <a:p>
            <a:pPr marL="457200" lvl="0" indent="-457200">
              <a:buNone/>
            </a:pPr>
            <a:endParaRPr lang="en-US" sz="1050" dirty="0"/>
          </a:p>
          <a:p>
            <a:pPr marL="457200" indent="-457200">
              <a:buFont typeface="Wingdings" panose="05000000000000000000" pitchFamily="2" charset="2"/>
              <a:buChar char="§"/>
            </a:pPr>
            <a:r>
              <a:rPr lang="en-US" sz="2800" i="1" dirty="0"/>
              <a:t>Heaven and Hell Unveiled: Updates from the World of Spirit </a:t>
            </a:r>
            <a:r>
              <a:rPr lang="en-US" sz="2800" dirty="0"/>
              <a:t>(Stafford Betty, 2014) </a:t>
            </a:r>
          </a:p>
          <a:p>
            <a:pPr lvl="0">
              <a:buFont typeface="Wingdings" panose="05000000000000000000" pitchFamily="2" charset="2"/>
              <a:buChar char="§"/>
            </a:pPr>
            <a:endParaRPr lang="en-US" sz="2000" dirty="0">
              <a:effectLst>
                <a:outerShdw blurRad="38100" dist="38100" dir="2700000" algn="tl">
                  <a:srgbClr val="000000">
                    <a:alpha val="43137"/>
                  </a:srgbClr>
                </a:outerShdw>
              </a:effectLst>
              <a:latin typeface="Book Antiqua" panose="02040602050305030304" pitchFamily="18" charset="0"/>
            </a:endParaRPr>
          </a:p>
          <a:p>
            <a:pPr marL="0" lvl="0" indent="0" algn="ctr">
              <a:buNone/>
            </a:pPr>
            <a:r>
              <a:rPr lang="en-US" sz="2000" dirty="0">
                <a:effectLst>
                  <a:outerShdw blurRad="38100" dist="38100" dir="2700000" algn="tl">
                    <a:srgbClr val="000000">
                      <a:alpha val="43137"/>
                    </a:srgbClr>
                  </a:outerShdw>
                </a:effectLst>
              </a:rPr>
              <a:t> </a:t>
            </a:r>
          </a:p>
          <a:p>
            <a:pPr marL="11430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33600"/>
            <a:ext cx="25908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5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0000"/>
                </a:solidFill>
              </a:rPr>
              <a:t/>
            </a:r>
            <a:br>
              <a:rPr lang="en-US" sz="4000" dirty="0" smtClean="0">
                <a:solidFill>
                  <a:srgbClr val="FF0000"/>
                </a:solidFill>
              </a:rPr>
            </a:br>
            <a:r>
              <a:rPr lang="en-US" sz="4000" dirty="0" smtClean="0"/>
              <a:t>Types </a:t>
            </a:r>
            <a:r>
              <a:rPr lang="en-US" sz="4000" dirty="0"/>
              <a:t>of Apocalypses</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1050" dirty="0">
              <a:solidFill>
                <a:srgbClr val="FF0000"/>
              </a:solidFill>
            </a:endParaRPr>
          </a:p>
          <a:p>
            <a:pPr marL="457200" indent="-457200">
              <a:buFont typeface="Wingdings" panose="05000000000000000000" pitchFamily="2" charset="2"/>
              <a:buChar char="§"/>
            </a:pPr>
            <a:r>
              <a:rPr lang="en-US" sz="3000" dirty="0"/>
              <a:t>There are two different types of apocalypses: </a:t>
            </a:r>
            <a:r>
              <a:rPr lang="en-US" sz="3000" i="1" u="sng" dirty="0"/>
              <a:t>vision</a:t>
            </a:r>
            <a:r>
              <a:rPr lang="en-US" sz="3000" dirty="0"/>
              <a:t> apocalypses and </a:t>
            </a:r>
            <a:r>
              <a:rPr lang="en-US" sz="3000" i="1" u="sng" dirty="0"/>
              <a:t>journey</a:t>
            </a:r>
            <a:r>
              <a:rPr lang="en-US" sz="3000" dirty="0"/>
              <a:t> apocalypse.</a:t>
            </a:r>
          </a:p>
          <a:p>
            <a:pPr marL="0" indent="0">
              <a:buNone/>
            </a:pPr>
            <a:endParaRPr lang="en-US" sz="1200" dirty="0"/>
          </a:p>
          <a:p>
            <a:pPr marL="457200" indent="-457200">
              <a:buFont typeface="Wingdings" panose="05000000000000000000" pitchFamily="2" charset="2"/>
              <a:buChar char="§"/>
            </a:pPr>
            <a:r>
              <a:rPr lang="en-US" sz="3000" dirty="0"/>
              <a:t>Some apocalypses were mediated through a vision, while others were mediated through a journey.</a:t>
            </a:r>
          </a:p>
          <a:p>
            <a:pPr marL="457200" indent="-457200">
              <a:buNone/>
            </a:pPr>
            <a:endParaRPr lang="en-US" sz="1200" dirty="0"/>
          </a:p>
          <a:p>
            <a:pPr marL="457200" indent="-457200">
              <a:buFont typeface="Wingdings" panose="05000000000000000000" pitchFamily="2" charset="2"/>
              <a:buChar char="§"/>
            </a:pPr>
            <a:r>
              <a:rPr lang="en-US" sz="3000" dirty="0"/>
              <a:t>The Revelation of John is a </a:t>
            </a:r>
            <a:r>
              <a:rPr lang="en-US" sz="3000" i="1" u="sng" dirty="0"/>
              <a:t>vision</a:t>
            </a:r>
            <a:r>
              <a:rPr lang="en-US" sz="3000" i="1" dirty="0"/>
              <a:t> </a:t>
            </a:r>
            <a:r>
              <a:rPr lang="en-US" sz="3000" dirty="0"/>
              <a:t>apocalypse.</a:t>
            </a:r>
          </a:p>
          <a:p>
            <a:pPr marL="457200" indent="-457200">
              <a:buNone/>
            </a:pPr>
            <a:endParaRPr lang="en-US" sz="1100" dirty="0"/>
          </a:p>
          <a:p>
            <a:pPr marL="457200" indent="-457200">
              <a:buFont typeface="Wingdings" panose="05000000000000000000" pitchFamily="2" charset="2"/>
              <a:buChar char="§"/>
            </a:pPr>
            <a:r>
              <a:rPr lang="en-US" sz="3000" dirty="0"/>
              <a:t>The </a:t>
            </a:r>
            <a:r>
              <a:rPr lang="en-US" sz="3000" i="1" dirty="0"/>
              <a:t>Shepherd of Hermas </a:t>
            </a:r>
            <a:r>
              <a:rPr lang="en-US" sz="3000" dirty="0"/>
              <a:t>and the </a:t>
            </a:r>
            <a:r>
              <a:rPr lang="en-US" sz="3000" i="1" dirty="0"/>
              <a:t>Apocalypse of Peter </a:t>
            </a:r>
            <a:r>
              <a:rPr lang="en-US" sz="3000" dirty="0"/>
              <a:t>are </a:t>
            </a:r>
            <a:r>
              <a:rPr lang="en-US" sz="3000" i="1" u="sng" dirty="0"/>
              <a:t>journey</a:t>
            </a:r>
            <a:r>
              <a:rPr lang="en-US" sz="3000" i="1" dirty="0"/>
              <a:t> </a:t>
            </a:r>
            <a:r>
              <a:rPr lang="en-US" sz="3000" dirty="0"/>
              <a:t>apocalypses.  </a:t>
            </a:r>
          </a:p>
          <a:p>
            <a:pPr marL="114300" lvl="0" indent="0">
              <a:buNone/>
            </a:pPr>
            <a:endParaRPr lang="en-US" sz="2400" dirty="0">
              <a:effectLst>
                <a:outerShdw blurRad="38100" dist="38100" dir="2700000" algn="tl">
                  <a:srgbClr val="000000">
                    <a:alpha val="43137"/>
                  </a:srgbClr>
                </a:outerShdw>
              </a:effectLst>
              <a:latin typeface="Book Antiqua" panose="02040602050305030304" pitchFamily="18" charset="0"/>
            </a:endParaRPr>
          </a:p>
          <a:p>
            <a:pPr marL="0" lvl="0" indent="0" algn="ctr">
              <a:buNone/>
            </a:pPr>
            <a:r>
              <a:rPr lang="en-US" sz="2400" dirty="0">
                <a:effectLst>
                  <a:outerShdw blurRad="38100" dist="38100" dir="2700000" algn="tl">
                    <a:srgbClr val="000000">
                      <a:alpha val="43137"/>
                    </a:srgbClr>
                  </a:outerShdw>
                </a:effectLst>
              </a:rPr>
              <a:t> </a:t>
            </a:r>
          </a:p>
          <a:p>
            <a:endParaRPr lang="en-US" dirty="0"/>
          </a:p>
        </p:txBody>
      </p:sp>
    </p:spTree>
    <p:extLst>
      <p:ext uri="{BB962C8B-B14F-4D97-AF65-F5344CB8AC3E}">
        <p14:creationId xmlns:p14="http://schemas.microsoft.com/office/powerpoint/2010/main" val="325639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772400" cy="5029200"/>
          </a:xfrm>
        </p:spPr>
        <p:txBody>
          <a:bodyPr>
            <a:normAutofit fontScale="92500"/>
          </a:bodyPr>
          <a:lstStyle/>
          <a:p>
            <a:pPr marL="0" indent="0">
              <a:buNone/>
            </a:pPr>
            <a:r>
              <a:rPr lang="en-US" dirty="0"/>
              <a:t> </a:t>
            </a:r>
            <a:r>
              <a:rPr lang="en-US" dirty="0" smtClean="0"/>
              <a:t>         </a:t>
            </a:r>
            <a:endParaRPr lang="en-US" sz="3600" dirty="0" smtClean="0">
              <a:solidFill>
                <a:srgbClr val="FF0000"/>
              </a:solidFill>
            </a:endParaRPr>
          </a:p>
          <a:p>
            <a:pPr marL="457200" indent="-457200">
              <a:buFont typeface="Wingdings" panose="05000000000000000000" pitchFamily="2" charset="2"/>
              <a:buChar char="§"/>
            </a:pPr>
            <a:r>
              <a:rPr lang="en-US" sz="3600" dirty="0"/>
              <a:t>Jewish apocalypses were produced during a period of about three hundred years, around 200 BCE to 100 CE.  </a:t>
            </a:r>
            <a:endParaRPr lang="en-US" sz="3600" dirty="0" smtClean="0"/>
          </a:p>
          <a:p>
            <a:pPr marL="457200" indent="-457200">
              <a:buFont typeface="Wingdings" panose="05000000000000000000" pitchFamily="2" charset="2"/>
              <a:buChar char="§"/>
            </a:pPr>
            <a:r>
              <a:rPr lang="en-US" sz="3600" dirty="0" smtClean="0"/>
              <a:t>Many </a:t>
            </a:r>
            <a:r>
              <a:rPr lang="en-US" sz="3600" dirty="0"/>
              <a:t>Christian apocalypses were written between </a:t>
            </a:r>
            <a:r>
              <a:rPr lang="en-US" sz="3600" dirty="0" smtClean="0"/>
              <a:t>100 – 300 CE, with </a:t>
            </a:r>
            <a:r>
              <a:rPr lang="en-US" sz="3600" dirty="0"/>
              <a:t>some dating to as late as the Middle Ages (for example, the 12</a:t>
            </a:r>
            <a:r>
              <a:rPr lang="en-US" sz="3600" baseline="30000" dirty="0"/>
              <a:t>th</a:t>
            </a:r>
            <a:r>
              <a:rPr lang="en-US" sz="3600" dirty="0"/>
              <a:t> century </a:t>
            </a:r>
            <a:r>
              <a:rPr lang="en-US" sz="3600" i="1" dirty="0"/>
              <a:t>Apocalypse of Golias</a:t>
            </a:r>
            <a:r>
              <a:rPr lang="en-US" sz="3600" dirty="0"/>
              <a:t>). </a:t>
            </a:r>
            <a:r>
              <a:rPr lang="en-US" sz="3600" dirty="0" smtClean="0">
                <a:solidFill>
                  <a:srgbClr val="FF0000"/>
                </a:solidFill>
              </a:rPr>
              <a:t>   </a:t>
            </a:r>
            <a:endParaRPr lang="en-US" sz="3600" dirty="0" smtClean="0"/>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7924800" cy="11430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sz="4800" dirty="0"/>
              <a:t>Jewish and Christian apocalypses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spTree>
    <p:extLst>
      <p:ext uri="{BB962C8B-B14F-4D97-AF65-F5344CB8AC3E}">
        <p14:creationId xmlns:p14="http://schemas.microsoft.com/office/powerpoint/2010/main" val="31361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924800" cy="5029200"/>
          </a:xfrm>
        </p:spPr>
        <p:txBody>
          <a:bodyPr>
            <a:normAutofit lnSpcReduction="10000"/>
          </a:bodyPr>
          <a:lstStyle/>
          <a:p>
            <a:pPr marL="0" indent="0">
              <a:buNone/>
            </a:pPr>
            <a:r>
              <a:rPr lang="en-US" dirty="0"/>
              <a:t> </a:t>
            </a:r>
            <a:r>
              <a:rPr lang="en-US" dirty="0" smtClean="0"/>
              <a:t>         </a:t>
            </a:r>
            <a:endParaRPr lang="en-US" sz="3600" dirty="0" smtClean="0">
              <a:solidFill>
                <a:srgbClr val="FF0000"/>
              </a:solidFill>
              <a:effectLst>
                <a:outerShdw blurRad="38100" dist="38100" dir="2700000" algn="tl">
                  <a:srgbClr val="000000">
                    <a:alpha val="43137"/>
                  </a:srgbClr>
                </a:outerShdw>
              </a:effectLst>
            </a:endParaRPr>
          </a:p>
          <a:p>
            <a:pPr marL="571500" indent="-571500">
              <a:buFont typeface="Wingdings" panose="05000000000000000000" pitchFamily="2" charset="2"/>
              <a:buChar char="§"/>
            </a:pPr>
            <a:r>
              <a:rPr lang="en-US" sz="3600" dirty="0" smtClean="0"/>
              <a:t>Five major Jewish apocalypses either predate </a:t>
            </a:r>
            <a:r>
              <a:rPr lang="en-US" sz="3600" dirty="0"/>
              <a:t>or are roughly contemporary to the Revelation of John: </a:t>
            </a:r>
            <a:endParaRPr lang="en-US" sz="3600" dirty="0" smtClean="0"/>
          </a:p>
          <a:p>
            <a:pPr marL="914400" indent="-457200">
              <a:buFont typeface="Courier New" panose="02070309020205020404" pitchFamily="49" charset="0"/>
              <a:buChar char="o"/>
            </a:pPr>
            <a:r>
              <a:rPr lang="en-US" sz="3600" i="1" dirty="0" smtClean="0"/>
              <a:t>1 Enoch</a:t>
            </a:r>
          </a:p>
          <a:p>
            <a:pPr marL="914400" indent="-457200">
              <a:buFont typeface="Courier New" panose="02070309020205020404" pitchFamily="49" charset="0"/>
              <a:buChar char="o"/>
            </a:pPr>
            <a:r>
              <a:rPr lang="en-US" sz="3600" dirty="0" smtClean="0"/>
              <a:t>Daniel </a:t>
            </a:r>
            <a:r>
              <a:rPr lang="en-US" sz="3600" dirty="0"/>
              <a:t>(chapters 7-12</a:t>
            </a:r>
            <a:r>
              <a:rPr lang="en-US" sz="3600" dirty="0" smtClean="0"/>
              <a:t>)</a:t>
            </a:r>
          </a:p>
          <a:p>
            <a:pPr marL="914400" indent="-457200">
              <a:buFont typeface="Courier New" panose="02070309020205020404" pitchFamily="49" charset="0"/>
              <a:buChar char="o"/>
            </a:pPr>
            <a:r>
              <a:rPr lang="en-US" sz="3600" i="1" dirty="0" smtClean="0"/>
              <a:t>4 Ezra </a:t>
            </a:r>
          </a:p>
          <a:p>
            <a:pPr marL="914400" indent="-457200">
              <a:buFont typeface="Courier New" panose="02070309020205020404" pitchFamily="49" charset="0"/>
              <a:buChar char="o"/>
            </a:pPr>
            <a:r>
              <a:rPr lang="en-US" sz="3600" i="1" dirty="0" smtClean="0"/>
              <a:t>2 Baruch</a:t>
            </a:r>
            <a:r>
              <a:rPr lang="en-US" sz="3600" dirty="0"/>
              <a:t> </a:t>
            </a:r>
            <a:endParaRPr lang="en-US" sz="3600" dirty="0" smtClean="0"/>
          </a:p>
          <a:p>
            <a:pPr marL="914400" indent="-457200">
              <a:buFont typeface="Courier New" panose="02070309020205020404" pitchFamily="49" charset="0"/>
              <a:buChar char="o"/>
            </a:pPr>
            <a:r>
              <a:rPr lang="en-US" sz="3600" dirty="0" smtClean="0"/>
              <a:t>The </a:t>
            </a:r>
            <a:r>
              <a:rPr lang="en-US" sz="3600" i="1" dirty="0"/>
              <a:t>Apocalypse of </a:t>
            </a:r>
            <a:r>
              <a:rPr lang="en-US" sz="3600" i="1" dirty="0" smtClean="0"/>
              <a:t>Abraham</a:t>
            </a:r>
            <a:r>
              <a:rPr lang="en-US" sz="3600" dirty="0" smtClean="0">
                <a:solidFill>
                  <a:srgbClr val="FF0000"/>
                </a:solidFill>
              </a:rPr>
              <a:t>   </a:t>
            </a:r>
            <a:endParaRPr lang="en-US" sz="3600" dirty="0" smtClean="0"/>
          </a:p>
          <a:p>
            <a:pPr marL="0" indent="0" algn="ctr">
              <a:buNone/>
            </a:pPr>
            <a:endParaRPr lang="en-US"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7924800" cy="1143000"/>
          </a:xfrm>
        </p:spPr>
        <p:txBody>
          <a:bodyPr>
            <a:normAutofit/>
          </a:bodyPr>
          <a:lstStyle/>
          <a:p>
            <a:pPr algn="ctr"/>
            <a:r>
              <a:rPr lang="en-US" sz="4800" dirty="0" smtClean="0"/>
              <a:t>Jewish apocalypses</a:t>
            </a:r>
            <a:endParaRPr lang="en-US" sz="3300" dirty="0"/>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spTree>
    <p:extLst>
      <p:ext uri="{BB962C8B-B14F-4D97-AF65-F5344CB8AC3E}">
        <p14:creationId xmlns:p14="http://schemas.microsoft.com/office/powerpoint/2010/main" val="27254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5029200"/>
          </a:xfrm>
        </p:spPr>
        <p:txBody>
          <a:bodyPr>
            <a:normAutofit/>
          </a:bodyPr>
          <a:lstStyle/>
          <a:p>
            <a:pPr marL="0" indent="0">
              <a:buNone/>
            </a:pPr>
            <a:r>
              <a:rPr lang="en-US" dirty="0"/>
              <a:t> </a:t>
            </a:r>
            <a:r>
              <a:rPr lang="en-US" dirty="0" smtClean="0"/>
              <a:t>         </a:t>
            </a:r>
            <a:endParaRPr lang="en-US" sz="3600" dirty="0" smtClean="0">
              <a:solidFill>
                <a:srgbClr val="FF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3200" dirty="0"/>
              <a:t>The Revelation of John is the New Testament’s only apocalypse.  Although the Gospels and Letters of Paul contain apocalyptic motifs (see, for example, Mathew 24; Mark 13; 1 Thessalonians 4; 2 Thessalonians 2</a:t>
            </a:r>
            <a:r>
              <a:rPr lang="en-US" sz="3200" dirty="0" smtClean="0"/>
              <a:t>).</a:t>
            </a:r>
          </a:p>
          <a:p>
            <a:pPr marL="457200" indent="-457200">
              <a:buFont typeface="Wingdings" panose="05000000000000000000" pitchFamily="2" charset="2"/>
              <a:buChar char="§"/>
            </a:pPr>
            <a:r>
              <a:rPr lang="en-US" sz="3200" dirty="0" smtClean="0"/>
              <a:t>No </a:t>
            </a:r>
            <a:r>
              <a:rPr lang="en-US" sz="3200" dirty="0"/>
              <a:t>other New Testament text belongs to </a:t>
            </a:r>
            <a:r>
              <a:rPr lang="en-US" sz="3200" dirty="0" smtClean="0"/>
              <a:t>this </a:t>
            </a:r>
            <a:r>
              <a:rPr lang="en-US" sz="3200" dirty="0"/>
              <a:t>genre. </a:t>
            </a:r>
          </a:p>
        </p:txBody>
      </p:sp>
      <p:sp>
        <p:nvSpPr>
          <p:cNvPr id="3" name="Title 2"/>
          <p:cNvSpPr>
            <a:spLocks noGrp="1"/>
          </p:cNvSpPr>
          <p:nvPr>
            <p:ph type="title"/>
          </p:nvPr>
        </p:nvSpPr>
        <p:spPr>
          <a:xfrm>
            <a:off x="457200" y="152400"/>
            <a:ext cx="7772400" cy="1143000"/>
          </a:xfrm>
        </p:spPr>
        <p:txBody>
          <a:bodyPr>
            <a:normAutofit fontScale="90000"/>
          </a:bodyPr>
          <a:lstStyle/>
          <a:p>
            <a:pPr algn="ct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t> </a:t>
            </a:r>
            <a:r>
              <a:rPr lang="en-US" sz="4800" dirty="0" smtClean="0"/>
              <a:t>Christian </a:t>
            </a:r>
            <a:r>
              <a:rPr lang="en-US" sz="4800" dirty="0"/>
              <a:t>apocalypses   </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endParaRPr lang="en-US" sz="33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5029200" y="2286000"/>
            <a:ext cx="4114800" cy="228600"/>
          </a:xfrm>
        </p:spPr>
        <p:txBody>
          <a:bodyPr>
            <a:normAutofit fontScale="25000" lnSpcReduction="20000"/>
          </a:bodyPr>
          <a:lstStyle/>
          <a:p>
            <a:pPr marL="0" indent="0">
              <a:buNone/>
            </a:pPr>
            <a:endParaRPr lang="en-US" i="1" dirty="0"/>
          </a:p>
          <a:p>
            <a:pPr marL="0" indent="0">
              <a:buNone/>
            </a:pPr>
            <a:r>
              <a:rPr lang="en-US" dirty="0" smtClean="0"/>
              <a:t>.</a:t>
            </a:r>
            <a:endParaRPr lang="en-US" dirty="0"/>
          </a:p>
        </p:txBody>
      </p:sp>
    </p:spTree>
    <p:extLst>
      <p:ext uri="{BB962C8B-B14F-4D97-AF65-F5344CB8AC3E}">
        <p14:creationId xmlns:p14="http://schemas.microsoft.com/office/powerpoint/2010/main" val="21421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118</TotalTime>
  <Words>2198</Words>
  <Application>Microsoft Office PowerPoint</Application>
  <PresentationFormat>On-screen Show (4:3)</PresentationFormat>
  <Paragraphs>419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Session 3: Early Christian  Apocalypses </vt:lpstr>
      <vt:lpstr>Early Christian Apocalyptic Visions </vt:lpstr>
      <vt:lpstr>  Early Christian Apocalyptic Visions  </vt:lpstr>
      <vt:lpstr>What is an “apocalypse” and “apocalyptic” literature?</vt:lpstr>
      <vt:lpstr>  Apocalyptic literature is alive and well  in 21st century American Christianity </vt:lpstr>
      <vt:lpstr> Types of Apocalypses </vt:lpstr>
      <vt:lpstr>  Jewish and Christian apocalypses  </vt:lpstr>
      <vt:lpstr>Jewish apocalypses</vt:lpstr>
      <vt:lpstr>   Christian apocalypses     </vt:lpstr>
      <vt:lpstr>Early Christian Apocalyptic Visions  </vt:lpstr>
      <vt:lpstr>   Early Christian Apocalyptic Visions      </vt:lpstr>
      <vt:lpstr> The Historical setting of Revelation   </vt:lpstr>
      <vt:lpstr>Early Christian Apocalyptic Visions   </vt:lpstr>
      <vt:lpstr> The historical setting of the Shepherd of Hermas    </vt:lpstr>
      <vt:lpstr>Early Christian Apocalyptic Visions   </vt:lpstr>
      <vt:lpstr> The historical context of the Apocalypse of Peter     </vt:lpstr>
      <vt:lpstr>Early Christian Apocalyptic Visions   </vt:lpstr>
      <vt:lpstr>  Early Christian Apocalyptic Visions  </vt:lpstr>
      <vt:lpstr>The Revelation of John </vt:lpstr>
      <vt:lpstr>The Storyline of the Revelation of John </vt:lpstr>
      <vt:lpstr>Rev 2-3 as interpretative key </vt:lpstr>
      <vt:lpstr>Revelation 2-3  </vt:lpstr>
      <vt:lpstr>  The 7 Churches of the Rev of John  </vt:lpstr>
      <vt:lpstr>Revelation of John </vt:lpstr>
      <vt:lpstr>The Shepherd of Hermas </vt:lpstr>
      <vt:lpstr>  The Shepherd of Hermas    </vt:lpstr>
      <vt:lpstr>  Who was Hermas?   </vt:lpstr>
      <vt:lpstr>  The Shepherd of Hermas  </vt:lpstr>
      <vt:lpstr>  The Shepherd of Hermas  </vt:lpstr>
      <vt:lpstr>The Apocalypse of Peter </vt:lpstr>
      <vt:lpstr>  The Apocalypse of Peter  </vt:lpstr>
      <vt:lpstr>  Hell in the Apocalypse of Peter    </vt:lpstr>
      <vt:lpstr>  The Angels of the Apocalypse of Peter      </vt:lpstr>
      <vt:lpstr>  Heaven in the Apocalypse of Peter    </vt:lpstr>
      <vt:lpstr>Early Christian Apocalyptic Visions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Early Christian  Apocalypses</dc:title>
  <dc:creator>user</dc:creator>
  <cp:lastModifiedBy>user</cp:lastModifiedBy>
  <cp:revision>14</cp:revision>
  <dcterms:created xsi:type="dcterms:W3CDTF">2016-10-31T10:15:49Z</dcterms:created>
  <dcterms:modified xsi:type="dcterms:W3CDTF">2016-11-01T23:21:32Z</dcterms:modified>
</cp:coreProperties>
</file>