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1"/>
  </p:notesMasterIdLst>
  <p:handoutMasterIdLst>
    <p:handoutMasterId r:id="rId122"/>
  </p:handoutMasterIdLst>
  <p:sldIdLst>
    <p:sldId id="757" r:id="rId2"/>
    <p:sldId id="681" r:id="rId3"/>
    <p:sldId id="727" r:id="rId4"/>
    <p:sldId id="959" r:id="rId5"/>
    <p:sldId id="363" r:id="rId6"/>
    <p:sldId id="960" r:id="rId7"/>
    <p:sldId id="388" r:id="rId8"/>
    <p:sldId id="379" r:id="rId9"/>
    <p:sldId id="385" r:id="rId10"/>
    <p:sldId id="961" r:id="rId11"/>
    <p:sldId id="384" r:id="rId12"/>
    <p:sldId id="389" r:id="rId13"/>
    <p:sldId id="383" r:id="rId14"/>
    <p:sldId id="380" r:id="rId15"/>
    <p:sldId id="378" r:id="rId16"/>
    <p:sldId id="381" r:id="rId17"/>
    <p:sldId id="391" r:id="rId18"/>
    <p:sldId id="962" r:id="rId19"/>
    <p:sldId id="382" r:id="rId20"/>
    <p:sldId id="394" r:id="rId21"/>
    <p:sldId id="397" r:id="rId22"/>
    <p:sldId id="396" r:id="rId23"/>
    <p:sldId id="963" r:id="rId24"/>
    <p:sldId id="395" r:id="rId25"/>
    <p:sldId id="399" r:id="rId26"/>
    <p:sldId id="398" r:id="rId27"/>
    <p:sldId id="400" r:id="rId28"/>
    <p:sldId id="403" r:id="rId29"/>
    <p:sldId id="402" r:id="rId30"/>
    <p:sldId id="390" r:id="rId31"/>
    <p:sldId id="862" r:id="rId32"/>
    <p:sldId id="864" r:id="rId33"/>
    <p:sldId id="906" r:id="rId34"/>
    <p:sldId id="865" r:id="rId35"/>
    <p:sldId id="866" r:id="rId36"/>
    <p:sldId id="904" r:id="rId37"/>
    <p:sldId id="867" r:id="rId38"/>
    <p:sldId id="905" r:id="rId39"/>
    <p:sldId id="868" r:id="rId40"/>
    <p:sldId id="950" r:id="rId41"/>
    <p:sldId id="879" r:id="rId42"/>
    <p:sldId id="871" r:id="rId43"/>
    <p:sldId id="889" r:id="rId44"/>
    <p:sldId id="890" r:id="rId45"/>
    <p:sldId id="891" r:id="rId46"/>
    <p:sldId id="892" r:id="rId47"/>
    <p:sldId id="893" r:id="rId48"/>
    <p:sldId id="894" r:id="rId49"/>
    <p:sldId id="870" r:id="rId50"/>
    <p:sldId id="896" r:id="rId51"/>
    <p:sldId id="897" r:id="rId52"/>
    <p:sldId id="898" r:id="rId53"/>
    <p:sldId id="373" r:id="rId54"/>
    <p:sldId id="900" r:id="rId55"/>
    <p:sldId id="895" r:id="rId56"/>
    <p:sldId id="901" r:id="rId57"/>
    <p:sldId id="880" r:id="rId58"/>
    <p:sldId id="902" r:id="rId59"/>
    <p:sldId id="903" r:id="rId60"/>
    <p:sldId id="869" r:id="rId61"/>
    <p:sldId id="878" r:id="rId62"/>
    <p:sldId id="951" r:id="rId63"/>
    <p:sldId id="932" r:id="rId64"/>
    <p:sldId id="933" r:id="rId65"/>
    <p:sldId id="377" r:id="rId66"/>
    <p:sldId id="934" r:id="rId67"/>
    <p:sldId id="935" r:id="rId68"/>
    <p:sldId id="936" r:id="rId69"/>
    <p:sldId id="937" r:id="rId70"/>
    <p:sldId id="938" r:id="rId71"/>
    <p:sldId id="939" r:id="rId72"/>
    <p:sldId id="940" r:id="rId73"/>
    <p:sldId id="941" r:id="rId74"/>
    <p:sldId id="952" r:id="rId75"/>
    <p:sldId id="392" r:id="rId76"/>
    <p:sldId id="386" r:id="rId77"/>
    <p:sldId id="907" r:id="rId78"/>
    <p:sldId id="393" r:id="rId79"/>
    <p:sldId id="908" r:id="rId80"/>
    <p:sldId id="387" r:id="rId81"/>
    <p:sldId id="909" r:id="rId82"/>
    <p:sldId id="911" r:id="rId83"/>
    <p:sldId id="913" r:id="rId84"/>
    <p:sldId id="914" r:id="rId85"/>
    <p:sldId id="953" r:id="rId86"/>
    <p:sldId id="916" r:id="rId87"/>
    <p:sldId id="917" r:id="rId88"/>
    <p:sldId id="769" r:id="rId89"/>
    <p:sldId id="948" r:id="rId90"/>
    <p:sldId id="372" r:id="rId91"/>
    <p:sldId id="954" r:id="rId92"/>
    <p:sldId id="958" r:id="rId93"/>
    <p:sldId id="942" r:id="rId94"/>
    <p:sldId id="943" r:id="rId95"/>
    <p:sldId id="364" r:id="rId96"/>
    <p:sldId id="944" r:id="rId97"/>
    <p:sldId id="945" r:id="rId98"/>
    <p:sldId id="946" r:id="rId99"/>
    <p:sldId id="947" r:id="rId100"/>
    <p:sldId id="955" r:id="rId101"/>
    <p:sldId id="367" r:id="rId102"/>
    <p:sldId id="923" r:id="rId103"/>
    <p:sldId id="366" r:id="rId104"/>
    <p:sldId id="368" r:id="rId105"/>
    <p:sldId id="365" r:id="rId106"/>
    <p:sldId id="924" r:id="rId107"/>
    <p:sldId id="925" r:id="rId108"/>
    <p:sldId id="926" r:id="rId109"/>
    <p:sldId id="927" r:id="rId110"/>
    <p:sldId id="928" r:id="rId111"/>
    <p:sldId id="375" r:id="rId112"/>
    <p:sldId id="374" r:id="rId113"/>
    <p:sldId id="376" r:id="rId114"/>
    <p:sldId id="957" r:id="rId115"/>
    <p:sldId id="883" r:id="rId116"/>
    <p:sldId id="877" r:id="rId117"/>
    <p:sldId id="949" r:id="rId118"/>
    <p:sldId id="863" r:id="rId119"/>
    <p:sldId id="808" r:id="rId1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8187" autoAdjust="0"/>
  </p:normalViewPr>
  <p:slideViewPr>
    <p:cSldViewPr>
      <p:cViewPr varScale="1">
        <p:scale>
          <a:sx n="101" d="100"/>
          <a:sy n="101" d="100"/>
        </p:scale>
        <p:origin x="148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D9EE6F-FE09-4675-9583-22A63CE9EA97}"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0239E774-A051-4743-BF73-E183420B5FEC}">
      <dgm:prSet phldrT="[Text]" custT="1">
        <dgm:style>
          <a:lnRef idx="2">
            <a:schemeClr val="dk1"/>
          </a:lnRef>
          <a:fillRef idx="1">
            <a:schemeClr val="lt1"/>
          </a:fillRef>
          <a:effectRef idx="0">
            <a:schemeClr val="dk1"/>
          </a:effectRef>
          <a:fontRef idx="minor">
            <a:schemeClr val="dk1"/>
          </a:fontRef>
        </dgm:style>
      </dgm:prSet>
      <dgm:spPr/>
      <dgm:t>
        <a:bodyPr/>
        <a:lstStyle/>
        <a:p>
          <a:r>
            <a:rPr lang="en-US" sz="1600" dirty="0"/>
            <a:t>Designated On-Site Safe Environment Coordinator</a:t>
          </a:r>
        </a:p>
      </dgm:t>
    </dgm:pt>
    <dgm:pt modelId="{FBF2C0D9-F4E1-4DBE-BE58-EA71876CB241}" type="parTrans" cxnId="{A77E2254-D729-475B-A7EC-AB843670827B}">
      <dgm:prSet/>
      <dgm:spPr/>
      <dgm:t>
        <a:bodyPr/>
        <a:lstStyle/>
        <a:p>
          <a:endParaRPr lang="en-US"/>
        </a:p>
      </dgm:t>
    </dgm:pt>
    <dgm:pt modelId="{82B417AC-72CE-4B75-A920-E6E72011B321}" type="sibTrans" cxnId="{A77E2254-D729-475B-A7EC-AB843670827B}">
      <dgm:prSet/>
      <dgm:spPr/>
      <dgm:t>
        <a:bodyPr/>
        <a:lstStyle/>
        <a:p>
          <a:endParaRPr lang="en-US"/>
        </a:p>
      </dgm:t>
    </dgm:pt>
    <dgm:pt modelId="{64A50FA6-0550-40AC-9BBD-859DDBFA2C1A}">
      <dgm:prSet phldrT="[Text]" custT="1">
        <dgm:style>
          <a:lnRef idx="2">
            <a:schemeClr val="dk1"/>
          </a:lnRef>
          <a:fillRef idx="1">
            <a:schemeClr val="lt1"/>
          </a:fillRef>
          <a:effectRef idx="0">
            <a:schemeClr val="dk1"/>
          </a:effectRef>
          <a:fontRef idx="minor">
            <a:schemeClr val="dk1"/>
          </a:fontRef>
        </dgm:style>
      </dgm:prSet>
      <dgm:spPr/>
      <dgm:t>
        <a:bodyPr/>
        <a:lstStyle/>
        <a:p>
          <a:r>
            <a:rPr lang="en-US" sz="1600" dirty="0"/>
            <a:t>Every Employee Safe Environment Certified</a:t>
          </a:r>
        </a:p>
      </dgm:t>
    </dgm:pt>
    <dgm:pt modelId="{6B9BE56F-49CB-412B-B299-EFE8EE389AA8}" type="parTrans" cxnId="{70C09AC5-96AE-46DC-961C-A757E4E8DBBF}">
      <dgm:prSet/>
      <dgm:spPr/>
      <dgm:t>
        <a:bodyPr/>
        <a:lstStyle/>
        <a:p>
          <a:endParaRPr lang="en-US"/>
        </a:p>
      </dgm:t>
    </dgm:pt>
    <dgm:pt modelId="{3457DE0A-E24B-406B-BC3A-627CB157CAD9}" type="sibTrans" cxnId="{70C09AC5-96AE-46DC-961C-A757E4E8DBBF}">
      <dgm:prSet/>
      <dgm:spPr/>
      <dgm:t>
        <a:bodyPr/>
        <a:lstStyle/>
        <a:p>
          <a:endParaRPr lang="en-US"/>
        </a:p>
      </dgm:t>
    </dgm:pt>
    <dgm:pt modelId="{D7D36853-B426-4223-8F38-E0BD95CDE65B}">
      <dgm:prSet phldrT="[Text]" custT="1">
        <dgm:style>
          <a:lnRef idx="2">
            <a:schemeClr val="dk1"/>
          </a:lnRef>
          <a:fillRef idx="1">
            <a:schemeClr val="lt1"/>
          </a:fillRef>
          <a:effectRef idx="0">
            <a:schemeClr val="dk1"/>
          </a:effectRef>
          <a:fontRef idx="minor">
            <a:schemeClr val="dk1"/>
          </a:fontRef>
        </dgm:style>
      </dgm:prSet>
      <dgm:spPr/>
      <dgm:t>
        <a:bodyPr/>
        <a:lstStyle/>
        <a:p>
          <a:r>
            <a:rPr lang="en-US" sz="1600" dirty="0"/>
            <a:t>Every Volunteer with Contact with Minors Safe Environment Certified</a:t>
          </a:r>
        </a:p>
      </dgm:t>
    </dgm:pt>
    <dgm:pt modelId="{CAAD6EAA-A598-44CF-B1C5-94A672187A1E}" type="parTrans" cxnId="{8386EE38-376A-4129-97FD-D4F70DD765EF}">
      <dgm:prSet/>
      <dgm:spPr/>
      <dgm:t>
        <a:bodyPr/>
        <a:lstStyle/>
        <a:p>
          <a:endParaRPr lang="en-US"/>
        </a:p>
      </dgm:t>
    </dgm:pt>
    <dgm:pt modelId="{5C73B133-0B29-4C5F-9993-4A5306B313A2}" type="sibTrans" cxnId="{8386EE38-376A-4129-97FD-D4F70DD765EF}">
      <dgm:prSet/>
      <dgm:spPr/>
      <dgm:t>
        <a:bodyPr/>
        <a:lstStyle/>
        <a:p>
          <a:endParaRPr lang="en-US"/>
        </a:p>
      </dgm:t>
    </dgm:pt>
    <dgm:pt modelId="{5385EEAA-D506-42D1-969F-822E04034874}">
      <dgm:prSet phldrT="[Text]" custT="1">
        <dgm:style>
          <a:lnRef idx="2">
            <a:schemeClr val="dk1"/>
          </a:lnRef>
          <a:fillRef idx="1">
            <a:schemeClr val="lt1"/>
          </a:fillRef>
          <a:effectRef idx="0">
            <a:schemeClr val="dk1"/>
          </a:effectRef>
          <a:fontRef idx="minor">
            <a:schemeClr val="dk1"/>
          </a:fontRef>
        </dgm:style>
      </dgm:prSet>
      <dgm:spPr/>
      <dgm:t>
        <a:bodyPr/>
        <a:lstStyle/>
        <a:p>
          <a:pPr lvl="0" defTabSz="711200">
            <a:lnSpc>
              <a:spcPct val="90000"/>
            </a:lnSpc>
            <a:spcBef>
              <a:spcPct val="0"/>
            </a:spcBef>
            <a:spcAft>
              <a:spcPct val="35000"/>
            </a:spcAft>
          </a:pPr>
          <a:endParaRPr lang="en-US" sz="1600" dirty="0"/>
        </a:p>
        <a:p>
          <a:pPr lvl="0" defTabSz="711200">
            <a:lnSpc>
              <a:spcPct val="90000"/>
            </a:lnSpc>
            <a:spcBef>
              <a:spcPct val="0"/>
            </a:spcBef>
            <a:spcAft>
              <a:spcPct val="35000"/>
            </a:spcAft>
          </a:pPr>
          <a:r>
            <a:rPr lang="en-US" sz="1600" dirty="0"/>
            <a:t>Complete Annual Safe Environment Documentation by July 1</a:t>
          </a:r>
          <a:r>
            <a:rPr lang="en-US" sz="1600" baseline="30000" dirty="0"/>
            <a:t>st</a:t>
          </a:r>
          <a:r>
            <a:rPr lang="en-US" sz="1600" dirty="0"/>
            <a:t>.</a:t>
          </a:r>
        </a:p>
        <a:p>
          <a:pPr lvl="0" defTabSz="711200">
            <a:lnSpc>
              <a:spcPct val="90000"/>
            </a:lnSpc>
            <a:spcBef>
              <a:spcPct val="0"/>
            </a:spcBef>
            <a:spcAft>
              <a:spcPct val="35000"/>
            </a:spcAft>
          </a:pPr>
          <a:r>
            <a:rPr lang="en-US" sz="1600" dirty="0"/>
            <a:t> </a:t>
          </a:r>
          <a:r>
            <a:rPr lang="en-US" sz="1400" dirty="0"/>
            <a:t>Annual Compliance Report with attached Children Data Report   </a:t>
          </a:r>
        </a:p>
        <a:p>
          <a:endParaRPr lang="en-US" sz="1600" dirty="0"/>
        </a:p>
      </dgm:t>
    </dgm:pt>
    <dgm:pt modelId="{67C730AE-251A-46E7-B348-3A941B1CC061}" type="parTrans" cxnId="{FA624E5F-063B-4ED8-A8E0-BFA830CE8F44}">
      <dgm:prSet/>
      <dgm:spPr/>
      <dgm:t>
        <a:bodyPr/>
        <a:lstStyle/>
        <a:p>
          <a:endParaRPr lang="en-US"/>
        </a:p>
      </dgm:t>
    </dgm:pt>
    <dgm:pt modelId="{E3A049DC-E38E-44D9-848C-D1A1FDE41D44}" type="sibTrans" cxnId="{FA624E5F-063B-4ED8-A8E0-BFA830CE8F44}">
      <dgm:prSet/>
      <dgm:spPr/>
      <dgm:t>
        <a:bodyPr/>
        <a:lstStyle/>
        <a:p>
          <a:endParaRPr lang="en-US"/>
        </a:p>
      </dgm:t>
    </dgm:pt>
    <dgm:pt modelId="{68075795-FABD-4B9B-B618-BD416FC55F09}">
      <dgm:prSet phldrT="[Text]" custT="1">
        <dgm:style>
          <a:lnRef idx="2">
            <a:schemeClr val="dk1"/>
          </a:lnRef>
          <a:fillRef idx="1">
            <a:schemeClr val="lt1"/>
          </a:fillRef>
          <a:effectRef idx="0">
            <a:schemeClr val="dk1"/>
          </a:effectRef>
          <a:fontRef idx="minor">
            <a:schemeClr val="dk1"/>
          </a:fontRef>
        </dgm:style>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t>Every Student in Grades K4-12</a:t>
          </a:r>
          <a:r>
            <a:rPr lang="en-US" sz="1600" baseline="30000" dirty="0"/>
            <a:t>th</a:t>
          </a:r>
          <a:r>
            <a:rPr lang="en-US" sz="1600" dirty="0"/>
            <a:t> Annual Circle of Grace Lessons</a:t>
          </a:r>
        </a:p>
      </dgm:t>
    </dgm:pt>
    <dgm:pt modelId="{74CF1A0E-EA36-4E06-BFEF-5DDFB3AC12F2}" type="parTrans" cxnId="{F1CA673E-E98D-476D-8C84-09970BCF5034}">
      <dgm:prSet/>
      <dgm:spPr/>
      <dgm:t>
        <a:bodyPr/>
        <a:lstStyle/>
        <a:p>
          <a:endParaRPr lang="en-US"/>
        </a:p>
      </dgm:t>
    </dgm:pt>
    <dgm:pt modelId="{1E6DAE77-26DF-46F2-BE9C-DD3A125C2565}" type="sibTrans" cxnId="{F1CA673E-E98D-476D-8C84-09970BCF5034}">
      <dgm:prSet/>
      <dgm:spPr/>
      <dgm:t>
        <a:bodyPr/>
        <a:lstStyle/>
        <a:p>
          <a:endParaRPr lang="en-US"/>
        </a:p>
      </dgm:t>
    </dgm:pt>
    <dgm:pt modelId="{9D9E1C13-CB15-4C25-9F88-053E549360AF}">
      <dgm:prSet phldrT="[Text]" custT="1">
        <dgm:style>
          <a:lnRef idx="2">
            <a:schemeClr val="dk1"/>
          </a:lnRef>
          <a:fillRef idx="1">
            <a:schemeClr val="lt1"/>
          </a:fillRef>
          <a:effectRef idx="0">
            <a:schemeClr val="dk1"/>
          </a:effectRef>
          <a:fontRef idx="minor">
            <a:schemeClr val="dk1"/>
          </a:fontRef>
        </dgm:style>
      </dgm:prSet>
      <dgm:spPr/>
      <dgm:t>
        <a:bodyPr/>
        <a:lstStyle/>
        <a:p>
          <a:r>
            <a:rPr lang="en-US" sz="1600" dirty="0"/>
            <a:t>Posted Policies,  Flyers, Newsletters, Information on Safe Environments </a:t>
          </a:r>
        </a:p>
      </dgm:t>
    </dgm:pt>
    <dgm:pt modelId="{25BCB5B5-B0CB-4502-9206-1FE1F5D3B385}" type="parTrans" cxnId="{D4135266-7DA4-4534-9E9D-B9E6E8F50FF3}">
      <dgm:prSet/>
      <dgm:spPr/>
      <dgm:t>
        <a:bodyPr/>
        <a:lstStyle/>
        <a:p>
          <a:endParaRPr lang="en-US"/>
        </a:p>
      </dgm:t>
    </dgm:pt>
    <dgm:pt modelId="{3165C411-113D-4A5A-90FE-20CF2EAE4C82}" type="sibTrans" cxnId="{D4135266-7DA4-4534-9E9D-B9E6E8F50FF3}">
      <dgm:prSet/>
      <dgm:spPr/>
      <dgm:t>
        <a:bodyPr/>
        <a:lstStyle/>
        <a:p>
          <a:endParaRPr lang="en-US"/>
        </a:p>
      </dgm:t>
    </dgm:pt>
    <dgm:pt modelId="{900D5F8C-0502-4689-AA74-394CBDB3E929}">
      <dgm:prSet phldrT="[Text]" custT="1">
        <dgm:style>
          <a:lnRef idx="2">
            <a:schemeClr val="dk1"/>
          </a:lnRef>
          <a:fillRef idx="1">
            <a:schemeClr val="lt1"/>
          </a:fillRef>
          <a:effectRef idx="0">
            <a:schemeClr val="dk1"/>
          </a:effectRef>
          <a:fontRef idx="minor">
            <a:schemeClr val="dk1"/>
          </a:fontRef>
        </dgm:style>
      </dgm:prSet>
      <dgm:spPr/>
      <dgm:t>
        <a:bodyPr/>
        <a:lstStyle/>
        <a:p>
          <a:r>
            <a:rPr lang="en-US" sz="1600" dirty="0"/>
            <a:t>Abuse Reporting Information</a:t>
          </a:r>
        </a:p>
      </dgm:t>
    </dgm:pt>
    <dgm:pt modelId="{081EE261-5FCE-49A7-A515-787A6FC4535B}" type="parTrans" cxnId="{C5061B92-3B0E-4F06-B764-209831351C7B}">
      <dgm:prSet/>
      <dgm:spPr/>
      <dgm:t>
        <a:bodyPr/>
        <a:lstStyle/>
        <a:p>
          <a:endParaRPr lang="en-US"/>
        </a:p>
      </dgm:t>
    </dgm:pt>
    <dgm:pt modelId="{2A74A2B7-4F14-4BD9-ABC2-3148280C58E4}" type="sibTrans" cxnId="{C5061B92-3B0E-4F06-B764-209831351C7B}">
      <dgm:prSet/>
      <dgm:spPr/>
      <dgm:t>
        <a:bodyPr/>
        <a:lstStyle/>
        <a:p>
          <a:endParaRPr lang="en-US"/>
        </a:p>
      </dgm:t>
    </dgm:pt>
    <dgm:pt modelId="{09DD0AFC-0196-42ED-9872-6851FFBA683E}">
      <dgm:prSet phldrT="[Text]" custT="1">
        <dgm:style>
          <a:lnRef idx="2">
            <a:schemeClr val="dk1"/>
          </a:lnRef>
          <a:fillRef idx="1">
            <a:schemeClr val="lt1"/>
          </a:fillRef>
          <a:effectRef idx="0">
            <a:schemeClr val="dk1"/>
          </a:effectRef>
          <a:fontRef idx="minor">
            <a:schemeClr val="dk1"/>
          </a:fontRef>
        </dgm:style>
      </dgm:prSet>
      <dgm:spPr/>
      <dgm:t>
        <a:bodyPr/>
        <a:lstStyle/>
        <a:p>
          <a:endParaRPr lang="en-US" sz="1600" dirty="0"/>
        </a:p>
        <a:p>
          <a:r>
            <a:rPr lang="en-US" sz="1600" dirty="0"/>
            <a:t>Safe Environment Documentation &amp; Records </a:t>
          </a:r>
        </a:p>
        <a:p>
          <a:r>
            <a:rPr lang="en-US" sz="1600" dirty="0"/>
            <a:t>(CMG Connect)</a:t>
          </a:r>
        </a:p>
        <a:p>
          <a:endParaRPr lang="en-US" sz="1200" dirty="0"/>
        </a:p>
      </dgm:t>
    </dgm:pt>
    <dgm:pt modelId="{E90371D0-B423-4AAA-89D8-96AC4390BBA7}" type="parTrans" cxnId="{25B0818E-7491-415A-8E32-6B214B906C70}">
      <dgm:prSet/>
      <dgm:spPr/>
      <dgm:t>
        <a:bodyPr/>
        <a:lstStyle/>
        <a:p>
          <a:endParaRPr lang="en-US"/>
        </a:p>
      </dgm:t>
    </dgm:pt>
    <dgm:pt modelId="{EA6EFAD0-DEFD-423A-A9FE-FEFFB8099C0E}" type="sibTrans" cxnId="{25B0818E-7491-415A-8E32-6B214B906C70}">
      <dgm:prSet/>
      <dgm:spPr/>
      <dgm:t>
        <a:bodyPr/>
        <a:lstStyle/>
        <a:p>
          <a:endParaRPr lang="en-US"/>
        </a:p>
      </dgm:t>
    </dgm:pt>
    <dgm:pt modelId="{35E27CEB-792B-43EF-8685-58A4CC89BED2}">
      <dgm:prSet phldrT="[Text]" custT="1">
        <dgm:style>
          <a:lnRef idx="2">
            <a:schemeClr val="dk1"/>
          </a:lnRef>
          <a:fillRef idx="1">
            <a:schemeClr val="lt1"/>
          </a:fillRef>
          <a:effectRef idx="0">
            <a:schemeClr val="dk1"/>
          </a:effectRef>
          <a:fontRef idx="minor">
            <a:schemeClr val="dk1"/>
          </a:fontRef>
        </dgm:style>
      </dgm:prSet>
      <dgm:spPr/>
      <dgm:t>
        <a:bodyPr/>
        <a:lstStyle/>
        <a:p>
          <a:r>
            <a:rPr lang="en-US" sz="1600" dirty="0"/>
            <a:t>Safe Environment Week Information and Activities Raise Awareness of Abuse Prevention Efforts</a:t>
          </a:r>
        </a:p>
      </dgm:t>
    </dgm:pt>
    <dgm:pt modelId="{8AB6E3B3-7CA8-413A-8B9C-44ACCC99AA5D}" type="parTrans" cxnId="{14F96303-FADE-486F-B152-EBC92CAA1CFC}">
      <dgm:prSet/>
      <dgm:spPr/>
      <dgm:t>
        <a:bodyPr/>
        <a:lstStyle/>
        <a:p>
          <a:endParaRPr lang="en-US"/>
        </a:p>
      </dgm:t>
    </dgm:pt>
    <dgm:pt modelId="{67FC3F12-E8D8-495D-925E-3446EA598269}" type="sibTrans" cxnId="{14F96303-FADE-486F-B152-EBC92CAA1CFC}">
      <dgm:prSet/>
      <dgm:spPr/>
      <dgm:t>
        <a:bodyPr/>
        <a:lstStyle/>
        <a:p>
          <a:endParaRPr lang="en-US"/>
        </a:p>
      </dgm:t>
    </dgm:pt>
    <dgm:pt modelId="{FF488903-734B-4339-8691-76CC455C756D}" type="pres">
      <dgm:prSet presAssocID="{89D9EE6F-FE09-4675-9583-22A63CE9EA97}" presName="Name0" presStyleCnt="0">
        <dgm:presLayoutVars>
          <dgm:dir/>
          <dgm:resizeHandles/>
        </dgm:presLayoutVars>
      </dgm:prSet>
      <dgm:spPr/>
    </dgm:pt>
    <dgm:pt modelId="{85B779E8-8EE0-438A-B698-25BD79A9DE52}" type="pres">
      <dgm:prSet presAssocID="{0239E774-A051-4743-BF73-E183420B5FEC}" presName="compNode" presStyleCnt="0"/>
      <dgm:spPr/>
    </dgm:pt>
    <dgm:pt modelId="{FDAAF72F-16FC-4F09-9733-CB15AC48C165}" type="pres">
      <dgm:prSet presAssocID="{0239E774-A051-4743-BF73-E183420B5FEC}" presName="dummyConnPt" presStyleCnt="0"/>
      <dgm:spPr/>
    </dgm:pt>
    <dgm:pt modelId="{163FD384-51E5-40DD-BC45-C84D4DB0F6AA}" type="pres">
      <dgm:prSet presAssocID="{0239E774-A051-4743-BF73-E183420B5FEC}" presName="node" presStyleLbl="node1" presStyleIdx="0" presStyleCnt="9" custScaleX="99515" custLinFactNeighborX="-14885" custLinFactNeighborY="-83593">
        <dgm:presLayoutVars>
          <dgm:bulletEnabled val="1"/>
        </dgm:presLayoutVars>
      </dgm:prSet>
      <dgm:spPr/>
    </dgm:pt>
    <dgm:pt modelId="{4453AACC-EA16-475A-A9CA-BB5BB8A8628C}" type="pres">
      <dgm:prSet presAssocID="{82B417AC-72CE-4B75-A920-E6E72011B321}" presName="sibTrans" presStyleLbl="bgSibTrans2D1" presStyleIdx="0" presStyleCnt="8"/>
      <dgm:spPr/>
    </dgm:pt>
    <dgm:pt modelId="{69CB02AD-70AF-4E47-B060-3D4BE985B916}" type="pres">
      <dgm:prSet presAssocID="{64A50FA6-0550-40AC-9BBD-859DDBFA2C1A}" presName="compNode" presStyleCnt="0"/>
      <dgm:spPr/>
    </dgm:pt>
    <dgm:pt modelId="{B1F06C55-B6E9-4E72-8066-E025E3492D6D}" type="pres">
      <dgm:prSet presAssocID="{64A50FA6-0550-40AC-9BBD-859DDBFA2C1A}" presName="dummyConnPt" presStyleCnt="0"/>
      <dgm:spPr/>
    </dgm:pt>
    <dgm:pt modelId="{89FA3052-B150-4A65-BDDB-0543DD12EBFC}" type="pres">
      <dgm:prSet presAssocID="{64A50FA6-0550-40AC-9BBD-859DDBFA2C1A}" presName="node" presStyleLbl="node1" presStyleIdx="1" presStyleCnt="9" custLinFactNeighborX="-14643" custLinFactNeighborY="-31555">
        <dgm:presLayoutVars>
          <dgm:bulletEnabled val="1"/>
        </dgm:presLayoutVars>
      </dgm:prSet>
      <dgm:spPr/>
    </dgm:pt>
    <dgm:pt modelId="{6C01A461-EDF1-468B-B215-EE0C38721371}" type="pres">
      <dgm:prSet presAssocID="{3457DE0A-E24B-406B-BC3A-627CB157CAD9}" presName="sibTrans" presStyleLbl="bgSibTrans2D1" presStyleIdx="1" presStyleCnt="8"/>
      <dgm:spPr/>
    </dgm:pt>
    <dgm:pt modelId="{CB27804B-412A-40D0-81AB-8A0EA7E560F0}" type="pres">
      <dgm:prSet presAssocID="{D7D36853-B426-4223-8F38-E0BD95CDE65B}" presName="compNode" presStyleCnt="0"/>
      <dgm:spPr/>
    </dgm:pt>
    <dgm:pt modelId="{D92215BD-D6AC-480F-998C-F672DE8A7CD5}" type="pres">
      <dgm:prSet presAssocID="{D7D36853-B426-4223-8F38-E0BD95CDE65B}" presName="dummyConnPt" presStyleCnt="0"/>
      <dgm:spPr/>
    </dgm:pt>
    <dgm:pt modelId="{018CD822-D10D-4567-8030-4B25B605EF8B}" type="pres">
      <dgm:prSet presAssocID="{D7D36853-B426-4223-8F38-E0BD95CDE65B}" presName="node" presStyleLbl="node1" presStyleIdx="2" presStyleCnt="9" custLinFactNeighborX="-14643" custLinFactNeighborY="-3498">
        <dgm:presLayoutVars>
          <dgm:bulletEnabled val="1"/>
        </dgm:presLayoutVars>
      </dgm:prSet>
      <dgm:spPr/>
    </dgm:pt>
    <dgm:pt modelId="{0943FC2F-0245-4FC5-8805-8BA69B139EE0}" type="pres">
      <dgm:prSet presAssocID="{5C73B133-0B29-4C5F-9993-4A5306B313A2}" presName="sibTrans" presStyleLbl="bgSibTrans2D1" presStyleIdx="2" presStyleCnt="8" custAng="597924" custLinFactY="100000" custLinFactNeighborX="5368" custLinFactNeighborY="170891"/>
      <dgm:spPr/>
    </dgm:pt>
    <dgm:pt modelId="{914E6B38-FE97-47EF-8621-458E29AA75F3}" type="pres">
      <dgm:prSet presAssocID="{5385EEAA-D506-42D1-969F-822E04034874}" presName="compNode" presStyleCnt="0"/>
      <dgm:spPr/>
    </dgm:pt>
    <dgm:pt modelId="{2AAA0933-A858-4F85-9DF6-2E7B95812F5E}" type="pres">
      <dgm:prSet presAssocID="{5385EEAA-D506-42D1-969F-822E04034874}" presName="dummyConnPt" presStyleCnt="0"/>
      <dgm:spPr/>
    </dgm:pt>
    <dgm:pt modelId="{2B3C6A17-73FC-4677-95CA-D96393AFF051}" type="pres">
      <dgm:prSet presAssocID="{5385EEAA-D506-42D1-969F-822E04034874}" presName="node" presStyleLbl="node1" presStyleIdx="3" presStyleCnt="9" custScaleX="130804" custScaleY="197695" custLinFactNeighborX="4472" custLinFactNeighborY="13915">
        <dgm:presLayoutVars>
          <dgm:bulletEnabled val="1"/>
        </dgm:presLayoutVars>
      </dgm:prSet>
      <dgm:spPr/>
    </dgm:pt>
    <dgm:pt modelId="{4CD868CF-89E7-4244-8EFF-37CF4A39B9E9}" type="pres">
      <dgm:prSet presAssocID="{E3A049DC-E38E-44D9-848C-D1A1FDE41D44}" presName="sibTrans" presStyleLbl="bgSibTrans2D1" presStyleIdx="3" presStyleCnt="8"/>
      <dgm:spPr/>
    </dgm:pt>
    <dgm:pt modelId="{BF9AEF85-FA3B-4B8D-B270-E7F9D63FBD46}" type="pres">
      <dgm:prSet presAssocID="{68075795-FABD-4B9B-B618-BD416FC55F09}" presName="compNode" presStyleCnt="0"/>
      <dgm:spPr/>
    </dgm:pt>
    <dgm:pt modelId="{28183987-DBBA-4D09-B1F2-F0C51A898A22}" type="pres">
      <dgm:prSet presAssocID="{68075795-FABD-4B9B-B618-BD416FC55F09}" presName="dummyConnPt" presStyleCnt="0"/>
      <dgm:spPr/>
    </dgm:pt>
    <dgm:pt modelId="{D41DE66F-2A1A-4A3E-892C-B5CD22A852D0}" type="pres">
      <dgm:prSet presAssocID="{68075795-FABD-4B9B-B618-BD416FC55F09}" presName="node" presStyleLbl="node1" presStyleIdx="4" presStyleCnt="9" custScaleY="89036" custLinFactNeighborX="4083" custLinFactNeighborY="1939">
        <dgm:presLayoutVars>
          <dgm:bulletEnabled val="1"/>
        </dgm:presLayoutVars>
      </dgm:prSet>
      <dgm:spPr/>
    </dgm:pt>
    <dgm:pt modelId="{38D47669-0C87-44EF-B269-8832059E7CB9}" type="pres">
      <dgm:prSet presAssocID="{1E6DAE77-26DF-46F2-BE9C-DD3A125C2565}" presName="sibTrans" presStyleLbl="bgSibTrans2D1" presStyleIdx="4" presStyleCnt="8"/>
      <dgm:spPr/>
    </dgm:pt>
    <dgm:pt modelId="{CE40E697-D190-4956-9FD1-0B1F97D62FDA}" type="pres">
      <dgm:prSet presAssocID="{9D9E1C13-CB15-4C25-9F88-053E549360AF}" presName="compNode" presStyleCnt="0"/>
      <dgm:spPr/>
    </dgm:pt>
    <dgm:pt modelId="{9A59BDA2-3D60-4600-9EDB-377D14EC522E}" type="pres">
      <dgm:prSet presAssocID="{9D9E1C13-CB15-4C25-9F88-053E549360AF}" presName="dummyConnPt" presStyleCnt="0"/>
      <dgm:spPr/>
    </dgm:pt>
    <dgm:pt modelId="{89A5DECF-9418-4FA1-B229-60D2A4CF8611}" type="pres">
      <dgm:prSet presAssocID="{9D9E1C13-CB15-4C25-9F88-053E549360AF}" presName="node" presStyleLbl="node1" presStyleIdx="5" presStyleCnt="9" custLinFactNeighborX="4083" custLinFactNeighborY="-129">
        <dgm:presLayoutVars>
          <dgm:bulletEnabled val="1"/>
        </dgm:presLayoutVars>
      </dgm:prSet>
      <dgm:spPr/>
    </dgm:pt>
    <dgm:pt modelId="{5D7F910E-9267-4D51-BE1E-539348B205F1}" type="pres">
      <dgm:prSet presAssocID="{3165C411-113D-4A5A-90FE-20CF2EAE4C82}" presName="sibTrans" presStyleLbl="bgSibTrans2D1" presStyleIdx="5" presStyleCnt="8"/>
      <dgm:spPr/>
    </dgm:pt>
    <dgm:pt modelId="{07794DF4-90FB-4FC1-81E8-5C0ECEABC551}" type="pres">
      <dgm:prSet presAssocID="{900D5F8C-0502-4689-AA74-394CBDB3E929}" presName="compNode" presStyleCnt="0"/>
      <dgm:spPr/>
    </dgm:pt>
    <dgm:pt modelId="{B980D166-FE04-44DF-91AA-9A618B148F9D}" type="pres">
      <dgm:prSet presAssocID="{900D5F8C-0502-4689-AA74-394CBDB3E929}" presName="dummyConnPt" presStyleCnt="0"/>
      <dgm:spPr/>
    </dgm:pt>
    <dgm:pt modelId="{F52E3C4C-38B0-4674-A387-1FBB7815927B}" type="pres">
      <dgm:prSet presAssocID="{900D5F8C-0502-4689-AA74-394CBDB3E929}" presName="node" presStyleLbl="node1" presStyleIdx="6" presStyleCnt="9" custLinFactNeighborX="22809" custLinFactNeighborY="-129">
        <dgm:presLayoutVars>
          <dgm:bulletEnabled val="1"/>
        </dgm:presLayoutVars>
      </dgm:prSet>
      <dgm:spPr/>
    </dgm:pt>
    <dgm:pt modelId="{E62DB51C-9822-4E17-BD09-7A975094680F}" type="pres">
      <dgm:prSet presAssocID="{2A74A2B7-4F14-4BD9-ABC2-3148280C58E4}" presName="sibTrans" presStyleLbl="bgSibTrans2D1" presStyleIdx="6" presStyleCnt="8"/>
      <dgm:spPr/>
    </dgm:pt>
    <dgm:pt modelId="{33C2EEF7-AB11-49F2-955D-739978235E76}" type="pres">
      <dgm:prSet presAssocID="{09DD0AFC-0196-42ED-9872-6851FFBA683E}" presName="compNode" presStyleCnt="0"/>
      <dgm:spPr/>
    </dgm:pt>
    <dgm:pt modelId="{302C93DE-20B8-4B73-85BA-2A0A5AD89C48}" type="pres">
      <dgm:prSet presAssocID="{09DD0AFC-0196-42ED-9872-6851FFBA683E}" presName="dummyConnPt" presStyleCnt="0"/>
      <dgm:spPr/>
    </dgm:pt>
    <dgm:pt modelId="{91156C61-E89C-424D-96B5-E60F9FDB6523}" type="pres">
      <dgm:prSet presAssocID="{09DD0AFC-0196-42ED-9872-6851FFBA683E}" presName="node" presStyleLbl="node1" presStyleIdx="7" presStyleCnt="9" custScaleY="112948" custLinFactNeighborX="22809" custLinFactNeighborY="35212">
        <dgm:presLayoutVars>
          <dgm:bulletEnabled val="1"/>
        </dgm:presLayoutVars>
      </dgm:prSet>
      <dgm:spPr/>
    </dgm:pt>
    <dgm:pt modelId="{2242BD78-DA76-4257-8BC4-9A9D98F5EFC2}" type="pres">
      <dgm:prSet presAssocID="{EA6EFAD0-DEFD-423A-A9FE-FEFFB8099C0E}" presName="sibTrans" presStyleLbl="bgSibTrans2D1" presStyleIdx="7" presStyleCnt="8"/>
      <dgm:spPr/>
    </dgm:pt>
    <dgm:pt modelId="{17290AAC-6582-4491-BD73-B829129FC862}" type="pres">
      <dgm:prSet presAssocID="{35E27CEB-792B-43EF-8685-58A4CC89BED2}" presName="compNode" presStyleCnt="0"/>
      <dgm:spPr/>
    </dgm:pt>
    <dgm:pt modelId="{D8257881-6AA4-42F9-8A24-3AC9F24A5563}" type="pres">
      <dgm:prSet presAssocID="{35E27CEB-792B-43EF-8685-58A4CC89BED2}" presName="dummyConnPt" presStyleCnt="0"/>
      <dgm:spPr/>
    </dgm:pt>
    <dgm:pt modelId="{108CADAE-73B4-43E4-A063-DCA1CF09C32E}" type="pres">
      <dgm:prSet presAssocID="{35E27CEB-792B-43EF-8685-58A4CC89BED2}" presName="node" presStyleLbl="node1" presStyleIdx="8" presStyleCnt="9" custScaleY="136889" custLinFactNeighborX="11400" custLinFactNeighborY="37011">
        <dgm:presLayoutVars>
          <dgm:bulletEnabled val="1"/>
        </dgm:presLayoutVars>
      </dgm:prSet>
      <dgm:spPr/>
    </dgm:pt>
  </dgm:ptLst>
  <dgm:cxnLst>
    <dgm:cxn modelId="{14F96303-FADE-486F-B152-EBC92CAA1CFC}" srcId="{89D9EE6F-FE09-4675-9583-22A63CE9EA97}" destId="{35E27CEB-792B-43EF-8685-58A4CC89BED2}" srcOrd="8" destOrd="0" parTransId="{8AB6E3B3-7CA8-413A-8B9C-44ACCC99AA5D}" sibTransId="{67FC3F12-E8D8-495D-925E-3446EA598269}"/>
    <dgm:cxn modelId="{07C1272A-D352-4E3F-862F-393FEE1D02A0}" type="presOf" srcId="{E3A049DC-E38E-44D9-848C-D1A1FDE41D44}" destId="{4CD868CF-89E7-4244-8EFF-37CF4A39B9E9}" srcOrd="0" destOrd="0" presId="urn:microsoft.com/office/officeart/2005/8/layout/bProcess4"/>
    <dgm:cxn modelId="{7B57E434-0FB8-41DB-874C-B05CC3E657A4}" type="presOf" srcId="{35E27CEB-792B-43EF-8685-58A4CC89BED2}" destId="{108CADAE-73B4-43E4-A063-DCA1CF09C32E}" srcOrd="0" destOrd="0" presId="urn:microsoft.com/office/officeart/2005/8/layout/bProcess4"/>
    <dgm:cxn modelId="{50C8A837-8F06-4C48-A177-09ACD346D943}" type="presOf" srcId="{09DD0AFC-0196-42ED-9872-6851FFBA683E}" destId="{91156C61-E89C-424D-96B5-E60F9FDB6523}" srcOrd="0" destOrd="0" presId="urn:microsoft.com/office/officeart/2005/8/layout/bProcess4"/>
    <dgm:cxn modelId="{8386EE38-376A-4129-97FD-D4F70DD765EF}" srcId="{89D9EE6F-FE09-4675-9583-22A63CE9EA97}" destId="{D7D36853-B426-4223-8F38-E0BD95CDE65B}" srcOrd="2" destOrd="0" parTransId="{CAAD6EAA-A598-44CF-B1C5-94A672187A1E}" sibTransId="{5C73B133-0B29-4C5F-9993-4A5306B313A2}"/>
    <dgm:cxn modelId="{F1CA673E-E98D-476D-8C84-09970BCF5034}" srcId="{89D9EE6F-FE09-4675-9583-22A63CE9EA97}" destId="{68075795-FABD-4B9B-B618-BD416FC55F09}" srcOrd="4" destOrd="0" parTransId="{74CF1A0E-EA36-4E06-BFEF-5DDFB3AC12F2}" sibTransId="{1E6DAE77-26DF-46F2-BE9C-DD3A125C2565}"/>
    <dgm:cxn modelId="{19393D5F-E6CF-41A8-9C89-8B5801C1D5EE}" type="presOf" srcId="{9D9E1C13-CB15-4C25-9F88-053E549360AF}" destId="{89A5DECF-9418-4FA1-B229-60D2A4CF8611}" srcOrd="0" destOrd="0" presId="urn:microsoft.com/office/officeart/2005/8/layout/bProcess4"/>
    <dgm:cxn modelId="{FA624E5F-063B-4ED8-A8E0-BFA830CE8F44}" srcId="{89D9EE6F-FE09-4675-9583-22A63CE9EA97}" destId="{5385EEAA-D506-42D1-969F-822E04034874}" srcOrd="3" destOrd="0" parTransId="{67C730AE-251A-46E7-B348-3A941B1CC061}" sibTransId="{E3A049DC-E38E-44D9-848C-D1A1FDE41D44}"/>
    <dgm:cxn modelId="{D4135266-7DA4-4534-9E9D-B9E6E8F50FF3}" srcId="{89D9EE6F-FE09-4675-9583-22A63CE9EA97}" destId="{9D9E1C13-CB15-4C25-9F88-053E549360AF}" srcOrd="5" destOrd="0" parTransId="{25BCB5B5-B0CB-4502-9206-1FE1F5D3B385}" sibTransId="{3165C411-113D-4A5A-90FE-20CF2EAE4C82}"/>
    <dgm:cxn modelId="{58B7C249-05C9-4E73-83D2-576B3F2D3743}" type="presOf" srcId="{89D9EE6F-FE09-4675-9583-22A63CE9EA97}" destId="{FF488903-734B-4339-8691-76CC455C756D}" srcOrd="0" destOrd="0" presId="urn:microsoft.com/office/officeart/2005/8/layout/bProcess4"/>
    <dgm:cxn modelId="{04DBAB4C-960D-4D73-BA1F-9CD8D118F119}" type="presOf" srcId="{5385EEAA-D506-42D1-969F-822E04034874}" destId="{2B3C6A17-73FC-4677-95CA-D96393AFF051}" srcOrd="0" destOrd="0" presId="urn:microsoft.com/office/officeart/2005/8/layout/bProcess4"/>
    <dgm:cxn modelId="{A77E2254-D729-475B-A7EC-AB843670827B}" srcId="{89D9EE6F-FE09-4675-9583-22A63CE9EA97}" destId="{0239E774-A051-4743-BF73-E183420B5FEC}" srcOrd="0" destOrd="0" parTransId="{FBF2C0D9-F4E1-4DBE-BE58-EA71876CB241}" sibTransId="{82B417AC-72CE-4B75-A920-E6E72011B321}"/>
    <dgm:cxn modelId="{F1EB4575-5098-427A-9011-74FBE97D969C}" type="presOf" srcId="{5C73B133-0B29-4C5F-9993-4A5306B313A2}" destId="{0943FC2F-0245-4FC5-8805-8BA69B139EE0}" srcOrd="0" destOrd="0" presId="urn:microsoft.com/office/officeart/2005/8/layout/bProcess4"/>
    <dgm:cxn modelId="{72A65675-1738-4028-A6E9-34D38AEDADF3}" type="presOf" srcId="{2A74A2B7-4F14-4BD9-ABC2-3148280C58E4}" destId="{E62DB51C-9822-4E17-BD09-7A975094680F}" srcOrd="0" destOrd="0" presId="urn:microsoft.com/office/officeart/2005/8/layout/bProcess4"/>
    <dgm:cxn modelId="{0CBB1676-35A5-46D5-8D4C-0F201DF4B200}" type="presOf" srcId="{3165C411-113D-4A5A-90FE-20CF2EAE4C82}" destId="{5D7F910E-9267-4D51-BE1E-539348B205F1}" srcOrd="0" destOrd="0" presId="urn:microsoft.com/office/officeart/2005/8/layout/bProcess4"/>
    <dgm:cxn modelId="{BB1FE180-8841-4429-A66C-347524A002B8}" type="presOf" srcId="{64A50FA6-0550-40AC-9BBD-859DDBFA2C1A}" destId="{89FA3052-B150-4A65-BDDB-0543DD12EBFC}" srcOrd="0" destOrd="0" presId="urn:microsoft.com/office/officeart/2005/8/layout/bProcess4"/>
    <dgm:cxn modelId="{E267FA86-F962-4311-B4C5-63B5BC88F5DA}" type="presOf" srcId="{EA6EFAD0-DEFD-423A-A9FE-FEFFB8099C0E}" destId="{2242BD78-DA76-4257-8BC4-9A9D98F5EFC2}" srcOrd="0" destOrd="0" presId="urn:microsoft.com/office/officeart/2005/8/layout/bProcess4"/>
    <dgm:cxn modelId="{208DB888-5116-4C7D-AADB-D6E20750DA2D}" type="presOf" srcId="{1E6DAE77-26DF-46F2-BE9C-DD3A125C2565}" destId="{38D47669-0C87-44EF-B269-8832059E7CB9}" srcOrd="0" destOrd="0" presId="urn:microsoft.com/office/officeart/2005/8/layout/bProcess4"/>
    <dgm:cxn modelId="{30A8FD8A-329E-4B3D-91AF-C59509F0F0B1}" type="presOf" srcId="{82B417AC-72CE-4B75-A920-E6E72011B321}" destId="{4453AACC-EA16-475A-A9CA-BB5BB8A8628C}" srcOrd="0" destOrd="0" presId="urn:microsoft.com/office/officeart/2005/8/layout/bProcess4"/>
    <dgm:cxn modelId="{25B0818E-7491-415A-8E32-6B214B906C70}" srcId="{89D9EE6F-FE09-4675-9583-22A63CE9EA97}" destId="{09DD0AFC-0196-42ED-9872-6851FFBA683E}" srcOrd="7" destOrd="0" parTransId="{E90371D0-B423-4AAA-89D8-96AC4390BBA7}" sibTransId="{EA6EFAD0-DEFD-423A-A9FE-FEFFB8099C0E}"/>
    <dgm:cxn modelId="{9997A58F-B168-4849-9D8D-664806FCAEB6}" type="presOf" srcId="{0239E774-A051-4743-BF73-E183420B5FEC}" destId="{163FD384-51E5-40DD-BC45-C84D4DB0F6AA}" srcOrd="0" destOrd="0" presId="urn:microsoft.com/office/officeart/2005/8/layout/bProcess4"/>
    <dgm:cxn modelId="{C5061B92-3B0E-4F06-B764-209831351C7B}" srcId="{89D9EE6F-FE09-4675-9583-22A63CE9EA97}" destId="{900D5F8C-0502-4689-AA74-394CBDB3E929}" srcOrd="6" destOrd="0" parTransId="{081EE261-5FCE-49A7-A515-787A6FC4535B}" sibTransId="{2A74A2B7-4F14-4BD9-ABC2-3148280C58E4}"/>
    <dgm:cxn modelId="{9458BA92-202B-49EA-8045-9EBEC43B1DCE}" type="presOf" srcId="{900D5F8C-0502-4689-AA74-394CBDB3E929}" destId="{F52E3C4C-38B0-4674-A387-1FBB7815927B}" srcOrd="0" destOrd="0" presId="urn:microsoft.com/office/officeart/2005/8/layout/bProcess4"/>
    <dgm:cxn modelId="{DD988F93-4C5C-4630-9390-95E96BF63C38}" type="presOf" srcId="{68075795-FABD-4B9B-B618-BD416FC55F09}" destId="{D41DE66F-2A1A-4A3E-892C-B5CD22A852D0}" srcOrd="0" destOrd="0" presId="urn:microsoft.com/office/officeart/2005/8/layout/bProcess4"/>
    <dgm:cxn modelId="{70C09AC5-96AE-46DC-961C-A757E4E8DBBF}" srcId="{89D9EE6F-FE09-4675-9583-22A63CE9EA97}" destId="{64A50FA6-0550-40AC-9BBD-859DDBFA2C1A}" srcOrd="1" destOrd="0" parTransId="{6B9BE56F-49CB-412B-B299-EFE8EE389AA8}" sibTransId="{3457DE0A-E24B-406B-BC3A-627CB157CAD9}"/>
    <dgm:cxn modelId="{728991CA-4B79-47E7-929B-77160B45AF35}" type="presOf" srcId="{3457DE0A-E24B-406B-BC3A-627CB157CAD9}" destId="{6C01A461-EDF1-468B-B215-EE0C38721371}" srcOrd="0" destOrd="0" presId="urn:microsoft.com/office/officeart/2005/8/layout/bProcess4"/>
    <dgm:cxn modelId="{372D60E7-9FBA-4DF1-AFCB-C2E1813D7B6F}" type="presOf" srcId="{D7D36853-B426-4223-8F38-E0BD95CDE65B}" destId="{018CD822-D10D-4567-8030-4B25B605EF8B}" srcOrd="0" destOrd="0" presId="urn:microsoft.com/office/officeart/2005/8/layout/bProcess4"/>
    <dgm:cxn modelId="{9AB66425-9A3A-4A65-9695-BEAEB18E9614}" type="presParOf" srcId="{FF488903-734B-4339-8691-76CC455C756D}" destId="{85B779E8-8EE0-438A-B698-25BD79A9DE52}" srcOrd="0" destOrd="0" presId="urn:microsoft.com/office/officeart/2005/8/layout/bProcess4"/>
    <dgm:cxn modelId="{76CFD0E0-D5CC-42AD-91B0-ACBE9EC0A3D9}" type="presParOf" srcId="{85B779E8-8EE0-438A-B698-25BD79A9DE52}" destId="{FDAAF72F-16FC-4F09-9733-CB15AC48C165}" srcOrd="0" destOrd="0" presId="urn:microsoft.com/office/officeart/2005/8/layout/bProcess4"/>
    <dgm:cxn modelId="{E1AB8D16-4D97-4B69-9902-587E76BEB3BF}" type="presParOf" srcId="{85B779E8-8EE0-438A-B698-25BD79A9DE52}" destId="{163FD384-51E5-40DD-BC45-C84D4DB0F6AA}" srcOrd="1" destOrd="0" presId="urn:microsoft.com/office/officeart/2005/8/layout/bProcess4"/>
    <dgm:cxn modelId="{558F10EB-BBFF-4332-8213-56D54AFE6FFC}" type="presParOf" srcId="{FF488903-734B-4339-8691-76CC455C756D}" destId="{4453AACC-EA16-475A-A9CA-BB5BB8A8628C}" srcOrd="1" destOrd="0" presId="urn:microsoft.com/office/officeart/2005/8/layout/bProcess4"/>
    <dgm:cxn modelId="{41F708F0-BDA6-4E38-8758-85841C50584E}" type="presParOf" srcId="{FF488903-734B-4339-8691-76CC455C756D}" destId="{69CB02AD-70AF-4E47-B060-3D4BE985B916}" srcOrd="2" destOrd="0" presId="urn:microsoft.com/office/officeart/2005/8/layout/bProcess4"/>
    <dgm:cxn modelId="{F7C632E8-8ECA-434E-BA68-6DACF0F357F8}" type="presParOf" srcId="{69CB02AD-70AF-4E47-B060-3D4BE985B916}" destId="{B1F06C55-B6E9-4E72-8066-E025E3492D6D}" srcOrd="0" destOrd="0" presId="urn:microsoft.com/office/officeart/2005/8/layout/bProcess4"/>
    <dgm:cxn modelId="{53911950-5135-47BF-9FEA-47B2FCADDBBB}" type="presParOf" srcId="{69CB02AD-70AF-4E47-B060-3D4BE985B916}" destId="{89FA3052-B150-4A65-BDDB-0543DD12EBFC}" srcOrd="1" destOrd="0" presId="urn:microsoft.com/office/officeart/2005/8/layout/bProcess4"/>
    <dgm:cxn modelId="{105F1447-BF8E-463E-852D-4F103FDBE52D}" type="presParOf" srcId="{FF488903-734B-4339-8691-76CC455C756D}" destId="{6C01A461-EDF1-468B-B215-EE0C38721371}" srcOrd="3" destOrd="0" presId="urn:microsoft.com/office/officeart/2005/8/layout/bProcess4"/>
    <dgm:cxn modelId="{8D156499-5987-4BB8-AFCB-7896BC603FAC}" type="presParOf" srcId="{FF488903-734B-4339-8691-76CC455C756D}" destId="{CB27804B-412A-40D0-81AB-8A0EA7E560F0}" srcOrd="4" destOrd="0" presId="urn:microsoft.com/office/officeart/2005/8/layout/bProcess4"/>
    <dgm:cxn modelId="{06E591E9-1FD1-463C-A1A2-A2A385CAC38E}" type="presParOf" srcId="{CB27804B-412A-40D0-81AB-8A0EA7E560F0}" destId="{D92215BD-D6AC-480F-998C-F672DE8A7CD5}" srcOrd="0" destOrd="0" presId="urn:microsoft.com/office/officeart/2005/8/layout/bProcess4"/>
    <dgm:cxn modelId="{7B7465FF-8D3D-4027-BC2F-483522D5A30C}" type="presParOf" srcId="{CB27804B-412A-40D0-81AB-8A0EA7E560F0}" destId="{018CD822-D10D-4567-8030-4B25B605EF8B}" srcOrd="1" destOrd="0" presId="urn:microsoft.com/office/officeart/2005/8/layout/bProcess4"/>
    <dgm:cxn modelId="{4309C1E8-B6BA-4736-9A1D-F676350D71AC}" type="presParOf" srcId="{FF488903-734B-4339-8691-76CC455C756D}" destId="{0943FC2F-0245-4FC5-8805-8BA69B139EE0}" srcOrd="5" destOrd="0" presId="urn:microsoft.com/office/officeart/2005/8/layout/bProcess4"/>
    <dgm:cxn modelId="{F1DD6C70-270E-4D27-AF9D-697E53C2A73C}" type="presParOf" srcId="{FF488903-734B-4339-8691-76CC455C756D}" destId="{914E6B38-FE97-47EF-8621-458E29AA75F3}" srcOrd="6" destOrd="0" presId="urn:microsoft.com/office/officeart/2005/8/layout/bProcess4"/>
    <dgm:cxn modelId="{870DAC70-0A57-4EAF-BE6F-289857885C71}" type="presParOf" srcId="{914E6B38-FE97-47EF-8621-458E29AA75F3}" destId="{2AAA0933-A858-4F85-9DF6-2E7B95812F5E}" srcOrd="0" destOrd="0" presId="urn:microsoft.com/office/officeart/2005/8/layout/bProcess4"/>
    <dgm:cxn modelId="{F4A469A0-CFA4-40A5-8BEF-A74C0D7E2BA5}" type="presParOf" srcId="{914E6B38-FE97-47EF-8621-458E29AA75F3}" destId="{2B3C6A17-73FC-4677-95CA-D96393AFF051}" srcOrd="1" destOrd="0" presId="urn:microsoft.com/office/officeart/2005/8/layout/bProcess4"/>
    <dgm:cxn modelId="{BADD5680-88E3-42BD-86E3-4932DF1652D4}" type="presParOf" srcId="{FF488903-734B-4339-8691-76CC455C756D}" destId="{4CD868CF-89E7-4244-8EFF-37CF4A39B9E9}" srcOrd="7" destOrd="0" presId="urn:microsoft.com/office/officeart/2005/8/layout/bProcess4"/>
    <dgm:cxn modelId="{007E4140-27B3-46C5-AFD9-059E233C8A2E}" type="presParOf" srcId="{FF488903-734B-4339-8691-76CC455C756D}" destId="{BF9AEF85-FA3B-4B8D-B270-E7F9D63FBD46}" srcOrd="8" destOrd="0" presId="urn:microsoft.com/office/officeart/2005/8/layout/bProcess4"/>
    <dgm:cxn modelId="{54733511-73BC-4D1D-A0BE-96566BD9FD51}" type="presParOf" srcId="{BF9AEF85-FA3B-4B8D-B270-E7F9D63FBD46}" destId="{28183987-DBBA-4D09-B1F2-F0C51A898A22}" srcOrd="0" destOrd="0" presId="urn:microsoft.com/office/officeart/2005/8/layout/bProcess4"/>
    <dgm:cxn modelId="{06F36062-C66B-4DB8-9FB4-CD62D2ED587E}" type="presParOf" srcId="{BF9AEF85-FA3B-4B8D-B270-E7F9D63FBD46}" destId="{D41DE66F-2A1A-4A3E-892C-B5CD22A852D0}" srcOrd="1" destOrd="0" presId="urn:microsoft.com/office/officeart/2005/8/layout/bProcess4"/>
    <dgm:cxn modelId="{B04C7613-4C7D-40E6-99FE-13392A5E9FC9}" type="presParOf" srcId="{FF488903-734B-4339-8691-76CC455C756D}" destId="{38D47669-0C87-44EF-B269-8832059E7CB9}" srcOrd="9" destOrd="0" presId="urn:microsoft.com/office/officeart/2005/8/layout/bProcess4"/>
    <dgm:cxn modelId="{13C1C7ED-7142-414F-9FDC-754F2810BCFE}" type="presParOf" srcId="{FF488903-734B-4339-8691-76CC455C756D}" destId="{CE40E697-D190-4956-9FD1-0B1F97D62FDA}" srcOrd="10" destOrd="0" presId="urn:microsoft.com/office/officeart/2005/8/layout/bProcess4"/>
    <dgm:cxn modelId="{AADCB88F-7D7E-4F98-9B1E-49D87C10B9FF}" type="presParOf" srcId="{CE40E697-D190-4956-9FD1-0B1F97D62FDA}" destId="{9A59BDA2-3D60-4600-9EDB-377D14EC522E}" srcOrd="0" destOrd="0" presId="urn:microsoft.com/office/officeart/2005/8/layout/bProcess4"/>
    <dgm:cxn modelId="{4ED79AD8-61F6-4D16-B68A-2ADFBB78C332}" type="presParOf" srcId="{CE40E697-D190-4956-9FD1-0B1F97D62FDA}" destId="{89A5DECF-9418-4FA1-B229-60D2A4CF8611}" srcOrd="1" destOrd="0" presId="urn:microsoft.com/office/officeart/2005/8/layout/bProcess4"/>
    <dgm:cxn modelId="{6ABCF8E9-785D-4C1F-9361-23724791857F}" type="presParOf" srcId="{FF488903-734B-4339-8691-76CC455C756D}" destId="{5D7F910E-9267-4D51-BE1E-539348B205F1}" srcOrd="11" destOrd="0" presId="urn:microsoft.com/office/officeart/2005/8/layout/bProcess4"/>
    <dgm:cxn modelId="{DAA20810-F0B3-4D68-9758-C1986678D5C2}" type="presParOf" srcId="{FF488903-734B-4339-8691-76CC455C756D}" destId="{07794DF4-90FB-4FC1-81E8-5C0ECEABC551}" srcOrd="12" destOrd="0" presId="urn:microsoft.com/office/officeart/2005/8/layout/bProcess4"/>
    <dgm:cxn modelId="{D896C9AC-F3E3-4EC5-A2C9-91B39C1075D9}" type="presParOf" srcId="{07794DF4-90FB-4FC1-81E8-5C0ECEABC551}" destId="{B980D166-FE04-44DF-91AA-9A618B148F9D}" srcOrd="0" destOrd="0" presId="urn:microsoft.com/office/officeart/2005/8/layout/bProcess4"/>
    <dgm:cxn modelId="{10742BBF-7398-4A79-8DD8-1D55A98F9DF7}" type="presParOf" srcId="{07794DF4-90FB-4FC1-81E8-5C0ECEABC551}" destId="{F52E3C4C-38B0-4674-A387-1FBB7815927B}" srcOrd="1" destOrd="0" presId="urn:microsoft.com/office/officeart/2005/8/layout/bProcess4"/>
    <dgm:cxn modelId="{17338FA7-E224-4C04-B5BC-AA585D21F139}" type="presParOf" srcId="{FF488903-734B-4339-8691-76CC455C756D}" destId="{E62DB51C-9822-4E17-BD09-7A975094680F}" srcOrd="13" destOrd="0" presId="urn:microsoft.com/office/officeart/2005/8/layout/bProcess4"/>
    <dgm:cxn modelId="{11052B2B-500D-4521-B703-10128D3E12FA}" type="presParOf" srcId="{FF488903-734B-4339-8691-76CC455C756D}" destId="{33C2EEF7-AB11-49F2-955D-739978235E76}" srcOrd="14" destOrd="0" presId="urn:microsoft.com/office/officeart/2005/8/layout/bProcess4"/>
    <dgm:cxn modelId="{7B14BE29-EE7F-451A-948E-E08E57BF1782}" type="presParOf" srcId="{33C2EEF7-AB11-49F2-955D-739978235E76}" destId="{302C93DE-20B8-4B73-85BA-2A0A5AD89C48}" srcOrd="0" destOrd="0" presId="urn:microsoft.com/office/officeart/2005/8/layout/bProcess4"/>
    <dgm:cxn modelId="{DAC29B30-596C-493E-9A4B-277D79D54B00}" type="presParOf" srcId="{33C2EEF7-AB11-49F2-955D-739978235E76}" destId="{91156C61-E89C-424D-96B5-E60F9FDB6523}" srcOrd="1" destOrd="0" presId="urn:microsoft.com/office/officeart/2005/8/layout/bProcess4"/>
    <dgm:cxn modelId="{CBF672D4-29F0-48D5-A2EC-8058535D55F2}" type="presParOf" srcId="{FF488903-734B-4339-8691-76CC455C756D}" destId="{2242BD78-DA76-4257-8BC4-9A9D98F5EFC2}" srcOrd="15" destOrd="0" presId="urn:microsoft.com/office/officeart/2005/8/layout/bProcess4"/>
    <dgm:cxn modelId="{83CF15B2-689A-4451-9465-666E8C4C8B51}" type="presParOf" srcId="{FF488903-734B-4339-8691-76CC455C756D}" destId="{17290AAC-6582-4491-BD73-B829129FC862}" srcOrd="16" destOrd="0" presId="urn:microsoft.com/office/officeart/2005/8/layout/bProcess4"/>
    <dgm:cxn modelId="{AFF74859-AA5B-41C7-8F7B-C3D880415344}" type="presParOf" srcId="{17290AAC-6582-4491-BD73-B829129FC862}" destId="{D8257881-6AA4-42F9-8A24-3AC9F24A5563}" srcOrd="0" destOrd="0" presId="urn:microsoft.com/office/officeart/2005/8/layout/bProcess4"/>
    <dgm:cxn modelId="{DCAEFB57-CA9C-4378-AA0E-A9641F23E061}" type="presParOf" srcId="{17290AAC-6582-4491-BD73-B829129FC862}" destId="{108CADAE-73B4-43E4-A063-DCA1CF09C32E}" srcOrd="1" destOrd="0" presId="urn:microsoft.com/office/officeart/2005/8/layout/b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3AACC-EA16-475A-A9CA-BB5BB8A8628C}">
      <dsp:nvSpPr>
        <dsp:cNvPr id="0" name=""/>
        <dsp:cNvSpPr/>
      </dsp:nvSpPr>
      <dsp:spPr>
        <a:xfrm rot="5399432">
          <a:off x="-629932" y="1248289"/>
          <a:ext cx="2022906" cy="17175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3FD384-51E5-40DD-BC45-C84D4DB0F6AA}">
      <dsp:nvSpPr>
        <dsp:cNvPr id="0" name=""/>
        <dsp:cNvSpPr/>
      </dsp:nvSpPr>
      <dsp:spPr>
        <a:xfrm>
          <a:off x="0" y="37405"/>
          <a:ext cx="1899185" cy="1145064"/>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Designated On-Site Safe Environment Coordinator</a:t>
          </a:r>
        </a:p>
      </dsp:txBody>
      <dsp:txXfrm>
        <a:off x="33538" y="70943"/>
        <a:ext cx="1832109" cy="1077988"/>
      </dsp:txXfrm>
    </dsp:sp>
    <dsp:sp modelId="{6C01A461-EDF1-468B-B215-EE0C38721371}">
      <dsp:nvSpPr>
        <dsp:cNvPr id="0" name=""/>
        <dsp:cNvSpPr/>
      </dsp:nvSpPr>
      <dsp:spPr>
        <a:xfrm rot="5400000">
          <a:off x="-486025" y="3136044"/>
          <a:ext cx="1744015" cy="17175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FA3052-B150-4A65-BDDB-0543DD12EBFC}">
      <dsp:nvSpPr>
        <dsp:cNvPr id="0" name=""/>
        <dsp:cNvSpPr/>
      </dsp:nvSpPr>
      <dsp:spPr>
        <a:xfrm>
          <a:off x="0" y="2064605"/>
          <a:ext cx="1908441" cy="1145064"/>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Every Employee Safe Environment Certified</a:t>
          </a:r>
        </a:p>
      </dsp:txBody>
      <dsp:txXfrm>
        <a:off x="33538" y="2098143"/>
        <a:ext cx="1841365" cy="1077988"/>
      </dsp:txXfrm>
    </dsp:sp>
    <dsp:sp modelId="{0943FC2F-0245-4FC5-8805-8BA69B139EE0}">
      <dsp:nvSpPr>
        <dsp:cNvPr id="0" name=""/>
        <dsp:cNvSpPr/>
      </dsp:nvSpPr>
      <dsp:spPr>
        <a:xfrm rot="42922">
          <a:off x="539760" y="4222966"/>
          <a:ext cx="3168533" cy="17175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8CD822-D10D-4567-8030-4B25B605EF8B}">
      <dsp:nvSpPr>
        <dsp:cNvPr id="0" name=""/>
        <dsp:cNvSpPr/>
      </dsp:nvSpPr>
      <dsp:spPr>
        <a:xfrm>
          <a:off x="0" y="3817207"/>
          <a:ext cx="1908441" cy="1145064"/>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Every Volunteer with Contact with Minors Safe Environment Certified</a:t>
          </a:r>
        </a:p>
      </dsp:txBody>
      <dsp:txXfrm>
        <a:off x="33538" y="3850745"/>
        <a:ext cx="1841365" cy="1077988"/>
      </dsp:txXfrm>
    </dsp:sp>
    <dsp:sp modelId="{4CD868CF-89E7-4244-8EFF-37CF4A39B9E9}">
      <dsp:nvSpPr>
        <dsp:cNvPr id="0" name=""/>
        <dsp:cNvSpPr/>
      </dsp:nvSpPr>
      <dsp:spPr>
        <a:xfrm rot="16186531">
          <a:off x="2566460" y="2538622"/>
          <a:ext cx="1894868" cy="17175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3C6A17-73FC-4677-95CA-D96393AFF051}">
      <dsp:nvSpPr>
        <dsp:cNvPr id="0" name=""/>
        <dsp:cNvSpPr/>
      </dsp:nvSpPr>
      <dsp:spPr>
        <a:xfrm>
          <a:off x="2837686" y="2740063"/>
          <a:ext cx="2496318" cy="2263736"/>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Complete Annual Safe Environment Documentation by July 1</a:t>
          </a:r>
          <a:r>
            <a:rPr lang="en-US" sz="1600" kern="1200" baseline="30000" dirty="0"/>
            <a:t>st</a:t>
          </a:r>
          <a:r>
            <a:rPr lang="en-US" sz="1600" kern="1200" dirty="0"/>
            <a:t>.</a:t>
          </a:r>
        </a:p>
        <a:p>
          <a:pPr marL="0" lvl="0" indent="0" algn="ctr" defTabSz="711200">
            <a:lnSpc>
              <a:spcPct val="90000"/>
            </a:lnSpc>
            <a:spcBef>
              <a:spcPct val="0"/>
            </a:spcBef>
            <a:spcAft>
              <a:spcPct val="35000"/>
            </a:spcAft>
            <a:buNone/>
          </a:pPr>
          <a:r>
            <a:rPr lang="en-US" sz="1600" kern="1200" dirty="0"/>
            <a:t> </a:t>
          </a:r>
          <a:r>
            <a:rPr lang="en-US" sz="1400" kern="1200" dirty="0"/>
            <a:t>Annual Compliance Report with attached Children Data Report   </a:t>
          </a:r>
        </a:p>
        <a:p>
          <a:pPr marL="0" indent="0" algn="ctr">
            <a:spcBef>
              <a:spcPct val="0"/>
            </a:spcBef>
            <a:buNone/>
          </a:pPr>
          <a:endParaRPr lang="en-US" sz="1600" kern="1200" dirty="0"/>
        </a:p>
      </dsp:txBody>
      <dsp:txXfrm>
        <a:off x="2903989" y="2806366"/>
        <a:ext cx="2363712" cy="2131130"/>
      </dsp:txXfrm>
    </dsp:sp>
    <dsp:sp modelId="{38D47669-0C87-44EF-B269-8832059E7CB9}">
      <dsp:nvSpPr>
        <dsp:cNvPr id="0" name=""/>
        <dsp:cNvSpPr/>
      </dsp:nvSpPr>
      <dsp:spPr>
        <a:xfrm rot="16200000">
          <a:off x="2818123" y="891490"/>
          <a:ext cx="1384118" cy="17175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1DE66F-2A1A-4A3E-892C-B5CD22A852D0}">
      <dsp:nvSpPr>
        <dsp:cNvPr id="0" name=""/>
        <dsp:cNvSpPr/>
      </dsp:nvSpPr>
      <dsp:spPr>
        <a:xfrm>
          <a:off x="3124200" y="1455007"/>
          <a:ext cx="1908441" cy="1019520"/>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kern="1200" dirty="0"/>
            <a:t>Every Student in Grades K4-12</a:t>
          </a:r>
          <a:r>
            <a:rPr lang="en-US" sz="1600" kern="1200" baseline="30000" dirty="0"/>
            <a:t>th</a:t>
          </a:r>
          <a:r>
            <a:rPr lang="en-US" sz="1600" kern="1200" dirty="0"/>
            <a:t> Annual Circle of Grace Lessons</a:t>
          </a:r>
        </a:p>
      </dsp:txBody>
      <dsp:txXfrm>
        <a:off x="3154061" y="1484868"/>
        <a:ext cx="1848719" cy="959798"/>
      </dsp:txXfrm>
    </dsp:sp>
    <dsp:sp modelId="{5D7F910E-9267-4D51-BE1E-539348B205F1}">
      <dsp:nvSpPr>
        <dsp:cNvPr id="0" name=""/>
        <dsp:cNvSpPr/>
      </dsp:nvSpPr>
      <dsp:spPr>
        <a:xfrm>
          <a:off x="3514476" y="195137"/>
          <a:ext cx="2959770" cy="17175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A5DECF-9418-4FA1-B229-60D2A4CF8611}">
      <dsp:nvSpPr>
        <dsp:cNvPr id="0" name=""/>
        <dsp:cNvSpPr/>
      </dsp:nvSpPr>
      <dsp:spPr>
        <a:xfrm>
          <a:off x="3124200" y="0"/>
          <a:ext cx="1908441" cy="1145064"/>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Posted Policies,  Flyers, Newsletters, Information on Safe Environments </a:t>
          </a:r>
        </a:p>
      </dsp:txBody>
      <dsp:txXfrm>
        <a:off x="3157738" y="33538"/>
        <a:ext cx="1841365" cy="1077988"/>
      </dsp:txXfrm>
    </dsp:sp>
    <dsp:sp modelId="{E62DB51C-9822-4E17-BD09-7A975094680F}">
      <dsp:nvSpPr>
        <dsp:cNvPr id="0" name=""/>
        <dsp:cNvSpPr/>
      </dsp:nvSpPr>
      <dsp:spPr>
        <a:xfrm rot="5400000">
          <a:off x="5528043" y="1149927"/>
          <a:ext cx="1900993" cy="17175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2E3C4C-38B0-4674-A387-1FBB7815927B}">
      <dsp:nvSpPr>
        <dsp:cNvPr id="0" name=""/>
        <dsp:cNvSpPr/>
      </dsp:nvSpPr>
      <dsp:spPr>
        <a:xfrm>
          <a:off x="6092558" y="0"/>
          <a:ext cx="1908441" cy="1145064"/>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Abuse Reporting Information</a:t>
          </a:r>
        </a:p>
      </dsp:txBody>
      <dsp:txXfrm>
        <a:off x="6126096" y="33538"/>
        <a:ext cx="1841365" cy="1077988"/>
      </dsp:txXfrm>
    </dsp:sp>
    <dsp:sp modelId="{2242BD78-DA76-4257-8BC4-9A9D98F5EFC2}">
      <dsp:nvSpPr>
        <dsp:cNvPr id="0" name=""/>
        <dsp:cNvSpPr/>
      </dsp:nvSpPr>
      <dsp:spPr>
        <a:xfrm rot="5400000">
          <a:off x="5615271" y="2973391"/>
          <a:ext cx="1726537" cy="17175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156C61-E89C-424D-96B5-E60F9FDB6523}">
      <dsp:nvSpPr>
        <dsp:cNvPr id="0" name=""/>
        <dsp:cNvSpPr/>
      </dsp:nvSpPr>
      <dsp:spPr>
        <a:xfrm>
          <a:off x="6092558" y="1836004"/>
          <a:ext cx="1908441" cy="1293328"/>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Safe Environment Documentation &amp; Records </a:t>
          </a:r>
        </a:p>
        <a:p>
          <a:pPr marL="0" lvl="0" indent="0" algn="ctr" defTabSz="711200">
            <a:lnSpc>
              <a:spcPct val="90000"/>
            </a:lnSpc>
            <a:spcBef>
              <a:spcPct val="0"/>
            </a:spcBef>
            <a:spcAft>
              <a:spcPct val="35000"/>
            </a:spcAft>
            <a:buNone/>
          </a:pPr>
          <a:r>
            <a:rPr lang="en-US" sz="1600" kern="1200" dirty="0"/>
            <a:t>(CMG Connect)</a:t>
          </a:r>
        </a:p>
        <a:p>
          <a:pPr marL="0" lvl="0" indent="0" algn="ctr" defTabSz="711200">
            <a:lnSpc>
              <a:spcPct val="90000"/>
            </a:lnSpc>
            <a:spcBef>
              <a:spcPct val="0"/>
            </a:spcBef>
            <a:spcAft>
              <a:spcPct val="35000"/>
            </a:spcAft>
            <a:buNone/>
          </a:pPr>
          <a:endParaRPr lang="en-US" sz="1200" kern="1200" dirty="0"/>
        </a:p>
      </dsp:txBody>
      <dsp:txXfrm>
        <a:off x="6130438" y="1873884"/>
        <a:ext cx="1832681" cy="1217568"/>
      </dsp:txXfrm>
    </dsp:sp>
    <dsp:sp modelId="{108CADAE-73B4-43E4-A063-DCA1CF09C32E}">
      <dsp:nvSpPr>
        <dsp:cNvPr id="0" name=""/>
        <dsp:cNvSpPr/>
      </dsp:nvSpPr>
      <dsp:spPr>
        <a:xfrm>
          <a:off x="6092558" y="3436198"/>
          <a:ext cx="1908441" cy="1567468"/>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Safe Environment Week Information and Activities Raise Awareness of Abuse Prevention Efforts</a:t>
          </a:r>
        </a:p>
      </dsp:txBody>
      <dsp:txXfrm>
        <a:off x="6138468" y="3482108"/>
        <a:ext cx="1816621" cy="147564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20" tIns="45712" rIns="91420" bIns="45712" rtlCol="0"/>
          <a:lstStyle>
            <a:lvl1pPr algn="l">
              <a:defRPr sz="1200"/>
            </a:lvl1pPr>
          </a:lstStyle>
          <a:p>
            <a:endParaRPr lang="en-US" dirty="0"/>
          </a:p>
        </p:txBody>
      </p:sp>
      <p:sp>
        <p:nvSpPr>
          <p:cNvPr id="3" name="Date Placeholder 2"/>
          <p:cNvSpPr>
            <a:spLocks noGrp="1"/>
          </p:cNvSpPr>
          <p:nvPr>
            <p:ph type="dt" sz="quarter" idx="1"/>
          </p:nvPr>
        </p:nvSpPr>
        <p:spPr>
          <a:xfrm>
            <a:off x="3970340" y="0"/>
            <a:ext cx="3038475" cy="465138"/>
          </a:xfrm>
          <a:prstGeom prst="rect">
            <a:avLst/>
          </a:prstGeom>
        </p:spPr>
        <p:txBody>
          <a:bodyPr vert="horz" lIns="91420" tIns="45712" rIns="91420" bIns="45712" rtlCol="0"/>
          <a:lstStyle>
            <a:lvl1pPr algn="r">
              <a:defRPr sz="1200"/>
            </a:lvl1pPr>
          </a:lstStyle>
          <a:p>
            <a:r>
              <a:rPr lang="en-US"/>
              <a:t>5/11/2022</a:t>
            </a:r>
            <a:endParaRPr lang="en-US" dirty="0"/>
          </a:p>
        </p:txBody>
      </p:sp>
      <p:sp>
        <p:nvSpPr>
          <p:cNvPr id="4" name="Footer Placeholder 3"/>
          <p:cNvSpPr>
            <a:spLocks noGrp="1"/>
          </p:cNvSpPr>
          <p:nvPr>
            <p:ph type="ftr" sz="quarter" idx="2"/>
          </p:nvPr>
        </p:nvSpPr>
        <p:spPr>
          <a:xfrm>
            <a:off x="2" y="8829677"/>
            <a:ext cx="3038475" cy="465138"/>
          </a:xfrm>
          <a:prstGeom prst="rect">
            <a:avLst/>
          </a:prstGeom>
        </p:spPr>
        <p:txBody>
          <a:bodyPr vert="horz" lIns="91420" tIns="45712" rIns="91420" bIns="4571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829677"/>
            <a:ext cx="3038475" cy="465138"/>
          </a:xfrm>
          <a:prstGeom prst="rect">
            <a:avLst/>
          </a:prstGeom>
        </p:spPr>
        <p:txBody>
          <a:bodyPr vert="horz" lIns="91420" tIns="45712" rIns="91420" bIns="45712" rtlCol="0" anchor="b"/>
          <a:lstStyle>
            <a:lvl1pPr algn="r">
              <a:defRPr sz="1200"/>
            </a:lvl1pPr>
          </a:lstStyle>
          <a:p>
            <a:fld id="{FC1712A5-EC4D-4F69-A0F5-4066C6882F99}" type="slidenum">
              <a:rPr lang="en-US" smtClean="0"/>
              <a:t>‹#›</a:t>
            </a:fld>
            <a:endParaRPr lang="en-US" dirty="0"/>
          </a:p>
        </p:txBody>
      </p:sp>
    </p:spTree>
    <p:extLst>
      <p:ext uri="{BB962C8B-B14F-4D97-AF65-F5344CB8AC3E}">
        <p14:creationId xmlns:p14="http://schemas.microsoft.com/office/powerpoint/2010/main" val="255179776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9" tIns="46579" rIns="93159" bIns="46579"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59" tIns="46579" rIns="93159" bIns="46579" rtlCol="0"/>
          <a:lstStyle>
            <a:lvl1pPr algn="r">
              <a:defRPr sz="1200"/>
            </a:lvl1pPr>
          </a:lstStyle>
          <a:p>
            <a:r>
              <a:rPr lang="en-US"/>
              <a:t>5/11/2022</a:t>
            </a:r>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9" tIns="46579" rIns="93159" bIns="46579"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159" tIns="46579" rIns="93159" bIns="465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4820"/>
          </a:xfrm>
          <a:prstGeom prst="rect">
            <a:avLst/>
          </a:prstGeom>
        </p:spPr>
        <p:txBody>
          <a:bodyPr vert="horz" lIns="93159" tIns="46579" rIns="93159" bIns="465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9"/>
            <a:ext cx="3037840" cy="464820"/>
          </a:xfrm>
          <a:prstGeom prst="rect">
            <a:avLst/>
          </a:prstGeom>
        </p:spPr>
        <p:txBody>
          <a:bodyPr vert="horz" lIns="93159" tIns="46579" rIns="93159" bIns="46579" rtlCol="0" anchor="b"/>
          <a:lstStyle>
            <a:lvl1pPr algn="r">
              <a:defRPr sz="1200"/>
            </a:lvl1pPr>
          </a:lstStyle>
          <a:p>
            <a:fld id="{16137B8A-6097-4EF9-BC86-95B41EB84858}" type="slidenum">
              <a:rPr lang="en-US" smtClean="0"/>
              <a:t>‹#›</a:t>
            </a:fld>
            <a:endParaRPr lang="en-US" dirty="0"/>
          </a:p>
        </p:txBody>
      </p:sp>
    </p:spTree>
    <p:extLst>
      <p:ext uri="{BB962C8B-B14F-4D97-AF65-F5344CB8AC3E}">
        <p14:creationId xmlns:p14="http://schemas.microsoft.com/office/powerpoint/2010/main" val="29097411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a:t>
            </a:fld>
            <a:endParaRPr lang="en-US" dirty="0"/>
          </a:p>
        </p:txBody>
      </p:sp>
      <p:sp>
        <p:nvSpPr>
          <p:cNvPr id="5" name="Date Placeholder 4">
            <a:extLst>
              <a:ext uri="{FF2B5EF4-FFF2-40B4-BE49-F238E27FC236}">
                <a16:creationId xmlns:a16="http://schemas.microsoft.com/office/drawing/2014/main" id="{BFAE7B79-D713-4CC4-BD7F-3D25C8083E58}"/>
              </a:ext>
            </a:extLst>
          </p:cNvPr>
          <p:cNvSpPr>
            <a:spLocks noGrp="1"/>
          </p:cNvSpPr>
          <p:nvPr>
            <p:ph type="dt" idx="1"/>
          </p:nvPr>
        </p:nvSpPr>
        <p:spPr/>
        <p:txBody>
          <a:bodyPr/>
          <a:lstStyle/>
          <a:p>
            <a:r>
              <a:rPr lang="en-US"/>
              <a:t>5/11/2022</a:t>
            </a:r>
            <a:endParaRPr lang="en-US" dirty="0"/>
          </a:p>
        </p:txBody>
      </p:sp>
    </p:spTree>
    <p:extLst>
      <p:ext uri="{BB962C8B-B14F-4D97-AF65-F5344CB8AC3E}">
        <p14:creationId xmlns:p14="http://schemas.microsoft.com/office/powerpoint/2010/main" val="162388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83053"/>
                </a:solidFill>
                <a:effectLst/>
                <a:latin typeface="Poppins" panose="020B0502040204020203" pitchFamily="2" charset="0"/>
              </a:rPr>
              <a:t>It is important to foster ongoing communication between yourself and your new employee. You can do this by:</a:t>
            </a:r>
          </a:p>
          <a:p>
            <a:pPr algn="l">
              <a:buFont typeface="Arial" panose="020B0604020202020204" pitchFamily="34" charset="0"/>
              <a:buChar char="•"/>
            </a:pPr>
            <a:r>
              <a:rPr lang="en-US" b="0" i="0" dirty="0">
                <a:solidFill>
                  <a:srgbClr val="083053"/>
                </a:solidFill>
                <a:effectLst/>
                <a:latin typeface="Poppins" panose="020B0502040204020203" pitchFamily="2" charset="0"/>
              </a:rPr>
              <a:t>Giving immediate constructive criticism or positive feedback</a:t>
            </a:r>
          </a:p>
          <a:p>
            <a:pPr algn="l">
              <a:buFont typeface="Arial" panose="020B0604020202020204" pitchFamily="34" charset="0"/>
              <a:buChar char="•"/>
            </a:pPr>
            <a:r>
              <a:rPr lang="en-US" b="0" i="0" dirty="0">
                <a:solidFill>
                  <a:srgbClr val="083053"/>
                </a:solidFill>
                <a:effectLst/>
                <a:latin typeface="Poppins" panose="020B0502040204020203" pitchFamily="2" charset="0"/>
              </a:rPr>
              <a:t>Creating a plan for improvement</a:t>
            </a:r>
          </a:p>
          <a:p>
            <a:pPr algn="l">
              <a:buFont typeface="Arial" panose="020B0604020202020204" pitchFamily="34" charset="0"/>
              <a:buChar char="•"/>
            </a:pPr>
            <a:r>
              <a:rPr lang="en-US" b="0" i="0" dirty="0">
                <a:solidFill>
                  <a:srgbClr val="083053"/>
                </a:solidFill>
                <a:effectLst/>
                <a:latin typeface="Poppins" panose="020B0502040204020203" pitchFamily="2" charset="0"/>
              </a:rPr>
              <a:t>Scheduling meetings 1-3 times per week to help train the employee</a:t>
            </a:r>
          </a:p>
          <a:p>
            <a:pPr algn="l">
              <a:buFont typeface="Arial" panose="020B0604020202020204" pitchFamily="34" charset="0"/>
              <a:buChar char="•"/>
            </a:pPr>
            <a:r>
              <a:rPr lang="en-US" b="0" i="0" dirty="0">
                <a:solidFill>
                  <a:srgbClr val="083053"/>
                </a:solidFill>
                <a:effectLst/>
                <a:latin typeface="Poppins" panose="020B0502040204020203" pitchFamily="2" charset="0"/>
              </a:rPr>
              <a:t>Assigning a mentor to assist the new employee on a daily basis</a:t>
            </a:r>
          </a:p>
          <a:p>
            <a:pPr algn="l">
              <a:buFont typeface="Arial" panose="020B0604020202020204" pitchFamily="34" charset="0"/>
              <a:buChar char="•"/>
            </a:pPr>
            <a:endParaRPr lang="en-US" dirty="0">
              <a:solidFill>
                <a:srgbClr val="083053"/>
              </a:solidFill>
              <a:latin typeface="Poppins" panose="020B0502040204020203" pitchFamily="2" charset="0"/>
            </a:endParaRPr>
          </a:p>
          <a:p>
            <a:pPr algn="l">
              <a:buFont typeface="Arial" panose="020B0604020202020204" pitchFamily="34" charset="0"/>
              <a:buChar char="•"/>
            </a:pPr>
            <a:r>
              <a:rPr lang="en-US" b="1" i="0" dirty="0">
                <a:solidFill>
                  <a:srgbClr val="083053"/>
                </a:solidFill>
                <a:effectLst/>
                <a:latin typeface="Poppins" panose="020B0502040204020203" pitchFamily="2" charset="0"/>
              </a:rPr>
              <a:t>Don’t be afraid to tell the employee they are not meeting expectations and it may not work out long term if changes are not made</a:t>
            </a:r>
          </a:p>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10</a:t>
            </a:fld>
            <a:endParaRPr lang="en-US" dirty="0"/>
          </a:p>
        </p:txBody>
      </p:sp>
    </p:spTree>
    <p:extLst>
      <p:ext uri="{BB962C8B-B14F-4D97-AF65-F5344CB8AC3E}">
        <p14:creationId xmlns:p14="http://schemas.microsoft.com/office/powerpoint/2010/main" val="198928349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100</a:t>
            </a:fld>
            <a:endParaRPr lang="en-US" dirty="0"/>
          </a:p>
        </p:txBody>
      </p:sp>
    </p:spTree>
    <p:extLst>
      <p:ext uri="{BB962C8B-B14F-4D97-AF65-F5344CB8AC3E}">
        <p14:creationId xmlns:p14="http://schemas.microsoft.com/office/powerpoint/2010/main" val="27485131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101</a:t>
            </a:fld>
            <a:endParaRPr lang="en-US" dirty="0"/>
          </a:p>
        </p:txBody>
      </p:sp>
    </p:spTree>
    <p:extLst>
      <p:ext uri="{BB962C8B-B14F-4D97-AF65-F5344CB8AC3E}">
        <p14:creationId xmlns:p14="http://schemas.microsoft.com/office/powerpoint/2010/main" val="64431958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102</a:t>
            </a:fld>
            <a:endParaRPr lang="en-US" dirty="0"/>
          </a:p>
        </p:txBody>
      </p:sp>
    </p:spTree>
    <p:extLst>
      <p:ext uri="{BB962C8B-B14F-4D97-AF65-F5344CB8AC3E}">
        <p14:creationId xmlns:p14="http://schemas.microsoft.com/office/powerpoint/2010/main" val="314349263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103</a:t>
            </a:fld>
            <a:endParaRPr lang="en-US" dirty="0"/>
          </a:p>
        </p:txBody>
      </p:sp>
    </p:spTree>
    <p:extLst>
      <p:ext uri="{BB962C8B-B14F-4D97-AF65-F5344CB8AC3E}">
        <p14:creationId xmlns:p14="http://schemas.microsoft.com/office/powerpoint/2010/main" val="87012666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104</a:t>
            </a:fld>
            <a:endParaRPr lang="en-US" dirty="0"/>
          </a:p>
        </p:txBody>
      </p:sp>
    </p:spTree>
    <p:extLst>
      <p:ext uri="{BB962C8B-B14F-4D97-AF65-F5344CB8AC3E}">
        <p14:creationId xmlns:p14="http://schemas.microsoft.com/office/powerpoint/2010/main" val="373148658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105</a:t>
            </a:fld>
            <a:endParaRPr lang="en-US" dirty="0"/>
          </a:p>
        </p:txBody>
      </p:sp>
    </p:spTree>
    <p:extLst>
      <p:ext uri="{BB962C8B-B14F-4D97-AF65-F5344CB8AC3E}">
        <p14:creationId xmlns:p14="http://schemas.microsoft.com/office/powerpoint/2010/main" val="76621914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106</a:t>
            </a:fld>
            <a:endParaRPr lang="en-US" dirty="0"/>
          </a:p>
        </p:txBody>
      </p:sp>
    </p:spTree>
    <p:extLst>
      <p:ext uri="{BB962C8B-B14F-4D97-AF65-F5344CB8AC3E}">
        <p14:creationId xmlns:p14="http://schemas.microsoft.com/office/powerpoint/2010/main" val="226182600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107</a:t>
            </a:fld>
            <a:endParaRPr lang="en-US" dirty="0"/>
          </a:p>
        </p:txBody>
      </p:sp>
    </p:spTree>
    <p:extLst>
      <p:ext uri="{BB962C8B-B14F-4D97-AF65-F5344CB8AC3E}">
        <p14:creationId xmlns:p14="http://schemas.microsoft.com/office/powerpoint/2010/main" val="395583742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108</a:t>
            </a:fld>
            <a:endParaRPr lang="en-US" dirty="0"/>
          </a:p>
        </p:txBody>
      </p:sp>
    </p:spTree>
    <p:extLst>
      <p:ext uri="{BB962C8B-B14F-4D97-AF65-F5344CB8AC3E}">
        <p14:creationId xmlns:p14="http://schemas.microsoft.com/office/powerpoint/2010/main" val="366922060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109</a:t>
            </a:fld>
            <a:endParaRPr lang="en-US" dirty="0"/>
          </a:p>
        </p:txBody>
      </p:sp>
    </p:spTree>
    <p:extLst>
      <p:ext uri="{BB962C8B-B14F-4D97-AF65-F5344CB8AC3E}">
        <p14:creationId xmlns:p14="http://schemas.microsoft.com/office/powerpoint/2010/main" val="4236456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Therese Huston –</a:t>
            </a:r>
          </a:p>
          <a:p>
            <a:r>
              <a:rPr lang="en-US" dirty="0"/>
              <a:t>Giving Feedback is hard </a:t>
            </a:r>
          </a:p>
          <a:p>
            <a:pPr marL="171176" indent="-171176">
              <a:buFont typeface="Arial" panose="020B0604020202020204" pitchFamily="34" charset="0"/>
              <a:buChar char="•"/>
            </a:pPr>
            <a:r>
              <a:rPr lang="en-US" dirty="0"/>
              <a:t>	It feels personal – you know their challenges and don’t want to demotivate them</a:t>
            </a:r>
          </a:p>
          <a:p>
            <a:pPr marL="171176" indent="-171176">
              <a:buFont typeface="Arial" panose="020B0604020202020204" pitchFamily="34" charset="0"/>
              <a:buChar char="•"/>
            </a:pPr>
            <a:r>
              <a:rPr lang="en-US" dirty="0"/>
              <a:t>Taught, if you don’t have anything nice to say don’t say anything. Now it is your job to say it. </a:t>
            </a:r>
          </a:p>
          <a:p>
            <a:pPr marL="171176" indent="-171176">
              <a:buFont typeface="Arial" panose="020B0604020202020204" pitchFamily="34" charset="0"/>
              <a:buChar char="•"/>
            </a:pPr>
            <a:r>
              <a:rPr lang="en-US" dirty="0"/>
              <a:t>Three types of feedback Supervisors give:</a:t>
            </a:r>
          </a:p>
          <a:p>
            <a:pPr marL="627644" lvl="1" indent="-171176">
              <a:buFont typeface="Arial" panose="020B0604020202020204" pitchFamily="34" charset="0"/>
              <a:buChar char="•"/>
            </a:pPr>
            <a:r>
              <a:rPr lang="en-US" dirty="0"/>
              <a:t>Appreciation – what you like positive impact. Do more of it</a:t>
            </a:r>
          </a:p>
          <a:p>
            <a:pPr marL="627644" lvl="1" indent="-171176">
              <a:buFont typeface="Arial" panose="020B0604020202020204" pitchFamily="34" charset="0"/>
              <a:buChar char="•"/>
            </a:pPr>
            <a:r>
              <a:rPr lang="en-US" dirty="0"/>
              <a:t>Coaching – how could do differently, ways to adapt and make it better.</a:t>
            </a:r>
          </a:p>
          <a:p>
            <a:pPr marL="627644" lvl="1" indent="-171176">
              <a:buFont typeface="Arial" panose="020B0604020202020204" pitchFamily="34" charset="0"/>
              <a:buChar char="•"/>
            </a:pPr>
            <a:r>
              <a:rPr lang="en-US" dirty="0"/>
              <a:t>Evaluation – Let them know where they stand. Will they be renewed?</a:t>
            </a:r>
          </a:p>
          <a:p>
            <a:pPr marL="627644" lvl="1" indent="-171176">
              <a:buFont typeface="Arial" panose="020B0604020202020204" pitchFamily="34" charset="0"/>
              <a:buChar char="•"/>
            </a:pPr>
            <a:endParaRPr lang="en-US" dirty="0"/>
          </a:p>
          <a:p>
            <a:pPr marL="627644" lvl="1" indent="-171176">
              <a:buFont typeface="Arial" panose="020B0604020202020204" pitchFamily="34" charset="0"/>
              <a:buChar char="•"/>
            </a:pPr>
            <a:r>
              <a:rPr lang="en-US" dirty="0"/>
              <a:t>Givers of feedback tends to feel more stress than those receiving it. (Book thanks for the feedback viking 2014)</a:t>
            </a:r>
          </a:p>
          <a:p>
            <a:r>
              <a:rPr lang="en-US" sz="2000" dirty="0"/>
              <a:t>Unclear is unkind</a:t>
            </a:r>
          </a:p>
          <a:p>
            <a:r>
              <a:rPr lang="en-US" sz="2000" dirty="0"/>
              <a:t>Example of priest who didn’t want to tell ee that job was on the line. When he did their communication improved.  Sometimes ee resigns, not always perfect. </a:t>
            </a:r>
          </a:p>
        </p:txBody>
      </p:sp>
      <p:sp>
        <p:nvSpPr>
          <p:cNvPr id="4" name="Slide Number Placeholder 3"/>
          <p:cNvSpPr>
            <a:spLocks noGrp="1"/>
          </p:cNvSpPr>
          <p:nvPr>
            <p:ph type="sldNum" sz="quarter" idx="10"/>
          </p:nvPr>
        </p:nvSpPr>
        <p:spPr/>
        <p:txBody>
          <a:bodyPr/>
          <a:lstStyle/>
          <a:p>
            <a:fld id="{8A939606-9704-48A1-981F-9524252D0135}" type="slidenum">
              <a:rPr lang="en-US" smtClean="0"/>
              <a:t>11</a:t>
            </a:fld>
            <a:endParaRPr lang="en-US" dirty="0"/>
          </a:p>
        </p:txBody>
      </p:sp>
    </p:spTree>
    <p:extLst>
      <p:ext uri="{BB962C8B-B14F-4D97-AF65-F5344CB8AC3E}">
        <p14:creationId xmlns:p14="http://schemas.microsoft.com/office/powerpoint/2010/main" val="317458096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110</a:t>
            </a:fld>
            <a:endParaRPr lang="en-US" dirty="0"/>
          </a:p>
        </p:txBody>
      </p:sp>
    </p:spTree>
    <p:extLst>
      <p:ext uri="{BB962C8B-B14F-4D97-AF65-F5344CB8AC3E}">
        <p14:creationId xmlns:p14="http://schemas.microsoft.com/office/powerpoint/2010/main" val="390029208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111</a:t>
            </a:fld>
            <a:endParaRPr lang="en-US" dirty="0"/>
          </a:p>
        </p:txBody>
      </p:sp>
    </p:spTree>
    <p:extLst>
      <p:ext uri="{BB962C8B-B14F-4D97-AF65-F5344CB8AC3E}">
        <p14:creationId xmlns:p14="http://schemas.microsoft.com/office/powerpoint/2010/main" val="332392955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112</a:t>
            </a:fld>
            <a:endParaRPr lang="en-US" dirty="0"/>
          </a:p>
        </p:txBody>
      </p:sp>
    </p:spTree>
    <p:extLst>
      <p:ext uri="{BB962C8B-B14F-4D97-AF65-F5344CB8AC3E}">
        <p14:creationId xmlns:p14="http://schemas.microsoft.com/office/powerpoint/2010/main" val="213543527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113</a:t>
            </a:fld>
            <a:endParaRPr lang="en-US" dirty="0"/>
          </a:p>
        </p:txBody>
      </p:sp>
    </p:spTree>
    <p:extLst>
      <p:ext uri="{BB962C8B-B14F-4D97-AF65-F5344CB8AC3E}">
        <p14:creationId xmlns:p14="http://schemas.microsoft.com/office/powerpoint/2010/main" val="364245989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How far do you want to cast out your net?</a:t>
            </a:r>
          </a:p>
          <a:p>
            <a:r>
              <a:rPr lang="en-US" sz="1800" b="1" dirty="0"/>
              <a:t>Communication avenues:</a:t>
            </a:r>
          </a:p>
          <a:p>
            <a:pPr lvl="1"/>
            <a:r>
              <a:rPr lang="en-US" sz="1800" b="1" dirty="0"/>
              <a:t>Paper – bulletins, newspapers, etc.</a:t>
            </a:r>
          </a:p>
          <a:p>
            <a:pPr lvl="1"/>
            <a:r>
              <a:rPr lang="en-US" sz="1800" b="1" dirty="0"/>
              <a:t>Job boards – parish, archdiocese, NCEA, Indeed, etc.</a:t>
            </a:r>
          </a:p>
          <a:p>
            <a:pPr lvl="1"/>
            <a:r>
              <a:rPr lang="en-US" sz="1800" b="1" dirty="0"/>
              <a:t>Social network – LinkedIn, Facebook, etc.</a:t>
            </a:r>
          </a:p>
          <a:p>
            <a:pPr lvl="1"/>
            <a:r>
              <a:rPr lang="en-US" sz="1800" b="1" dirty="0"/>
              <a:t>Networking</a:t>
            </a:r>
          </a:p>
          <a:p>
            <a:r>
              <a:rPr lang="en-US" sz="1800" dirty="0"/>
              <a:t>Catch people’s attention:</a:t>
            </a:r>
          </a:p>
          <a:p>
            <a:pPr lvl="1"/>
            <a:r>
              <a:rPr lang="en-US" sz="1800" dirty="0"/>
              <a:t>Can you take a Catholic school &amp; make it the best in the world?</a:t>
            </a:r>
          </a:p>
          <a:p>
            <a:pPr lvl="1"/>
            <a:r>
              <a:rPr lang="en-US" sz="1800" dirty="0"/>
              <a:t>Are you a leader with tremendous energy who makes things happen?</a:t>
            </a:r>
          </a:p>
          <a:p>
            <a:pPr lvl="1"/>
            <a:r>
              <a:rPr lang="en-US" sz="1800" dirty="0"/>
              <a:t>Are you a highly responsible leader who always follows through?</a:t>
            </a:r>
          </a:p>
          <a:p>
            <a:endParaRPr lang="en-US" dirty="0"/>
          </a:p>
        </p:txBody>
      </p:sp>
      <p:sp>
        <p:nvSpPr>
          <p:cNvPr id="4" name="Slide Number Placeholder 3"/>
          <p:cNvSpPr>
            <a:spLocks noGrp="1"/>
          </p:cNvSpPr>
          <p:nvPr>
            <p:ph type="sldNum" sz="quarter" idx="5"/>
          </p:nvPr>
        </p:nvSpPr>
        <p:spPr/>
        <p:txBody>
          <a:bodyPr/>
          <a:lstStyle/>
          <a:p>
            <a:fld id="{16137B8A-6097-4EF9-BC86-95B41EB84858}" type="slidenum">
              <a:rPr lang="en-US" smtClean="0"/>
              <a:t>114</a:t>
            </a:fld>
            <a:endParaRPr lang="en-US" dirty="0"/>
          </a:p>
        </p:txBody>
      </p:sp>
    </p:spTree>
    <p:extLst>
      <p:ext uri="{BB962C8B-B14F-4D97-AF65-F5344CB8AC3E}">
        <p14:creationId xmlns:p14="http://schemas.microsoft.com/office/powerpoint/2010/main" val="373023158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115</a:t>
            </a:fld>
            <a:endParaRPr lang="en-US" dirty="0"/>
          </a:p>
        </p:txBody>
      </p:sp>
      <p:sp>
        <p:nvSpPr>
          <p:cNvPr id="5" name="Date Placeholder 4">
            <a:extLst>
              <a:ext uri="{FF2B5EF4-FFF2-40B4-BE49-F238E27FC236}">
                <a16:creationId xmlns:a16="http://schemas.microsoft.com/office/drawing/2014/main" id="{7401A1FC-3741-4464-AC44-9763BAA260E3}"/>
              </a:ext>
            </a:extLst>
          </p:cNvPr>
          <p:cNvSpPr>
            <a:spLocks noGrp="1"/>
          </p:cNvSpPr>
          <p:nvPr>
            <p:ph type="dt" idx="1"/>
          </p:nvPr>
        </p:nvSpPr>
        <p:spPr/>
        <p:txBody>
          <a:bodyPr/>
          <a:lstStyle/>
          <a:p>
            <a:r>
              <a:rPr lang="en-US"/>
              <a:t>5/11/2022</a:t>
            </a:r>
            <a:endParaRPr lang="en-US" dirty="0"/>
          </a:p>
        </p:txBody>
      </p:sp>
    </p:spTree>
    <p:extLst>
      <p:ext uri="{BB962C8B-B14F-4D97-AF65-F5344CB8AC3E}">
        <p14:creationId xmlns:p14="http://schemas.microsoft.com/office/powerpoint/2010/main" val="130715935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116</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5/11/2022</a:t>
            </a:r>
            <a:endParaRPr lang="en-US" dirty="0"/>
          </a:p>
        </p:txBody>
      </p:sp>
    </p:spTree>
    <p:extLst>
      <p:ext uri="{BB962C8B-B14F-4D97-AF65-F5344CB8AC3E}">
        <p14:creationId xmlns:p14="http://schemas.microsoft.com/office/powerpoint/2010/main" val="353249365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117</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5/11/2022</a:t>
            </a:r>
            <a:endParaRPr lang="en-US" dirty="0"/>
          </a:p>
        </p:txBody>
      </p:sp>
    </p:spTree>
    <p:extLst>
      <p:ext uri="{BB962C8B-B14F-4D97-AF65-F5344CB8AC3E}">
        <p14:creationId xmlns:p14="http://schemas.microsoft.com/office/powerpoint/2010/main" val="327441897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118</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5/11/2022</a:t>
            </a:r>
            <a:endParaRPr lang="en-US" dirty="0"/>
          </a:p>
        </p:txBody>
      </p:sp>
    </p:spTree>
    <p:extLst>
      <p:ext uri="{BB962C8B-B14F-4D97-AF65-F5344CB8AC3E}">
        <p14:creationId xmlns:p14="http://schemas.microsoft.com/office/powerpoint/2010/main" val="335822235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119</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5/11/2022</a:t>
            </a:r>
            <a:endParaRPr lang="en-US" dirty="0"/>
          </a:p>
        </p:txBody>
      </p:sp>
    </p:spTree>
    <p:extLst>
      <p:ext uri="{BB962C8B-B14F-4D97-AF65-F5344CB8AC3E}">
        <p14:creationId xmlns:p14="http://schemas.microsoft.com/office/powerpoint/2010/main" val="3628226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76" indent="-171176">
              <a:buFont typeface="Arial" panose="020B0604020202020204" pitchFamily="34" charset="0"/>
              <a:buChar char="•"/>
            </a:pPr>
            <a:r>
              <a:rPr lang="en-US" dirty="0"/>
              <a:t>If it is a performance problem:  </a:t>
            </a:r>
            <a:r>
              <a:rPr lang="en-US" b="1" dirty="0"/>
              <a:t>hand out Ricks 7 questions</a:t>
            </a:r>
            <a:endParaRPr lang="en-US" dirty="0"/>
          </a:p>
          <a:p>
            <a:pPr marL="171176" indent="-171176">
              <a:buFont typeface="Arial" panose="020B0604020202020204" pitchFamily="34" charset="0"/>
              <a:buChar char="•"/>
            </a:pPr>
            <a:endParaRPr lang="en-US" dirty="0"/>
          </a:p>
          <a:p>
            <a:pPr marL="171176" indent="-171176">
              <a:buFont typeface="Arial" panose="020B0604020202020204" pitchFamily="34" charset="0"/>
              <a:buChar char="•"/>
            </a:pPr>
            <a:r>
              <a:rPr lang="en-US" dirty="0"/>
              <a:t>Look at the job description with the employee</a:t>
            </a:r>
          </a:p>
          <a:p>
            <a:pPr marL="627644" lvl="1" indent="-171176">
              <a:buFont typeface="Arial" panose="020B0604020202020204" pitchFamily="34" charset="0"/>
              <a:buChar char="•"/>
            </a:pPr>
            <a:r>
              <a:rPr lang="en-US" dirty="0"/>
              <a:t>Review the handbook, policy or work rule, the training materials. </a:t>
            </a:r>
          </a:p>
          <a:p>
            <a:pPr marL="627644" lvl="1" indent="-171176">
              <a:buFont typeface="Arial" panose="020B0604020202020204" pitchFamily="34" charset="0"/>
              <a:buChar char="•"/>
            </a:pPr>
            <a:endParaRPr lang="en-US" dirty="0"/>
          </a:p>
          <a:p>
            <a:pPr marL="627644" lvl="1" indent="-171176">
              <a:buFont typeface="Arial" panose="020B0604020202020204" pitchFamily="34" charset="0"/>
              <a:buChar char="•"/>
            </a:pPr>
            <a:r>
              <a:rPr lang="en-US" b="1" dirty="0"/>
              <a:t>Start with a conversation.</a:t>
            </a:r>
          </a:p>
          <a:p>
            <a:pPr marL="627644" lvl="1" indent="-171176">
              <a:buFont typeface="Arial" panose="020B0604020202020204" pitchFamily="34" charset="0"/>
              <a:buChar char="•"/>
            </a:pPr>
            <a:r>
              <a:rPr lang="en-US" dirty="0"/>
              <a:t>Many times, this will be enough to revisit the expectations</a:t>
            </a:r>
          </a:p>
          <a:p>
            <a:pPr marL="627644" lvl="1" indent="-171176">
              <a:buFont typeface="Arial" panose="020B0604020202020204" pitchFamily="34" charset="0"/>
              <a:buChar char="•"/>
            </a:pPr>
            <a:r>
              <a:rPr lang="en-US" b="1" dirty="0"/>
              <a:t>State what is going on with performance</a:t>
            </a:r>
          </a:p>
          <a:p>
            <a:pPr marL="1084113" lvl="2" indent="-171176">
              <a:buFont typeface="Arial" panose="020B0604020202020204" pitchFamily="34" charset="0"/>
              <a:buChar char="•"/>
            </a:pPr>
            <a:r>
              <a:rPr lang="en-US" b="1" dirty="0"/>
              <a:t>Give examples. What needs to change.</a:t>
            </a:r>
          </a:p>
          <a:p>
            <a:pPr marL="627644" lvl="1" indent="-171176">
              <a:buFont typeface="Arial" panose="020B0604020202020204" pitchFamily="34" charset="0"/>
              <a:buChar char="•"/>
            </a:pPr>
            <a:r>
              <a:rPr lang="en-US" dirty="0"/>
              <a:t>Ask them to explain to you what they think they should be doing. </a:t>
            </a:r>
          </a:p>
          <a:p>
            <a:pPr marL="627644" lvl="1" indent="-171176">
              <a:buFont typeface="Arial" panose="020B0604020202020204" pitchFamily="34" charset="0"/>
              <a:buChar char="•"/>
            </a:pPr>
            <a:r>
              <a:rPr lang="en-US" dirty="0"/>
              <a:t>Determine the next step</a:t>
            </a:r>
          </a:p>
          <a:p>
            <a:pPr marL="1084113" lvl="2" indent="-171176">
              <a:buFont typeface="Arial" panose="020B0604020202020204" pitchFamily="34" charset="0"/>
              <a:buChar char="•"/>
            </a:pPr>
            <a:r>
              <a:rPr lang="en-US" dirty="0"/>
              <a:t>Was a conversation enough? Document you had one and the date, what you covered. In shadow file</a:t>
            </a:r>
          </a:p>
          <a:p>
            <a:pPr marL="1084113" lvl="2" indent="-171176">
              <a:buFont typeface="Arial" panose="020B0604020202020204" pitchFamily="34" charset="0"/>
              <a:buChar char="•"/>
            </a:pPr>
            <a:endParaRPr lang="en-US" dirty="0"/>
          </a:p>
          <a:p>
            <a:pPr marL="1084113" lvl="2" indent="-171176">
              <a:buFont typeface="Arial" panose="020B0604020202020204" pitchFamily="34" charset="0"/>
              <a:buChar char="•"/>
            </a:pPr>
            <a:r>
              <a:rPr lang="en-US" b="1" dirty="0"/>
              <a:t>Let the employee know this is important for this job. Needs to change or could affect employment.</a:t>
            </a:r>
          </a:p>
          <a:p>
            <a:pPr marL="1084113" lvl="2" indent="-171176">
              <a:buFont typeface="Arial" panose="020B0604020202020204" pitchFamily="34" charset="0"/>
              <a:buChar char="•"/>
            </a:pPr>
            <a:r>
              <a:rPr lang="en-US" b="1" dirty="0"/>
              <a:t>Follow up</a:t>
            </a:r>
          </a:p>
          <a:p>
            <a:pPr marL="1084113" lvl="2" indent="-171176">
              <a:buFont typeface="Arial" panose="020B0604020202020204" pitchFamily="34" charset="0"/>
              <a:buChar char="•"/>
            </a:pPr>
            <a:r>
              <a:rPr lang="en-US" b="1" dirty="0"/>
              <a:t>Treat employees the same – would you treat another employee the same way?</a:t>
            </a:r>
          </a:p>
          <a:p>
            <a:pPr marL="627644" lvl="1" indent="-171176">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8A939606-9704-48A1-981F-9524252D0135}" type="slidenum">
              <a:rPr lang="en-US" smtClean="0"/>
              <a:t>12</a:t>
            </a:fld>
            <a:endParaRPr lang="en-US" dirty="0"/>
          </a:p>
        </p:txBody>
      </p:sp>
    </p:spTree>
    <p:extLst>
      <p:ext uri="{BB962C8B-B14F-4D97-AF65-F5344CB8AC3E}">
        <p14:creationId xmlns:p14="http://schemas.microsoft.com/office/powerpoint/2010/main" val="3194653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400" b="1" u="sng" dirty="0"/>
          </a:p>
          <a:p>
            <a:pPr lvl="0"/>
            <a:r>
              <a:rPr lang="en-US" sz="1400" b="1" u="sng" dirty="0"/>
              <a:t>Mandatory for a non-renew of teacher or principal. Lawyer. CMG ask</a:t>
            </a:r>
          </a:p>
          <a:p>
            <a:pPr lvl="0"/>
            <a:r>
              <a:rPr lang="en-US" sz="1400" b="1" u="sng" dirty="0"/>
              <a:t>Identification of performance concerns</a:t>
            </a:r>
            <a:r>
              <a:rPr lang="en-US" b="1" dirty="0"/>
              <a:t>, supported by examples.</a:t>
            </a:r>
          </a:p>
          <a:p>
            <a:pPr lvl="0"/>
            <a:endParaRPr lang="en-US" b="1" dirty="0"/>
          </a:p>
          <a:p>
            <a:pPr lvl="0"/>
            <a:r>
              <a:rPr lang="en-US" b="1" dirty="0"/>
              <a:t>Identification of performance </a:t>
            </a:r>
            <a:r>
              <a:rPr lang="en-US" sz="1400" b="1" u="sng" dirty="0"/>
              <a:t>expectation</a:t>
            </a:r>
            <a:r>
              <a:rPr lang="en-US" b="1" dirty="0"/>
              <a:t> and resources available to change behaviors. Classes, books, mentor… Teacher Effectiveness Framework, Job description, Code of Ethics…</a:t>
            </a:r>
          </a:p>
          <a:p>
            <a:pPr lvl="0"/>
            <a:r>
              <a:rPr lang="en-US" b="1" dirty="0"/>
              <a:t>Development for </a:t>
            </a:r>
            <a:r>
              <a:rPr lang="en-US" sz="1400" b="1" u="sng" dirty="0"/>
              <a:t>plan of action</a:t>
            </a:r>
            <a:r>
              <a:rPr lang="en-US" b="1" dirty="0"/>
              <a:t>, including timelines and goals. </a:t>
            </a:r>
          </a:p>
          <a:p>
            <a:pPr lvl="0"/>
            <a:r>
              <a:rPr lang="en-US" b="1" dirty="0"/>
              <a:t>	Could be weekly meeting with goals</a:t>
            </a:r>
          </a:p>
          <a:p>
            <a:pPr lvl="0"/>
            <a:r>
              <a:rPr lang="en-US" b="1" dirty="0"/>
              <a:t>	Giving lesson plans weeks in advance</a:t>
            </a:r>
          </a:p>
          <a:p>
            <a:pPr lvl="0"/>
            <a:r>
              <a:rPr lang="en-US" b="1" dirty="0"/>
              <a:t>	Reviewing accuracy of journal entries</a:t>
            </a:r>
          </a:p>
          <a:p>
            <a:pPr lvl="0"/>
            <a:r>
              <a:rPr lang="en-US" b="1" dirty="0"/>
              <a:t>	Any complaints? </a:t>
            </a:r>
          </a:p>
          <a:p>
            <a:pPr lvl="0"/>
            <a:r>
              <a:rPr lang="en-US" b="1" dirty="0"/>
              <a:t>	EE taking notes so that s/he doesn’t have to ask same ?s</a:t>
            </a:r>
          </a:p>
          <a:p>
            <a:pPr lvl="0"/>
            <a:r>
              <a:rPr lang="en-US" b="1" dirty="0"/>
              <a:t>A procedure to </a:t>
            </a:r>
            <a:r>
              <a:rPr lang="en-US" sz="1400" b="1" u="sng" dirty="0"/>
              <a:t>monitor progress </a:t>
            </a:r>
            <a:r>
              <a:rPr lang="en-US" b="1" dirty="0"/>
              <a:t>of goal achievement through scheduled feedback sessions.</a:t>
            </a:r>
          </a:p>
          <a:p>
            <a:pPr lvl="0"/>
            <a:r>
              <a:rPr lang="en-US" sz="1400" b="1" u="sng" dirty="0"/>
              <a:t>Signatures</a:t>
            </a:r>
            <a:r>
              <a:rPr lang="en-US" b="1" dirty="0"/>
              <a:t> of both the employee and the employer.</a:t>
            </a:r>
          </a:p>
          <a:p>
            <a:endParaRPr lang="en-US" dirty="0"/>
          </a:p>
          <a:p>
            <a:r>
              <a:rPr lang="en-US" dirty="0"/>
              <a:t>3</a:t>
            </a:r>
            <a:r>
              <a:rPr lang="en-US" baseline="30000" dirty="0"/>
              <a:t>rd</a:t>
            </a:r>
            <a:r>
              <a:rPr lang="en-US" dirty="0"/>
              <a:t> person in the room</a:t>
            </a:r>
          </a:p>
          <a:p>
            <a:r>
              <a:rPr lang="en-US" dirty="0"/>
              <a:t>Listen to the employee – give them input and use this as a proactive tool </a:t>
            </a:r>
          </a:p>
          <a:p>
            <a:r>
              <a:rPr lang="en-US" dirty="0"/>
              <a:t>The ee has a right to be heard. </a:t>
            </a:r>
          </a:p>
          <a:p>
            <a:r>
              <a:rPr lang="en-US" sz="1600" dirty="0">
                <a:highlight>
                  <a:srgbClr val="FFFF00"/>
                </a:highlight>
              </a:rPr>
              <a:t>Continue with form on next page</a:t>
            </a:r>
          </a:p>
        </p:txBody>
      </p:sp>
      <p:sp>
        <p:nvSpPr>
          <p:cNvPr id="4" name="Slide Number Placeholder 3"/>
          <p:cNvSpPr>
            <a:spLocks noGrp="1"/>
          </p:cNvSpPr>
          <p:nvPr>
            <p:ph type="sldNum" sz="quarter" idx="10"/>
          </p:nvPr>
        </p:nvSpPr>
        <p:spPr/>
        <p:txBody>
          <a:bodyPr/>
          <a:lstStyle/>
          <a:p>
            <a:fld id="{8A939606-9704-48A1-981F-9524252D0135}" type="slidenum">
              <a:rPr lang="en-US" smtClean="0"/>
              <a:t>13</a:t>
            </a:fld>
            <a:endParaRPr lang="en-US" dirty="0"/>
          </a:p>
        </p:txBody>
      </p:sp>
    </p:spTree>
    <p:extLst>
      <p:ext uri="{BB962C8B-B14F-4D97-AF65-F5344CB8AC3E}">
        <p14:creationId xmlns:p14="http://schemas.microsoft.com/office/powerpoint/2010/main" val="4268568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14</a:t>
            </a:fld>
            <a:endParaRPr lang="en-US" dirty="0"/>
          </a:p>
        </p:txBody>
      </p:sp>
    </p:spTree>
    <p:extLst>
      <p:ext uri="{BB962C8B-B14F-4D97-AF65-F5344CB8AC3E}">
        <p14:creationId xmlns:p14="http://schemas.microsoft.com/office/powerpoint/2010/main" val="1493477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 out the corrective action form  Can be a letter . </a:t>
            </a:r>
          </a:p>
          <a:p>
            <a:r>
              <a:rPr lang="en-US" dirty="0"/>
              <a:t>Refer to your:</a:t>
            </a:r>
          </a:p>
          <a:p>
            <a:r>
              <a:rPr lang="en-US" dirty="0"/>
              <a:t>Job description</a:t>
            </a:r>
          </a:p>
          <a:p>
            <a:r>
              <a:rPr lang="en-US" dirty="0"/>
              <a:t>Handbook</a:t>
            </a:r>
          </a:p>
          <a:p>
            <a:r>
              <a:rPr lang="en-US" dirty="0"/>
              <a:t>Policy Manual</a:t>
            </a:r>
          </a:p>
          <a:p>
            <a:r>
              <a:rPr lang="en-US" dirty="0"/>
              <a:t>Code of Ethics. </a:t>
            </a:r>
          </a:p>
          <a:p>
            <a:r>
              <a:rPr lang="en-US" dirty="0"/>
              <a:t>Contract</a:t>
            </a:r>
          </a:p>
        </p:txBody>
      </p:sp>
      <p:sp>
        <p:nvSpPr>
          <p:cNvPr id="4" name="Slide Number Placeholder 3"/>
          <p:cNvSpPr>
            <a:spLocks noGrp="1"/>
          </p:cNvSpPr>
          <p:nvPr>
            <p:ph type="sldNum" sz="quarter" idx="10"/>
          </p:nvPr>
        </p:nvSpPr>
        <p:spPr/>
        <p:txBody>
          <a:bodyPr/>
          <a:lstStyle/>
          <a:p>
            <a:fld id="{8A939606-9704-48A1-981F-9524252D0135}" type="slidenum">
              <a:rPr lang="en-US" smtClean="0"/>
              <a:t>15</a:t>
            </a:fld>
            <a:endParaRPr lang="en-US" dirty="0"/>
          </a:p>
        </p:txBody>
      </p:sp>
    </p:spTree>
    <p:extLst>
      <p:ext uri="{BB962C8B-B14F-4D97-AF65-F5344CB8AC3E}">
        <p14:creationId xmlns:p14="http://schemas.microsoft.com/office/powerpoint/2010/main" val="2852911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Avoid impressions</a:t>
            </a:r>
          </a:p>
          <a:p>
            <a:r>
              <a:rPr lang="en-US" dirty="0"/>
              <a:t>Use facts</a:t>
            </a:r>
          </a:p>
          <a:p>
            <a:r>
              <a:rPr lang="en-US" dirty="0"/>
              <a:t>You do not want slander…</a:t>
            </a:r>
          </a:p>
          <a:p>
            <a:r>
              <a:rPr lang="en-US" dirty="0"/>
              <a:t>Refer to prior warnings/conversations. </a:t>
            </a:r>
          </a:p>
          <a:p>
            <a:r>
              <a:rPr lang="en-US" dirty="0"/>
              <a:t>This is where shadow file comes in</a:t>
            </a:r>
          </a:p>
        </p:txBody>
      </p:sp>
      <p:sp>
        <p:nvSpPr>
          <p:cNvPr id="4" name="Slide Number Placeholder 3"/>
          <p:cNvSpPr>
            <a:spLocks noGrp="1"/>
          </p:cNvSpPr>
          <p:nvPr>
            <p:ph type="sldNum" sz="quarter" idx="10"/>
          </p:nvPr>
        </p:nvSpPr>
        <p:spPr/>
        <p:txBody>
          <a:bodyPr/>
          <a:lstStyle/>
          <a:p>
            <a:fld id="{8A939606-9704-48A1-981F-9524252D0135}" type="slidenum">
              <a:rPr lang="en-US" smtClean="0"/>
              <a:t>16</a:t>
            </a:fld>
            <a:endParaRPr lang="en-US" dirty="0"/>
          </a:p>
        </p:txBody>
      </p:sp>
    </p:spTree>
    <p:extLst>
      <p:ext uri="{BB962C8B-B14F-4D97-AF65-F5344CB8AC3E}">
        <p14:creationId xmlns:p14="http://schemas.microsoft.com/office/powerpoint/2010/main" val="426226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Ten commandments of documentation from Education Law Association #90 by Todd A DeMitchell and Mark A Paige</a:t>
            </a:r>
          </a:p>
          <a:p>
            <a:endParaRPr lang="en-US" dirty="0"/>
          </a:p>
          <a:p>
            <a:r>
              <a:rPr lang="en-US" b="1" dirty="0"/>
              <a:t>Hand out the 10 commandments</a:t>
            </a:r>
          </a:p>
        </p:txBody>
      </p:sp>
      <p:sp>
        <p:nvSpPr>
          <p:cNvPr id="4" name="Slide Number Placeholder 3"/>
          <p:cNvSpPr>
            <a:spLocks noGrp="1"/>
          </p:cNvSpPr>
          <p:nvPr>
            <p:ph type="sldNum" sz="quarter" idx="10"/>
          </p:nvPr>
        </p:nvSpPr>
        <p:spPr/>
        <p:txBody>
          <a:bodyPr/>
          <a:lstStyle/>
          <a:p>
            <a:fld id="{8A939606-9704-48A1-981F-9524252D0135}" type="slidenum">
              <a:rPr lang="en-US" smtClean="0"/>
              <a:t>17</a:t>
            </a:fld>
            <a:endParaRPr lang="en-US" dirty="0"/>
          </a:p>
        </p:txBody>
      </p:sp>
    </p:spTree>
    <p:extLst>
      <p:ext uri="{BB962C8B-B14F-4D97-AF65-F5344CB8AC3E}">
        <p14:creationId xmlns:p14="http://schemas.microsoft.com/office/powerpoint/2010/main" val="376562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18</a:t>
            </a:fld>
            <a:endParaRPr lang="en-US" dirty="0"/>
          </a:p>
        </p:txBody>
      </p:sp>
    </p:spTree>
    <p:extLst>
      <p:ext uri="{BB962C8B-B14F-4D97-AF65-F5344CB8AC3E}">
        <p14:creationId xmlns:p14="http://schemas.microsoft.com/office/powerpoint/2010/main" val="2673818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19</a:t>
            </a:fld>
            <a:endParaRPr lang="en-US" dirty="0"/>
          </a:p>
        </p:txBody>
      </p:sp>
    </p:spTree>
    <p:extLst>
      <p:ext uri="{BB962C8B-B14F-4D97-AF65-F5344CB8AC3E}">
        <p14:creationId xmlns:p14="http://schemas.microsoft.com/office/powerpoint/2010/main" val="321081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2</a:t>
            </a:fld>
            <a:endParaRPr lang="en-US" dirty="0"/>
          </a:p>
        </p:txBody>
      </p:sp>
      <p:sp>
        <p:nvSpPr>
          <p:cNvPr id="5" name="Date Placeholder 4">
            <a:extLst>
              <a:ext uri="{FF2B5EF4-FFF2-40B4-BE49-F238E27FC236}">
                <a16:creationId xmlns:a16="http://schemas.microsoft.com/office/drawing/2014/main" id="{FC1F2DD9-655C-4381-A051-E1ED5B78C4AE}"/>
              </a:ext>
            </a:extLst>
          </p:cNvPr>
          <p:cNvSpPr>
            <a:spLocks noGrp="1"/>
          </p:cNvSpPr>
          <p:nvPr>
            <p:ph type="dt" idx="1"/>
          </p:nvPr>
        </p:nvSpPr>
        <p:spPr/>
        <p:txBody>
          <a:bodyPr/>
          <a:lstStyle/>
          <a:p>
            <a:r>
              <a:rPr lang="en-US"/>
              <a:t>5/11/2022</a:t>
            </a:r>
            <a:endParaRPr lang="en-US" dirty="0"/>
          </a:p>
        </p:txBody>
      </p:sp>
    </p:spTree>
    <p:extLst>
      <p:ext uri="{BB962C8B-B14F-4D97-AF65-F5344CB8AC3E}">
        <p14:creationId xmlns:p14="http://schemas.microsoft.com/office/powerpoint/2010/main" val="594758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this when restructuring a job</a:t>
            </a:r>
          </a:p>
          <a:p>
            <a:r>
              <a:rPr lang="en-US" dirty="0"/>
              <a:t>For example, making a phy ed part time/dean of students</a:t>
            </a:r>
          </a:p>
          <a:p>
            <a:r>
              <a:rPr lang="en-US" dirty="0"/>
              <a:t>Look at all your positions.</a:t>
            </a:r>
          </a:p>
          <a:p>
            <a:r>
              <a:rPr lang="en-US" dirty="0"/>
              <a:t>Policy says 14 day notice</a:t>
            </a:r>
          </a:p>
          <a:p>
            <a:endParaRPr lang="en-US" dirty="0"/>
          </a:p>
          <a:p>
            <a:r>
              <a:rPr lang="en-US" dirty="0"/>
              <a:t>WARN – Worker Adjustment and Retraining Notification Act also Wisconsin Business Closing and Mass Layoff Law mini-</a:t>
            </a:r>
            <a:r>
              <a:rPr lang="en-US" dirty="0">
                <a:solidFill>
                  <a:srgbClr val="272727"/>
                </a:solidFill>
                <a:latin typeface="Gotham SSm A"/>
              </a:rPr>
              <a:t>WARN Wisconsin is 50 ees</a:t>
            </a:r>
            <a:endParaRPr lang="en-US" dirty="0"/>
          </a:p>
          <a:p>
            <a:endParaRPr lang="en-US" dirty="0"/>
          </a:p>
          <a:p>
            <a:r>
              <a:rPr lang="en-US" b="1" i="0" dirty="0">
                <a:solidFill>
                  <a:srgbClr val="272727"/>
                </a:solidFill>
                <a:effectLst/>
                <a:latin typeface="Gotham SSm A"/>
              </a:rPr>
              <a:t>Who is covered under the Wisconsin law? </a:t>
            </a:r>
            <a:br>
              <a:rPr lang="en-US" dirty="0"/>
            </a:br>
            <a:r>
              <a:rPr lang="en-US" b="0" i="0" dirty="0">
                <a:solidFill>
                  <a:srgbClr val="272727"/>
                </a:solidFill>
                <a:effectLst/>
                <a:latin typeface="Gotham SSm A"/>
              </a:rPr>
              <a:t>Covered employers include businesses employing 50 or more “persons” in the state of Wisconsin. “Persons” do not include “new or low-hour employees” (i.e., workers employed for fewer than six of the 12 months preceding the date on which a notice is required or employees averaging fewer than 20 hours per workweek). The definition of “employer” excludes federal and state governmental entities as well as any political subdivisions. Also excluded are charitable and tax-exempt institutions and organizations.</a:t>
            </a:r>
          </a:p>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20</a:t>
            </a:fld>
            <a:endParaRPr lang="en-US" dirty="0"/>
          </a:p>
        </p:txBody>
      </p:sp>
    </p:spTree>
    <p:extLst>
      <p:ext uri="{BB962C8B-B14F-4D97-AF65-F5344CB8AC3E}">
        <p14:creationId xmlns:p14="http://schemas.microsoft.com/office/powerpoint/2010/main" val="57780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criteria for teachers and teaching aides will be considered and evaluated by administration in determining staff reductions or eliminations: </a:t>
            </a:r>
          </a:p>
          <a:p>
            <a:r>
              <a:rPr lang="en-US" dirty="0"/>
              <a:t> </a:t>
            </a:r>
          </a:p>
          <a:p>
            <a:r>
              <a:rPr lang="en-US" dirty="0"/>
              <a:t>Certification/Experience/Qualifications </a:t>
            </a:r>
          </a:p>
          <a:p>
            <a:r>
              <a:rPr lang="en-US" dirty="0"/>
              <a:t>• Practicing Catholic </a:t>
            </a:r>
          </a:p>
          <a:p>
            <a:r>
              <a:rPr lang="en-US" dirty="0"/>
              <a:t>• Appropriate degree and certification by the Wisconsin Department of Public Instruction or a formal plan of study to attain appropriate degree and/or certification agreed to by the employee and approved by the Principal </a:t>
            </a:r>
          </a:p>
          <a:p>
            <a:r>
              <a:rPr lang="en-US" dirty="0"/>
              <a:t>• Maintaining qualifications as identified in the applicable job description </a:t>
            </a:r>
          </a:p>
          <a:p>
            <a:r>
              <a:rPr lang="en-US" dirty="0"/>
              <a:t>• Appropriate certification level for religious education as established by the Archdiocese of Milwaukee </a:t>
            </a:r>
          </a:p>
          <a:p>
            <a:r>
              <a:rPr lang="en-US" dirty="0"/>
              <a:t>Evaluation of Effective Teaching </a:t>
            </a:r>
          </a:p>
          <a:p>
            <a:r>
              <a:rPr lang="en-US" dirty="0"/>
              <a:t>The performance and contributions of faculty and staff will be reviewed in alignment with the evaluation of effective teaching in the following domains: </a:t>
            </a:r>
          </a:p>
          <a:p>
            <a:r>
              <a:rPr lang="en-US" dirty="0"/>
              <a:t>• Classroom Community </a:t>
            </a:r>
          </a:p>
          <a:p>
            <a:r>
              <a:rPr lang="en-US" dirty="0"/>
              <a:t>• Professional Life of a Catholic Educator </a:t>
            </a:r>
          </a:p>
          <a:p>
            <a:r>
              <a:rPr lang="en-US" dirty="0"/>
              <a:t>• Planning and Instructional Effectiveness </a:t>
            </a:r>
          </a:p>
          <a:p>
            <a:r>
              <a:rPr lang="en-US" dirty="0"/>
              <a:t>• Assessment </a:t>
            </a:r>
          </a:p>
          <a:p>
            <a:r>
              <a:rPr lang="en-US" dirty="0"/>
              <a:t>• Other evaluative artifacts </a:t>
            </a:r>
          </a:p>
          <a:p>
            <a:r>
              <a:rPr lang="en-US" dirty="0"/>
              <a:t> </a:t>
            </a:r>
          </a:p>
          <a:p>
            <a:r>
              <a:rPr lang="en-US" dirty="0"/>
              <a:t>Information and artifacts the administrator gains from written evaluations, performance improvement plans, letters of reprimand, and other credible sources, in accordance with all established personnel policies and procedures of the Archdiocese of Milwaukee, will be used in the evaluation of these domains. </a:t>
            </a:r>
          </a:p>
          <a:p>
            <a:r>
              <a:rPr lang="en-US" dirty="0"/>
              <a:t> </a:t>
            </a:r>
          </a:p>
          <a:p>
            <a:r>
              <a:rPr lang="en-US" dirty="0"/>
              <a:t>Transferability </a:t>
            </a:r>
          </a:p>
          <a:p>
            <a:r>
              <a:rPr lang="en-US" dirty="0"/>
              <a:t>The judgment on transferability shall be based on the following: </a:t>
            </a:r>
          </a:p>
          <a:p>
            <a:r>
              <a:rPr lang="en-US" dirty="0"/>
              <a:t>• Relevant experience, both locally and in other professional positions </a:t>
            </a:r>
          </a:p>
          <a:p>
            <a:r>
              <a:rPr lang="en-US" dirty="0"/>
              <a:t>• Ability to accept alternate assignments </a:t>
            </a:r>
          </a:p>
          <a:p>
            <a:r>
              <a:rPr lang="en-US" dirty="0"/>
              <a:t> </a:t>
            </a:r>
          </a:p>
          <a:p>
            <a:r>
              <a:rPr lang="en-US" dirty="0"/>
              <a:t>Needs of the Parish/School </a:t>
            </a:r>
          </a:p>
          <a:p>
            <a:r>
              <a:rPr lang="en-US" dirty="0"/>
              <a:t>• Unique local staffing needs reflecting cultural, environmental, or geographic reasons </a:t>
            </a:r>
          </a:p>
          <a:p>
            <a:r>
              <a:rPr lang="en-US" dirty="0"/>
              <a:t>• Staffing of student service areas, resource areas, etc. </a:t>
            </a:r>
          </a:p>
          <a:p>
            <a:r>
              <a:rPr lang="en-US" dirty="0"/>
              <a:t>• Supervision of co-curricular activities </a:t>
            </a:r>
          </a:p>
          <a:p>
            <a:r>
              <a:rPr lang="en-US" dirty="0"/>
              <a:t>• Teacher/pupil ratio </a:t>
            </a:r>
          </a:p>
          <a:p>
            <a:r>
              <a:rPr lang="en-US" dirty="0"/>
              <a:t> </a:t>
            </a:r>
          </a:p>
          <a:p>
            <a:r>
              <a:rPr lang="en-US" dirty="0"/>
              <a:t>Seniority </a:t>
            </a:r>
          </a:p>
          <a:p>
            <a:r>
              <a:rPr lang="en-US" dirty="0"/>
              <a:t>Seniority is defined as the first day the person was scheduled to start employment. Seniority will be the determining factor only when application of other criteria fails to distinguish sufficiently to lead to a result. </a:t>
            </a:r>
          </a:p>
          <a:p>
            <a:r>
              <a:rPr lang="en-US" dirty="0"/>
              <a:t>The Director of Parish and School Human Resources and the Office for Schools are available for assistance with RIF procedures. </a:t>
            </a:r>
          </a:p>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21</a:t>
            </a:fld>
            <a:endParaRPr lang="en-US" dirty="0"/>
          </a:p>
        </p:txBody>
      </p:sp>
    </p:spTree>
    <p:extLst>
      <p:ext uri="{BB962C8B-B14F-4D97-AF65-F5344CB8AC3E}">
        <p14:creationId xmlns:p14="http://schemas.microsoft.com/office/powerpoint/2010/main" val="1980172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22</a:t>
            </a:fld>
            <a:endParaRPr lang="en-US" dirty="0"/>
          </a:p>
        </p:txBody>
      </p:sp>
    </p:spTree>
    <p:extLst>
      <p:ext uri="{BB962C8B-B14F-4D97-AF65-F5344CB8AC3E}">
        <p14:creationId xmlns:p14="http://schemas.microsoft.com/office/powerpoint/2010/main" val="308047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23</a:t>
            </a:fld>
            <a:endParaRPr lang="en-US" dirty="0"/>
          </a:p>
        </p:txBody>
      </p:sp>
    </p:spTree>
    <p:extLst>
      <p:ext uri="{BB962C8B-B14F-4D97-AF65-F5344CB8AC3E}">
        <p14:creationId xmlns:p14="http://schemas.microsoft.com/office/powerpoint/2010/main" val="2355810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Side note, in some instances you can give the employee the opportunity to resign. Contact HR or your attorney prior to offering this.</a:t>
            </a:r>
          </a:p>
        </p:txBody>
      </p:sp>
      <p:sp>
        <p:nvSpPr>
          <p:cNvPr id="4" name="Slide Number Placeholder 3"/>
          <p:cNvSpPr>
            <a:spLocks noGrp="1"/>
          </p:cNvSpPr>
          <p:nvPr>
            <p:ph type="sldNum" sz="quarter" idx="10"/>
          </p:nvPr>
        </p:nvSpPr>
        <p:spPr/>
        <p:txBody>
          <a:bodyPr/>
          <a:lstStyle/>
          <a:p>
            <a:fld id="{8A939606-9704-48A1-981F-9524252D0135}" type="slidenum">
              <a:rPr lang="en-US" smtClean="0"/>
              <a:t>24</a:t>
            </a:fld>
            <a:endParaRPr lang="en-US" dirty="0"/>
          </a:p>
        </p:txBody>
      </p:sp>
    </p:spTree>
    <p:extLst>
      <p:ext uri="{BB962C8B-B14F-4D97-AF65-F5344CB8AC3E}">
        <p14:creationId xmlns:p14="http://schemas.microsoft.com/office/powerpoint/2010/main" val="30819337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25</a:t>
            </a:fld>
            <a:endParaRPr lang="en-US" dirty="0"/>
          </a:p>
        </p:txBody>
      </p:sp>
    </p:spTree>
    <p:extLst>
      <p:ext uri="{BB962C8B-B14F-4D97-AF65-F5344CB8AC3E}">
        <p14:creationId xmlns:p14="http://schemas.microsoft.com/office/powerpoint/2010/main" val="434299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26</a:t>
            </a:fld>
            <a:endParaRPr lang="en-US" dirty="0"/>
          </a:p>
        </p:txBody>
      </p:sp>
    </p:spTree>
    <p:extLst>
      <p:ext uri="{BB962C8B-B14F-4D97-AF65-F5344CB8AC3E}">
        <p14:creationId xmlns:p14="http://schemas.microsoft.com/office/powerpoint/2010/main" val="3841512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Parish Grievance Procedures</a:t>
            </a:r>
          </a:p>
          <a:p>
            <a:r>
              <a:rPr lang="en-US" dirty="0"/>
              <a:t>We are committed to fostering a process to solve a problem or a resolve dispute that is timely and fosters refined communication in all steps.  We are also committed to a process in which there is no reprisal against anyone who brings forward a complaint, concern or problem.  These steps are designed to ensure that decisions are being made on an informed and consistent basis.  A fair and just process upholds the dignity of all individuals involved and has the greatest potential to resolve differences.</a:t>
            </a:r>
          </a:p>
          <a:p>
            <a:r>
              <a:rPr lang="en-US" dirty="0"/>
              <a:t> </a:t>
            </a:r>
          </a:p>
          <a:p>
            <a:r>
              <a:rPr lang="en-US" dirty="0"/>
              <a:t>Personnel policies are intended to promote equitable treatment of all employees.  On occasion, however, claims that an employment condition is unjust, inequitable, or that a provision of the personnel policies has been improperly, unjustly or inequitably applied may arise.  In the event that these situations cannot be resolved to the mutual satisfaction of employee and employer, a procedure for resolution of the situation may be initiated as follows:</a:t>
            </a:r>
          </a:p>
          <a:p>
            <a:r>
              <a:rPr lang="en-US" dirty="0"/>
              <a:t> </a:t>
            </a:r>
          </a:p>
          <a:p>
            <a:r>
              <a:rPr lang="en-US" dirty="0"/>
              <a:t>Direct discussion between the party aggrieved and the aggrieving party</a:t>
            </a:r>
          </a:p>
          <a:p>
            <a:r>
              <a:rPr lang="en-US" dirty="0"/>
              <a:t>Immediate supervisor, if applicable</a:t>
            </a:r>
          </a:p>
          <a:p>
            <a:r>
              <a:rPr lang="en-US" dirty="0"/>
              <a:t>Next person in order of supervision, if applicable</a:t>
            </a:r>
          </a:p>
          <a:p>
            <a:r>
              <a:rPr lang="en-US" dirty="0"/>
              <a:t>Pastor, Administrator, or Parish Director </a:t>
            </a:r>
          </a:p>
          <a:p>
            <a:r>
              <a:rPr lang="en-US" dirty="0"/>
              <a:t>Note: it may be helpful to the Pastor, Parish Director or Administrator to consult with the Pastoral Council, trustees, or personnel committee.  Pastor, Administrator, or Parish Director may:</a:t>
            </a:r>
          </a:p>
          <a:p>
            <a:r>
              <a:rPr lang="en-US" dirty="0"/>
              <a:t>Convene the parties and attempt to resolve the grievance.</a:t>
            </a:r>
          </a:p>
          <a:p>
            <a:r>
              <a:rPr lang="en-US" dirty="0"/>
              <a:t>Request assistance from the Regional Vicar, if applicable and/or the appropriate diocesan director.</a:t>
            </a:r>
          </a:p>
          <a:p>
            <a:r>
              <a:rPr lang="en-US" dirty="0"/>
              <a:t>Gather a Grievance Committee.  The committee will meet promptly with all parties regarding the dispute/issue. The Pastor, Administrator, or Parish Director will issue a decision to both parties.</a:t>
            </a:r>
          </a:p>
          <a:p>
            <a:r>
              <a:rPr lang="en-US" dirty="0"/>
              <a:t>Regional Vicar, if applicable.</a:t>
            </a:r>
          </a:p>
          <a:p>
            <a:r>
              <a:rPr lang="en-US" dirty="0"/>
              <a:t>Appropriate diocesan director.</a:t>
            </a:r>
          </a:p>
          <a:p>
            <a:r>
              <a:rPr lang="en-US" dirty="0"/>
              <a:t> </a:t>
            </a:r>
          </a:p>
          <a:p>
            <a:r>
              <a:rPr lang="en-US" dirty="0"/>
              <a:t>Steps including and beyond the Step 4 must be in written communication form by the employee and must contain a request for the meeting along with the notification of the problem and the desired result.  If terminated, the employee must pursue the process in writing within 10 working days of termination.</a:t>
            </a:r>
          </a:p>
          <a:p>
            <a:r>
              <a:rPr lang="en-US" dirty="0"/>
              <a:t> </a:t>
            </a:r>
          </a:p>
          <a:p>
            <a:r>
              <a:rPr lang="en-US" dirty="0"/>
              <a:t>The Pastor/Parish Director/School President may contact the Archdiocesan Parish and School Personnel Office for assistance in resolving the grievance.  </a:t>
            </a:r>
          </a:p>
          <a:p>
            <a:r>
              <a:rPr lang="en-US" dirty="0"/>
              <a:t> </a:t>
            </a:r>
          </a:p>
          <a:p>
            <a:r>
              <a:rPr lang="en-US" dirty="0"/>
              <a:t>Assistance during the parish proceedings and possible appeal procedures through the Archdiocese are available to either parish or employee.  Contact the Director of Parish and School Human Resource for further information.  Documents of the grievance along with a letter explaining why an appeal is requested should be submitted to the Director of Parish and School Human Resource within ten days of the Pastor/Parish Director/School President’s decision.</a:t>
            </a:r>
          </a:p>
          <a:p>
            <a:r>
              <a:rPr lang="en-US" dirty="0"/>
              <a:t> </a:t>
            </a:r>
          </a:p>
          <a:p>
            <a:r>
              <a:rPr lang="en-US" dirty="0"/>
              <a:t>Following the examination of the documents on the Archdiocesan level, either the grievance will be accepted for further appeal, or it will be remanded back to the Pastor/Parish Director/Administrator.  If so warranted, further mediation, grievance panel review, binding arbitration, or subject to review by the Archbishop will be done to assure it does not violate civil or canon law, Church teaching, or parish/school policy.</a:t>
            </a:r>
          </a:p>
          <a:p>
            <a:r>
              <a:rPr lang="en-US" dirty="0"/>
              <a:t> </a:t>
            </a:r>
          </a:p>
          <a:p>
            <a:r>
              <a:rPr lang="en-US" dirty="0"/>
              <a:t>When then the Pastor/ Parish Director/Administrator is perceived to be part of the concern, the following sequence is to be followed:</a:t>
            </a:r>
          </a:p>
          <a:p>
            <a:r>
              <a:rPr lang="en-US" dirty="0"/>
              <a:t> </a:t>
            </a:r>
          </a:p>
          <a:p>
            <a:r>
              <a:rPr lang="en-US" dirty="0"/>
              <a:t>Direct discussion between the party aggrieved and the aggrieving party</a:t>
            </a:r>
          </a:p>
          <a:p>
            <a:r>
              <a:rPr lang="en-US" dirty="0"/>
              <a:t>Regional Vicar, if applicable</a:t>
            </a:r>
          </a:p>
          <a:p>
            <a:r>
              <a:rPr lang="en-US" dirty="0"/>
              <a:t>Appropriate diocesan director </a:t>
            </a:r>
          </a:p>
          <a:p>
            <a:r>
              <a:rPr lang="en-US" dirty="0"/>
              <a:t> </a:t>
            </a:r>
          </a:p>
          <a:p>
            <a:r>
              <a:rPr lang="en-US" dirty="0"/>
              <a:t>Assistance during the parish proceedings and possible appeal procedures through the Archdiocese are available to either parish or employee.  Contact the Director of Parish and School Human Resource for further information.  Documents of the grievance along with a letter explaining why an appeal is requested should be submitted to the Director of Parish and School Human Resource within ten days of the Pastor/Parish Director/School President’s decision.</a:t>
            </a:r>
          </a:p>
          <a:p>
            <a:r>
              <a:rPr lang="en-US" dirty="0"/>
              <a:t> </a:t>
            </a:r>
          </a:p>
          <a:p>
            <a:r>
              <a:rPr lang="en-US" dirty="0"/>
              <a:t>In addition, an employee who reports an activity that he/she reasonably believes to be illegal or dishonest or reports unethical behavior is protected in the area of confidentiality and retaliation.  If an employee has knowledge of or a concern of illegal, dishonest, or fraudulent activity or of unethical behavior, the employee is to contact:</a:t>
            </a:r>
          </a:p>
          <a:p>
            <a:r>
              <a:rPr lang="en-US" dirty="0"/>
              <a:t>Immediate supervisor</a:t>
            </a:r>
          </a:p>
          <a:p>
            <a:r>
              <a:rPr lang="en-US" dirty="0"/>
              <a:t>Director of Parish and Schools Human Resources</a:t>
            </a:r>
          </a:p>
          <a:p>
            <a:r>
              <a:rPr lang="en-US" dirty="0"/>
              <a:t> </a:t>
            </a:r>
          </a:p>
          <a:p>
            <a:r>
              <a:rPr lang="en-US" dirty="0"/>
              <a:t>An employee who intentially files a false report of wrongdoing will be subject to discipline up to and including termination.</a:t>
            </a:r>
          </a:p>
          <a:p>
            <a:r>
              <a:rPr lang="en-US" dirty="0"/>
              <a:t> </a:t>
            </a:r>
          </a:p>
          <a:p>
            <a:r>
              <a:rPr lang="en-US" dirty="0"/>
              <a:t>To the extent practical, confidentially of the reporting individual will be maintained.  However, identity may have to be disclosed to conduct a thorough investigation, to comply with the law or archdiocesan policy and to provide accused individuals their legal rights of defense.  The Archdiocese of Milwaukee and associated entities will not retaliate against the reporting employee.  The right of the reporting individual does not include immunity from personal complicity in wrongdoing or any other misconduct.</a:t>
            </a:r>
          </a:p>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27</a:t>
            </a:fld>
            <a:endParaRPr lang="en-US" dirty="0"/>
          </a:p>
        </p:txBody>
      </p:sp>
    </p:spTree>
    <p:extLst>
      <p:ext uri="{BB962C8B-B14F-4D97-AF65-F5344CB8AC3E}">
        <p14:creationId xmlns:p14="http://schemas.microsoft.com/office/powerpoint/2010/main" val="800734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28</a:t>
            </a:fld>
            <a:endParaRPr lang="en-US" dirty="0"/>
          </a:p>
        </p:txBody>
      </p:sp>
    </p:spTree>
    <p:extLst>
      <p:ext uri="{BB962C8B-B14F-4D97-AF65-F5344CB8AC3E}">
        <p14:creationId xmlns:p14="http://schemas.microsoft.com/office/powerpoint/2010/main" val="5518049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29</a:t>
            </a:fld>
            <a:endParaRPr lang="en-US" dirty="0"/>
          </a:p>
        </p:txBody>
      </p:sp>
    </p:spTree>
    <p:extLst>
      <p:ext uri="{BB962C8B-B14F-4D97-AF65-F5344CB8AC3E}">
        <p14:creationId xmlns:p14="http://schemas.microsoft.com/office/powerpoint/2010/main" val="976892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3</a:t>
            </a:fld>
            <a:endParaRPr lang="en-US" dirty="0"/>
          </a:p>
        </p:txBody>
      </p:sp>
      <p:sp>
        <p:nvSpPr>
          <p:cNvPr id="5" name="Date Placeholder 4">
            <a:extLst>
              <a:ext uri="{FF2B5EF4-FFF2-40B4-BE49-F238E27FC236}">
                <a16:creationId xmlns:a16="http://schemas.microsoft.com/office/drawing/2014/main" id="{7401A1FC-3741-4464-AC44-9763BAA260E3}"/>
              </a:ext>
            </a:extLst>
          </p:cNvPr>
          <p:cNvSpPr>
            <a:spLocks noGrp="1"/>
          </p:cNvSpPr>
          <p:nvPr>
            <p:ph type="dt" idx="1"/>
          </p:nvPr>
        </p:nvSpPr>
        <p:spPr/>
        <p:txBody>
          <a:bodyPr/>
          <a:lstStyle/>
          <a:p>
            <a:r>
              <a:rPr lang="en-US"/>
              <a:t>5/11/2022</a:t>
            </a:r>
            <a:endParaRPr lang="en-US" dirty="0"/>
          </a:p>
        </p:txBody>
      </p:sp>
    </p:spTree>
    <p:extLst>
      <p:ext uri="{BB962C8B-B14F-4D97-AF65-F5344CB8AC3E}">
        <p14:creationId xmlns:p14="http://schemas.microsoft.com/office/powerpoint/2010/main" val="19759350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How far do you want to cast out your net?</a:t>
            </a:r>
          </a:p>
          <a:p>
            <a:r>
              <a:rPr lang="en-US" sz="1800" b="1" dirty="0"/>
              <a:t>Communication avenues:</a:t>
            </a:r>
          </a:p>
          <a:p>
            <a:pPr lvl="1"/>
            <a:r>
              <a:rPr lang="en-US" sz="1800" b="1" dirty="0"/>
              <a:t>Paper – bulletins, newspapers, etc.</a:t>
            </a:r>
          </a:p>
          <a:p>
            <a:pPr lvl="1"/>
            <a:r>
              <a:rPr lang="en-US" sz="1800" b="1" dirty="0"/>
              <a:t>Job boards – parish, archdiocese, NCEA, Indeed, etc.</a:t>
            </a:r>
          </a:p>
          <a:p>
            <a:pPr lvl="1"/>
            <a:r>
              <a:rPr lang="en-US" sz="1800" b="1" dirty="0"/>
              <a:t>Social network – LinkedIn, Facebook, etc.</a:t>
            </a:r>
          </a:p>
          <a:p>
            <a:pPr lvl="1"/>
            <a:r>
              <a:rPr lang="en-US" sz="1800" b="1" dirty="0"/>
              <a:t>Networking</a:t>
            </a:r>
          </a:p>
          <a:p>
            <a:r>
              <a:rPr lang="en-US" sz="1800" dirty="0"/>
              <a:t>Catch people’s attention:</a:t>
            </a:r>
          </a:p>
          <a:p>
            <a:pPr lvl="1"/>
            <a:r>
              <a:rPr lang="en-US" sz="1800" dirty="0"/>
              <a:t>Can you take a Catholic school &amp; make it the best in the world?</a:t>
            </a:r>
          </a:p>
          <a:p>
            <a:pPr lvl="1"/>
            <a:r>
              <a:rPr lang="en-US" sz="1800" dirty="0"/>
              <a:t>Are you a leader with tremendous energy who makes things happen?</a:t>
            </a:r>
          </a:p>
          <a:p>
            <a:pPr lvl="1"/>
            <a:r>
              <a:rPr lang="en-US" sz="1800" dirty="0"/>
              <a:t>Are you a highly responsible leader who always follows through?</a:t>
            </a:r>
          </a:p>
          <a:p>
            <a:endParaRPr lang="en-US" dirty="0"/>
          </a:p>
        </p:txBody>
      </p:sp>
      <p:sp>
        <p:nvSpPr>
          <p:cNvPr id="4" name="Slide Number Placeholder 3"/>
          <p:cNvSpPr>
            <a:spLocks noGrp="1"/>
          </p:cNvSpPr>
          <p:nvPr>
            <p:ph type="sldNum" sz="quarter" idx="5"/>
          </p:nvPr>
        </p:nvSpPr>
        <p:spPr/>
        <p:txBody>
          <a:bodyPr/>
          <a:lstStyle/>
          <a:p>
            <a:fld id="{16137B8A-6097-4EF9-BC86-95B41EB84858}" type="slidenum">
              <a:rPr lang="en-US" smtClean="0"/>
              <a:t>30</a:t>
            </a:fld>
            <a:endParaRPr lang="en-US" dirty="0"/>
          </a:p>
        </p:txBody>
      </p:sp>
    </p:spTree>
    <p:extLst>
      <p:ext uri="{BB962C8B-B14F-4D97-AF65-F5344CB8AC3E}">
        <p14:creationId xmlns:p14="http://schemas.microsoft.com/office/powerpoint/2010/main" val="42291512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31</a:t>
            </a:fld>
            <a:endParaRPr lang="en-US" dirty="0"/>
          </a:p>
        </p:txBody>
      </p:sp>
      <p:sp>
        <p:nvSpPr>
          <p:cNvPr id="5" name="Date Placeholder 4">
            <a:extLst>
              <a:ext uri="{FF2B5EF4-FFF2-40B4-BE49-F238E27FC236}">
                <a16:creationId xmlns:a16="http://schemas.microsoft.com/office/drawing/2014/main" id="{7401A1FC-3741-4464-AC44-9763BAA260E3}"/>
              </a:ext>
            </a:extLst>
          </p:cNvPr>
          <p:cNvSpPr>
            <a:spLocks noGrp="1"/>
          </p:cNvSpPr>
          <p:nvPr>
            <p:ph type="dt" idx="1"/>
          </p:nvPr>
        </p:nvSpPr>
        <p:spPr/>
        <p:txBody>
          <a:bodyPr/>
          <a:lstStyle/>
          <a:p>
            <a:r>
              <a:rPr lang="en-US"/>
              <a:t>5/11/2022</a:t>
            </a:r>
            <a:endParaRPr lang="en-US" dirty="0"/>
          </a:p>
        </p:txBody>
      </p:sp>
    </p:spTree>
    <p:extLst>
      <p:ext uri="{BB962C8B-B14F-4D97-AF65-F5344CB8AC3E}">
        <p14:creationId xmlns:p14="http://schemas.microsoft.com/office/powerpoint/2010/main" val="4571433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32</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5/11/2022</a:t>
            </a:r>
            <a:endParaRPr lang="en-US" dirty="0"/>
          </a:p>
        </p:txBody>
      </p:sp>
    </p:spTree>
    <p:extLst>
      <p:ext uri="{BB962C8B-B14F-4D97-AF65-F5344CB8AC3E}">
        <p14:creationId xmlns:p14="http://schemas.microsoft.com/office/powerpoint/2010/main" val="11240509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33</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5/11/2022</a:t>
            </a:r>
            <a:endParaRPr lang="en-US" dirty="0"/>
          </a:p>
        </p:txBody>
      </p:sp>
    </p:spTree>
    <p:extLst>
      <p:ext uri="{BB962C8B-B14F-4D97-AF65-F5344CB8AC3E}">
        <p14:creationId xmlns:p14="http://schemas.microsoft.com/office/powerpoint/2010/main" val="30166259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401(a) defined contribution plan is an employer-sponsored retirement savings plan that allows dollars to accumulate on a tax-advantaged basis for retirement.  Contributions may be made by the employer, the participant, or both.</a:t>
            </a:r>
          </a:p>
        </p:txBody>
      </p:sp>
      <p:sp>
        <p:nvSpPr>
          <p:cNvPr id="4" name="Slide Number Placeholder 3"/>
          <p:cNvSpPr>
            <a:spLocks noGrp="1"/>
          </p:cNvSpPr>
          <p:nvPr>
            <p:ph type="sldNum" sz="quarter" idx="10"/>
          </p:nvPr>
        </p:nvSpPr>
        <p:spPr/>
        <p:txBody>
          <a:bodyPr/>
          <a:lstStyle/>
          <a:p>
            <a:fld id="{8A939606-9704-48A1-981F-9524252D0135}" type="slidenum">
              <a:rPr lang="en-US" smtClean="0"/>
              <a:t>34</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5/11/2022</a:t>
            </a:r>
            <a:endParaRPr lang="en-US" dirty="0"/>
          </a:p>
        </p:txBody>
      </p:sp>
    </p:spTree>
    <p:extLst>
      <p:ext uri="{BB962C8B-B14F-4D97-AF65-F5344CB8AC3E}">
        <p14:creationId xmlns:p14="http://schemas.microsoft.com/office/powerpoint/2010/main" val="29724907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35</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5/11/2022</a:t>
            </a:r>
            <a:endParaRPr lang="en-US" dirty="0"/>
          </a:p>
        </p:txBody>
      </p:sp>
    </p:spTree>
    <p:extLst>
      <p:ext uri="{BB962C8B-B14F-4D97-AF65-F5344CB8AC3E}">
        <p14:creationId xmlns:p14="http://schemas.microsoft.com/office/powerpoint/2010/main" val="29689371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36</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5/11/2022</a:t>
            </a:r>
            <a:endParaRPr lang="en-US" dirty="0"/>
          </a:p>
        </p:txBody>
      </p:sp>
    </p:spTree>
    <p:extLst>
      <p:ext uri="{BB962C8B-B14F-4D97-AF65-F5344CB8AC3E}">
        <p14:creationId xmlns:p14="http://schemas.microsoft.com/office/powerpoint/2010/main" val="32988236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37</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5/11/2022</a:t>
            </a:r>
            <a:endParaRPr lang="en-US" dirty="0"/>
          </a:p>
        </p:txBody>
      </p:sp>
    </p:spTree>
    <p:extLst>
      <p:ext uri="{BB962C8B-B14F-4D97-AF65-F5344CB8AC3E}">
        <p14:creationId xmlns:p14="http://schemas.microsoft.com/office/powerpoint/2010/main" val="24884956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38</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5/11/2022</a:t>
            </a:r>
            <a:endParaRPr lang="en-US" dirty="0"/>
          </a:p>
        </p:txBody>
      </p:sp>
    </p:spTree>
    <p:extLst>
      <p:ext uri="{BB962C8B-B14F-4D97-AF65-F5344CB8AC3E}">
        <p14:creationId xmlns:p14="http://schemas.microsoft.com/office/powerpoint/2010/main" val="24848795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39</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5/11/2022</a:t>
            </a:r>
            <a:endParaRPr lang="en-US" dirty="0"/>
          </a:p>
        </p:txBody>
      </p:sp>
    </p:spTree>
    <p:extLst>
      <p:ext uri="{BB962C8B-B14F-4D97-AF65-F5344CB8AC3E}">
        <p14:creationId xmlns:p14="http://schemas.microsoft.com/office/powerpoint/2010/main" val="1176356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76" indent="-171176">
              <a:buFont typeface="Arial" panose="020B0604020202020204" pitchFamily="34" charset="0"/>
              <a:buChar char="•"/>
            </a:pPr>
            <a:r>
              <a:rPr lang="en-US" dirty="0"/>
              <a:t>All of you make herculean efforts daily – juggle multiple plates, where multiple hats. </a:t>
            </a:r>
          </a:p>
          <a:p>
            <a:pPr marL="627644" lvl="1" indent="-171176">
              <a:buFont typeface="Arial" panose="020B0604020202020204" pitchFamily="34" charset="0"/>
              <a:buChar char="•"/>
            </a:pPr>
            <a:r>
              <a:rPr lang="en-US" dirty="0"/>
              <a:t>We get overwhelmed.</a:t>
            </a:r>
          </a:p>
          <a:p>
            <a:pPr marL="627644" lvl="1" indent="-171176">
              <a:buFont typeface="Arial" panose="020B0604020202020204" pitchFamily="34" charset="0"/>
              <a:buChar char="•"/>
            </a:pPr>
            <a:r>
              <a:rPr lang="en-US" dirty="0"/>
              <a:t>Remember your staff feels the same way</a:t>
            </a:r>
          </a:p>
          <a:p>
            <a:pPr marL="171176" indent="-171176">
              <a:buFont typeface="Arial" panose="020B0604020202020204" pitchFamily="34" charset="0"/>
              <a:buChar char="•"/>
            </a:pPr>
            <a:r>
              <a:rPr lang="en-US" dirty="0"/>
              <a:t>We need to take a moment and reflect</a:t>
            </a:r>
          </a:p>
          <a:p>
            <a:pPr marL="627644" lvl="1" indent="-171176">
              <a:buFont typeface="Arial" panose="020B0604020202020204" pitchFamily="34" charset="0"/>
              <a:buChar char="•"/>
            </a:pPr>
            <a:r>
              <a:rPr lang="en-US" dirty="0"/>
              <a:t>Be grateful to serve the church in our roles</a:t>
            </a:r>
          </a:p>
          <a:p>
            <a:pPr marL="627644" lvl="1" indent="-171176">
              <a:buFont typeface="Arial" panose="020B0604020202020204" pitchFamily="34" charset="0"/>
              <a:buChar char="•"/>
            </a:pPr>
            <a:r>
              <a:rPr lang="en-US" dirty="0"/>
              <a:t>Spread positivity – WE CAN DO THIS TOGETHER</a:t>
            </a:r>
          </a:p>
          <a:p>
            <a:pPr marL="627644" lvl="1" indent="-171176">
              <a:buFont typeface="Arial" panose="020B0604020202020204" pitchFamily="34" charset="0"/>
              <a:buChar char="•"/>
            </a:pPr>
            <a:endParaRPr lang="en-US" dirty="0"/>
          </a:p>
          <a:p>
            <a:pPr marL="627644" lvl="1" indent="-171176">
              <a:buFont typeface="Arial" panose="020B0604020202020204" pitchFamily="34" charset="0"/>
              <a:buChar char="•"/>
            </a:pPr>
            <a:r>
              <a:rPr lang="en-US" b="1" dirty="0"/>
              <a:t>Thank you!!!</a:t>
            </a:r>
          </a:p>
          <a:p>
            <a:pPr marL="627644" lvl="1" indent="-171176">
              <a:buFont typeface="Arial" panose="020B0604020202020204" pitchFamily="34" charset="0"/>
              <a:buChar char="•"/>
            </a:pPr>
            <a:endParaRPr lang="en-US" b="1" dirty="0"/>
          </a:p>
          <a:p>
            <a:pPr marL="627644" lvl="1" indent="-171176">
              <a:buFont typeface="Arial" panose="020B0604020202020204" pitchFamily="34" charset="0"/>
              <a:buChar char="•"/>
            </a:pPr>
            <a:r>
              <a:rPr lang="en-US" b="1" dirty="0"/>
              <a:t>So your day is going great. You are getting through your “to do list”…. </a:t>
            </a:r>
          </a:p>
          <a:p>
            <a:pPr marL="627644" lvl="1" indent="-171176">
              <a:buFont typeface="Arial" panose="020B0604020202020204" pitchFamily="34" charset="0"/>
              <a:buChar char="•"/>
            </a:pPr>
            <a:r>
              <a:rPr lang="en-US" b="1" dirty="0"/>
              <a:t>You have set your employees up for success</a:t>
            </a:r>
          </a:p>
          <a:p>
            <a:pPr marL="1084113" lvl="2" indent="-171176">
              <a:buFont typeface="Arial" panose="020B0604020202020204" pitchFamily="34" charset="0"/>
              <a:buChar char="•"/>
            </a:pPr>
            <a:r>
              <a:rPr lang="en-US" b="1" dirty="0"/>
              <a:t>Job description</a:t>
            </a:r>
          </a:p>
          <a:p>
            <a:pPr marL="1084113" lvl="2" indent="-171176">
              <a:buFont typeface="Arial" panose="020B0604020202020204" pitchFamily="34" charset="0"/>
              <a:buChar char="•"/>
            </a:pPr>
            <a:r>
              <a:rPr lang="en-US" b="1" dirty="0"/>
              <a:t>Handbook</a:t>
            </a:r>
          </a:p>
          <a:p>
            <a:pPr marL="1084113" lvl="2" indent="-171176">
              <a:buFont typeface="Arial" panose="020B0604020202020204" pitchFamily="34" charset="0"/>
              <a:buChar char="•"/>
            </a:pPr>
            <a:r>
              <a:rPr lang="en-US" b="1" dirty="0"/>
              <a:t>Policy manual</a:t>
            </a:r>
          </a:p>
          <a:p>
            <a:pPr marL="627644" lvl="1" indent="-171176">
              <a:buFont typeface="Arial" panose="020B0604020202020204" pitchFamily="34" charset="0"/>
              <a:buChar char="•"/>
            </a:pPr>
            <a:r>
              <a:rPr lang="en-US" b="1" dirty="0"/>
              <a:t>And then…..</a:t>
            </a:r>
          </a:p>
        </p:txBody>
      </p:sp>
      <p:sp>
        <p:nvSpPr>
          <p:cNvPr id="4" name="Slide Number Placeholder 3"/>
          <p:cNvSpPr>
            <a:spLocks noGrp="1"/>
          </p:cNvSpPr>
          <p:nvPr>
            <p:ph type="sldNum" sz="quarter" idx="10"/>
          </p:nvPr>
        </p:nvSpPr>
        <p:spPr/>
        <p:txBody>
          <a:bodyPr/>
          <a:lstStyle/>
          <a:p>
            <a:fld id="{8A939606-9704-48A1-981F-9524252D0135}" type="slidenum">
              <a:rPr lang="en-US" smtClean="0"/>
              <a:t>4</a:t>
            </a:fld>
            <a:endParaRPr lang="en-US" dirty="0"/>
          </a:p>
        </p:txBody>
      </p:sp>
    </p:spTree>
    <p:extLst>
      <p:ext uri="{BB962C8B-B14F-4D97-AF65-F5344CB8AC3E}">
        <p14:creationId xmlns:p14="http://schemas.microsoft.com/office/powerpoint/2010/main" val="27448233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40</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5/11/2022</a:t>
            </a:r>
            <a:endParaRPr lang="en-US" dirty="0"/>
          </a:p>
        </p:txBody>
      </p:sp>
    </p:spTree>
    <p:extLst>
      <p:ext uri="{BB962C8B-B14F-4D97-AF65-F5344CB8AC3E}">
        <p14:creationId xmlns:p14="http://schemas.microsoft.com/office/powerpoint/2010/main" val="30507337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41</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5/11/2022</a:t>
            </a:r>
            <a:endParaRPr lang="en-US" dirty="0"/>
          </a:p>
        </p:txBody>
      </p:sp>
    </p:spTree>
    <p:extLst>
      <p:ext uri="{BB962C8B-B14F-4D97-AF65-F5344CB8AC3E}">
        <p14:creationId xmlns:p14="http://schemas.microsoft.com/office/powerpoint/2010/main" val="37149853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42</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5/11/2022</a:t>
            </a:r>
            <a:endParaRPr lang="en-US" dirty="0"/>
          </a:p>
        </p:txBody>
      </p:sp>
    </p:spTree>
    <p:extLst>
      <p:ext uri="{BB962C8B-B14F-4D97-AF65-F5344CB8AC3E}">
        <p14:creationId xmlns:p14="http://schemas.microsoft.com/office/powerpoint/2010/main" val="21740343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43</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5/11/2022</a:t>
            </a:r>
            <a:endParaRPr lang="en-US" dirty="0"/>
          </a:p>
        </p:txBody>
      </p:sp>
    </p:spTree>
    <p:extLst>
      <p:ext uri="{BB962C8B-B14F-4D97-AF65-F5344CB8AC3E}">
        <p14:creationId xmlns:p14="http://schemas.microsoft.com/office/powerpoint/2010/main" val="25659886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44</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5/11/2022</a:t>
            </a:r>
            <a:endParaRPr lang="en-US" dirty="0"/>
          </a:p>
        </p:txBody>
      </p:sp>
    </p:spTree>
    <p:extLst>
      <p:ext uri="{BB962C8B-B14F-4D97-AF65-F5344CB8AC3E}">
        <p14:creationId xmlns:p14="http://schemas.microsoft.com/office/powerpoint/2010/main" val="20423967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45</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5/11/2022</a:t>
            </a:r>
            <a:endParaRPr lang="en-US" dirty="0"/>
          </a:p>
        </p:txBody>
      </p:sp>
    </p:spTree>
    <p:extLst>
      <p:ext uri="{BB962C8B-B14F-4D97-AF65-F5344CB8AC3E}">
        <p14:creationId xmlns:p14="http://schemas.microsoft.com/office/powerpoint/2010/main" val="9614798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46</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5/11/2022</a:t>
            </a:r>
            <a:endParaRPr lang="en-US" dirty="0"/>
          </a:p>
        </p:txBody>
      </p:sp>
    </p:spTree>
    <p:extLst>
      <p:ext uri="{BB962C8B-B14F-4D97-AF65-F5344CB8AC3E}">
        <p14:creationId xmlns:p14="http://schemas.microsoft.com/office/powerpoint/2010/main" val="23449871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47</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5/11/2022</a:t>
            </a:r>
            <a:endParaRPr lang="en-US" dirty="0"/>
          </a:p>
        </p:txBody>
      </p:sp>
    </p:spTree>
    <p:extLst>
      <p:ext uri="{BB962C8B-B14F-4D97-AF65-F5344CB8AC3E}">
        <p14:creationId xmlns:p14="http://schemas.microsoft.com/office/powerpoint/2010/main" val="5844007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48</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5/11/2022</a:t>
            </a:r>
            <a:endParaRPr lang="en-US" dirty="0"/>
          </a:p>
        </p:txBody>
      </p:sp>
    </p:spTree>
    <p:extLst>
      <p:ext uri="{BB962C8B-B14F-4D97-AF65-F5344CB8AC3E}">
        <p14:creationId xmlns:p14="http://schemas.microsoft.com/office/powerpoint/2010/main" val="33239741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49</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5/11/2022</a:t>
            </a:r>
            <a:endParaRPr lang="en-US" dirty="0"/>
          </a:p>
        </p:txBody>
      </p:sp>
    </p:spTree>
    <p:extLst>
      <p:ext uri="{BB962C8B-B14F-4D97-AF65-F5344CB8AC3E}">
        <p14:creationId xmlns:p14="http://schemas.microsoft.com/office/powerpoint/2010/main" val="3142873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5</a:t>
            </a:fld>
            <a:endParaRPr lang="en-US" dirty="0"/>
          </a:p>
        </p:txBody>
      </p:sp>
    </p:spTree>
    <p:extLst>
      <p:ext uri="{BB962C8B-B14F-4D97-AF65-F5344CB8AC3E}">
        <p14:creationId xmlns:p14="http://schemas.microsoft.com/office/powerpoint/2010/main" val="31434926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50</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5/11/2022</a:t>
            </a:r>
            <a:endParaRPr lang="en-US" dirty="0"/>
          </a:p>
        </p:txBody>
      </p:sp>
    </p:spTree>
    <p:extLst>
      <p:ext uri="{BB962C8B-B14F-4D97-AF65-F5344CB8AC3E}">
        <p14:creationId xmlns:p14="http://schemas.microsoft.com/office/powerpoint/2010/main" val="28642921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51</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5/11/2022</a:t>
            </a:r>
            <a:endParaRPr lang="en-US" dirty="0"/>
          </a:p>
        </p:txBody>
      </p:sp>
    </p:spTree>
    <p:extLst>
      <p:ext uri="{BB962C8B-B14F-4D97-AF65-F5344CB8AC3E}">
        <p14:creationId xmlns:p14="http://schemas.microsoft.com/office/powerpoint/2010/main" val="2760135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52</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5/11/2022</a:t>
            </a:r>
            <a:endParaRPr lang="en-US" dirty="0"/>
          </a:p>
        </p:txBody>
      </p:sp>
    </p:spTree>
    <p:extLst>
      <p:ext uri="{BB962C8B-B14F-4D97-AF65-F5344CB8AC3E}">
        <p14:creationId xmlns:p14="http://schemas.microsoft.com/office/powerpoint/2010/main" val="2969880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53</a:t>
            </a:fld>
            <a:endParaRPr lang="en-US" dirty="0"/>
          </a:p>
        </p:txBody>
      </p:sp>
    </p:spTree>
    <p:extLst>
      <p:ext uri="{BB962C8B-B14F-4D97-AF65-F5344CB8AC3E}">
        <p14:creationId xmlns:p14="http://schemas.microsoft.com/office/powerpoint/2010/main" val="15299685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Tx/>
              <a:buChar char="-"/>
            </a:pPr>
            <a:r>
              <a:rPr lang="en-US" dirty="0"/>
              <a:t>If election is not made on a calendar year basis, may be challenging to file taxes for part of the year as regular employee and part of the year as dual tax status.</a:t>
            </a:r>
          </a:p>
          <a:p>
            <a:pPr marL="171432" indent="-171432">
              <a:buFontTx/>
              <a:buChar char="-"/>
            </a:pPr>
            <a:r>
              <a:rPr lang="en-US" dirty="0"/>
              <a:t>The supplemental payment is excluded from the lay pension calculation.</a:t>
            </a:r>
          </a:p>
          <a:p>
            <a:pPr marL="171432" indent="-171432">
              <a:buFontTx/>
              <a:buChar char="-"/>
            </a:pPr>
            <a:r>
              <a:rPr lang="en-US" dirty="0"/>
              <a:t>Housing allowance is limited to the lowest of: (1) Amount designated in advance by the employing unit, (2) The fair rental value of the residence, or (3) The actual expenses incurred in providing the residence.</a:t>
            </a:r>
          </a:p>
          <a:p>
            <a:pPr marL="171432" indent="-171432">
              <a:buFontTx/>
              <a:buChar char="-"/>
            </a:pPr>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54</a:t>
            </a:fld>
            <a:endParaRPr lang="en-US" dirty="0"/>
          </a:p>
        </p:txBody>
      </p:sp>
    </p:spTree>
    <p:extLst>
      <p:ext uri="{BB962C8B-B14F-4D97-AF65-F5344CB8AC3E}">
        <p14:creationId xmlns:p14="http://schemas.microsoft.com/office/powerpoint/2010/main" val="18938211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55</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5/11/2022</a:t>
            </a:r>
            <a:endParaRPr lang="en-US" dirty="0"/>
          </a:p>
        </p:txBody>
      </p:sp>
    </p:spTree>
    <p:extLst>
      <p:ext uri="{BB962C8B-B14F-4D97-AF65-F5344CB8AC3E}">
        <p14:creationId xmlns:p14="http://schemas.microsoft.com/office/powerpoint/2010/main" val="38327993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56</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5/11/2022</a:t>
            </a:r>
            <a:endParaRPr lang="en-US" dirty="0"/>
          </a:p>
        </p:txBody>
      </p:sp>
    </p:spTree>
    <p:extLst>
      <p:ext uri="{BB962C8B-B14F-4D97-AF65-F5344CB8AC3E}">
        <p14:creationId xmlns:p14="http://schemas.microsoft.com/office/powerpoint/2010/main" val="5177095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57</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5/11/2022</a:t>
            </a:r>
            <a:endParaRPr lang="en-US" dirty="0"/>
          </a:p>
        </p:txBody>
      </p:sp>
    </p:spTree>
    <p:extLst>
      <p:ext uri="{BB962C8B-B14F-4D97-AF65-F5344CB8AC3E}">
        <p14:creationId xmlns:p14="http://schemas.microsoft.com/office/powerpoint/2010/main" val="36997383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58</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5/11/2022</a:t>
            </a:r>
            <a:endParaRPr lang="en-US" dirty="0"/>
          </a:p>
        </p:txBody>
      </p:sp>
    </p:spTree>
    <p:extLst>
      <p:ext uri="{BB962C8B-B14F-4D97-AF65-F5344CB8AC3E}">
        <p14:creationId xmlns:p14="http://schemas.microsoft.com/office/powerpoint/2010/main" val="37901256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59</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5/11/2022</a:t>
            </a:r>
            <a:endParaRPr lang="en-US" dirty="0"/>
          </a:p>
        </p:txBody>
      </p:sp>
    </p:spTree>
    <p:extLst>
      <p:ext uri="{BB962C8B-B14F-4D97-AF65-F5344CB8AC3E}">
        <p14:creationId xmlns:p14="http://schemas.microsoft.com/office/powerpoint/2010/main" val="962831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6</a:t>
            </a:fld>
            <a:endParaRPr lang="en-US" dirty="0"/>
          </a:p>
        </p:txBody>
      </p:sp>
    </p:spTree>
    <p:extLst>
      <p:ext uri="{BB962C8B-B14F-4D97-AF65-F5344CB8AC3E}">
        <p14:creationId xmlns:p14="http://schemas.microsoft.com/office/powerpoint/2010/main" val="33885590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60</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5/11/2022</a:t>
            </a:r>
            <a:endParaRPr lang="en-US" dirty="0"/>
          </a:p>
        </p:txBody>
      </p:sp>
    </p:spTree>
    <p:extLst>
      <p:ext uri="{BB962C8B-B14F-4D97-AF65-F5344CB8AC3E}">
        <p14:creationId xmlns:p14="http://schemas.microsoft.com/office/powerpoint/2010/main" val="34937740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How far do you want to cast out your net?</a:t>
            </a:r>
          </a:p>
          <a:p>
            <a:r>
              <a:rPr lang="en-US" sz="1800" b="1" dirty="0"/>
              <a:t>Communication avenues:</a:t>
            </a:r>
          </a:p>
          <a:p>
            <a:pPr lvl="1"/>
            <a:r>
              <a:rPr lang="en-US" sz="1800" b="1" dirty="0"/>
              <a:t>Paper – bulletins, newspapers, etc.</a:t>
            </a:r>
          </a:p>
          <a:p>
            <a:pPr lvl="1"/>
            <a:r>
              <a:rPr lang="en-US" sz="1800" b="1" dirty="0"/>
              <a:t>Job boards – parish, archdiocese, NCEA, Indeed, etc.</a:t>
            </a:r>
          </a:p>
          <a:p>
            <a:pPr lvl="1"/>
            <a:r>
              <a:rPr lang="en-US" sz="1800" b="1" dirty="0"/>
              <a:t>Social network – LinkedIn, Facebook, etc.</a:t>
            </a:r>
          </a:p>
          <a:p>
            <a:pPr lvl="1"/>
            <a:r>
              <a:rPr lang="en-US" sz="1800" b="1" dirty="0"/>
              <a:t>Networking</a:t>
            </a:r>
          </a:p>
          <a:p>
            <a:r>
              <a:rPr lang="en-US" sz="1800" dirty="0"/>
              <a:t>Catch people’s attention:</a:t>
            </a:r>
          </a:p>
          <a:p>
            <a:pPr lvl="1"/>
            <a:r>
              <a:rPr lang="en-US" sz="1800" dirty="0"/>
              <a:t>Can you take a Catholic school &amp; make it the best in the world?</a:t>
            </a:r>
          </a:p>
          <a:p>
            <a:pPr lvl="1"/>
            <a:r>
              <a:rPr lang="en-US" sz="1800" dirty="0"/>
              <a:t>Are you a leader with tremendous energy who makes things happen?</a:t>
            </a:r>
          </a:p>
          <a:p>
            <a:pPr lvl="1"/>
            <a:r>
              <a:rPr lang="en-US" sz="1800" dirty="0"/>
              <a:t>Are you a highly responsible leader who always follows through?</a:t>
            </a:r>
          </a:p>
          <a:p>
            <a:endParaRPr lang="en-US" dirty="0"/>
          </a:p>
        </p:txBody>
      </p:sp>
      <p:sp>
        <p:nvSpPr>
          <p:cNvPr id="4" name="Slide Number Placeholder 3"/>
          <p:cNvSpPr>
            <a:spLocks noGrp="1"/>
          </p:cNvSpPr>
          <p:nvPr>
            <p:ph type="sldNum" sz="quarter" idx="5"/>
          </p:nvPr>
        </p:nvSpPr>
        <p:spPr/>
        <p:txBody>
          <a:bodyPr/>
          <a:lstStyle/>
          <a:p>
            <a:fld id="{16137B8A-6097-4EF9-BC86-95B41EB84858}" type="slidenum">
              <a:rPr lang="en-US" smtClean="0"/>
              <a:t>61</a:t>
            </a:fld>
            <a:endParaRPr lang="en-US" dirty="0"/>
          </a:p>
        </p:txBody>
      </p:sp>
    </p:spTree>
    <p:extLst>
      <p:ext uri="{BB962C8B-B14F-4D97-AF65-F5344CB8AC3E}">
        <p14:creationId xmlns:p14="http://schemas.microsoft.com/office/powerpoint/2010/main" val="10769287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62</a:t>
            </a:fld>
            <a:endParaRPr lang="en-US" dirty="0"/>
          </a:p>
        </p:txBody>
      </p:sp>
      <p:sp>
        <p:nvSpPr>
          <p:cNvPr id="5" name="Date Placeholder 4">
            <a:extLst>
              <a:ext uri="{FF2B5EF4-FFF2-40B4-BE49-F238E27FC236}">
                <a16:creationId xmlns:a16="http://schemas.microsoft.com/office/drawing/2014/main" id="{7401A1FC-3741-4464-AC44-9763BAA260E3}"/>
              </a:ext>
            </a:extLst>
          </p:cNvPr>
          <p:cNvSpPr>
            <a:spLocks noGrp="1"/>
          </p:cNvSpPr>
          <p:nvPr>
            <p:ph type="dt" idx="1"/>
          </p:nvPr>
        </p:nvSpPr>
        <p:spPr/>
        <p:txBody>
          <a:bodyPr/>
          <a:lstStyle/>
          <a:p>
            <a:r>
              <a:rPr lang="en-US"/>
              <a:t>5/11/2022</a:t>
            </a:r>
            <a:endParaRPr lang="en-US" dirty="0"/>
          </a:p>
        </p:txBody>
      </p:sp>
    </p:spTree>
    <p:extLst>
      <p:ext uri="{BB962C8B-B14F-4D97-AF65-F5344CB8AC3E}">
        <p14:creationId xmlns:p14="http://schemas.microsoft.com/office/powerpoint/2010/main" val="40834080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63</a:t>
            </a:fld>
            <a:endParaRPr lang="en-US" dirty="0"/>
          </a:p>
        </p:txBody>
      </p:sp>
    </p:spTree>
    <p:extLst>
      <p:ext uri="{BB962C8B-B14F-4D97-AF65-F5344CB8AC3E}">
        <p14:creationId xmlns:p14="http://schemas.microsoft.com/office/powerpoint/2010/main" val="31434926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64</a:t>
            </a:fld>
            <a:endParaRPr lang="en-US" dirty="0"/>
          </a:p>
        </p:txBody>
      </p:sp>
    </p:spTree>
    <p:extLst>
      <p:ext uri="{BB962C8B-B14F-4D97-AF65-F5344CB8AC3E}">
        <p14:creationId xmlns:p14="http://schemas.microsoft.com/office/powerpoint/2010/main" val="31853738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65</a:t>
            </a:fld>
            <a:endParaRPr lang="en-US" dirty="0"/>
          </a:p>
        </p:txBody>
      </p:sp>
    </p:spTree>
    <p:extLst>
      <p:ext uri="{BB962C8B-B14F-4D97-AF65-F5344CB8AC3E}">
        <p14:creationId xmlns:p14="http://schemas.microsoft.com/office/powerpoint/2010/main" val="33345109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66</a:t>
            </a:fld>
            <a:endParaRPr lang="en-US" dirty="0"/>
          </a:p>
        </p:txBody>
      </p:sp>
    </p:spTree>
    <p:extLst>
      <p:ext uri="{BB962C8B-B14F-4D97-AF65-F5344CB8AC3E}">
        <p14:creationId xmlns:p14="http://schemas.microsoft.com/office/powerpoint/2010/main" val="38573291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67</a:t>
            </a:fld>
            <a:endParaRPr lang="en-US" dirty="0"/>
          </a:p>
        </p:txBody>
      </p:sp>
    </p:spTree>
    <p:extLst>
      <p:ext uri="{BB962C8B-B14F-4D97-AF65-F5344CB8AC3E}">
        <p14:creationId xmlns:p14="http://schemas.microsoft.com/office/powerpoint/2010/main" val="2270941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68</a:t>
            </a:fld>
            <a:endParaRPr lang="en-US" dirty="0"/>
          </a:p>
        </p:txBody>
      </p:sp>
    </p:spTree>
    <p:extLst>
      <p:ext uri="{BB962C8B-B14F-4D97-AF65-F5344CB8AC3E}">
        <p14:creationId xmlns:p14="http://schemas.microsoft.com/office/powerpoint/2010/main" val="39398997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69</a:t>
            </a:fld>
            <a:endParaRPr lang="en-US" dirty="0"/>
          </a:p>
        </p:txBody>
      </p:sp>
    </p:spTree>
    <p:extLst>
      <p:ext uri="{BB962C8B-B14F-4D97-AF65-F5344CB8AC3E}">
        <p14:creationId xmlns:p14="http://schemas.microsoft.com/office/powerpoint/2010/main" val="2108018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is a potential danger – you can always call the police</a:t>
            </a:r>
          </a:p>
          <a:p>
            <a:endParaRPr lang="en-US" dirty="0"/>
          </a:p>
          <a:p>
            <a:r>
              <a:rPr lang="en-US" dirty="0"/>
              <a:t>If tempers are flying you can send an employee home with pay. </a:t>
            </a:r>
          </a:p>
          <a:p>
            <a:r>
              <a:rPr lang="en-US" dirty="0"/>
              <a:t>Let him/her know you will contact them about when to return.</a:t>
            </a:r>
          </a:p>
        </p:txBody>
      </p:sp>
      <p:sp>
        <p:nvSpPr>
          <p:cNvPr id="4" name="Slide Number Placeholder 3"/>
          <p:cNvSpPr>
            <a:spLocks noGrp="1"/>
          </p:cNvSpPr>
          <p:nvPr>
            <p:ph type="sldNum" sz="quarter" idx="10"/>
          </p:nvPr>
        </p:nvSpPr>
        <p:spPr/>
        <p:txBody>
          <a:bodyPr/>
          <a:lstStyle/>
          <a:p>
            <a:fld id="{8A939606-9704-48A1-981F-9524252D0135}" type="slidenum">
              <a:rPr lang="en-US" smtClean="0"/>
              <a:t>7</a:t>
            </a:fld>
            <a:endParaRPr lang="en-US" dirty="0"/>
          </a:p>
        </p:txBody>
      </p:sp>
    </p:spTree>
    <p:extLst>
      <p:ext uri="{BB962C8B-B14F-4D97-AF65-F5344CB8AC3E}">
        <p14:creationId xmlns:p14="http://schemas.microsoft.com/office/powerpoint/2010/main" val="20241848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70</a:t>
            </a:fld>
            <a:endParaRPr lang="en-US" dirty="0"/>
          </a:p>
        </p:txBody>
      </p:sp>
    </p:spTree>
    <p:extLst>
      <p:ext uri="{BB962C8B-B14F-4D97-AF65-F5344CB8AC3E}">
        <p14:creationId xmlns:p14="http://schemas.microsoft.com/office/powerpoint/2010/main" val="231441239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71</a:t>
            </a:fld>
            <a:endParaRPr lang="en-US" dirty="0"/>
          </a:p>
        </p:txBody>
      </p:sp>
    </p:spTree>
    <p:extLst>
      <p:ext uri="{BB962C8B-B14F-4D97-AF65-F5344CB8AC3E}">
        <p14:creationId xmlns:p14="http://schemas.microsoft.com/office/powerpoint/2010/main" val="24242480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72</a:t>
            </a:fld>
            <a:endParaRPr lang="en-US" dirty="0"/>
          </a:p>
        </p:txBody>
      </p:sp>
    </p:spTree>
    <p:extLst>
      <p:ext uri="{BB962C8B-B14F-4D97-AF65-F5344CB8AC3E}">
        <p14:creationId xmlns:p14="http://schemas.microsoft.com/office/powerpoint/2010/main" val="177526982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73</a:t>
            </a:fld>
            <a:endParaRPr lang="en-US" dirty="0"/>
          </a:p>
        </p:txBody>
      </p:sp>
    </p:spTree>
    <p:extLst>
      <p:ext uri="{BB962C8B-B14F-4D97-AF65-F5344CB8AC3E}">
        <p14:creationId xmlns:p14="http://schemas.microsoft.com/office/powerpoint/2010/main" val="19770760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How far do you want to cast out your net?</a:t>
            </a:r>
          </a:p>
          <a:p>
            <a:r>
              <a:rPr lang="en-US" sz="1800" b="1" dirty="0"/>
              <a:t>Communication avenues:</a:t>
            </a:r>
          </a:p>
          <a:p>
            <a:pPr lvl="1"/>
            <a:r>
              <a:rPr lang="en-US" sz="1800" b="1" dirty="0"/>
              <a:t>Paper – bulletins, newspapers, etc.</a:t>
            </a:r>
          </a:p>
          <a:p>
            <a:pPr lvl="1"/>
            <a:r>
              <a:rPr lang="en-US" sz="1800" b="1" dirty="0"/>
              <a:t>Job boards – parish, archdiocese, NCEA, Indeed, etc.</a:t>
            </a:r>
          </a:p>
          <a:p>
            <a:pPr lvl="1"/>
            <a:r>
              <a:rPr lang="en-US" sz="1800" b="1" dirty="0"/>
              <a:t>Social network – LinkedIn, Facebook, etc.</a:t>
            </a:r>
          </a:p>
          <a:p>
            <a:pPr lvl="1"/>
            <a:r>
              <a:rPr lang="en-US" sz="1800" b="1" dirty="0"/>
              <a:t>Networking</a:t>
            </a:r>
          </a:p>
          <a:p>
            <a:r>
              <a:rPr lang="en-US" sz="1800" dirty="0"/>
              <a:t>Catch people’s attention:</a:t>
            </a:r>
          </a:p>
          <a:p>
            <a:pPr lvl="1"/>
            <a:r>
              <a:rPr lang="en-US" sz="1800" dirty="0"/>
              <a:t>Can you take a Catholic school &amp; make it the best in the world?</a:t>
            </a:r>
          </a:p>
          <a:p>
            <a:pPr lvl="1"/>
            <a:r>
              <a:rPr lang="en-US" sz="1800" dirty="0"/>
              <a:t>Are you a leader with tremendous energy who makes things happen?</a:t>
            </a:r>
          </a:p>
          <a:p>
            <a:pPr lvl="1"/>
            <a:r>
              <a:rPr lang="en-US" sz="1800" dirty="0"/>
              <a:t>Are you a highly responsible leader who always follows through?</a:t>
            </a:r>
          </a:p>
          <a:p>
            <a:endParaRPr lang="en-US" dirty="0"/>
          </a:p>
        </p:txBody>
      </p:sp>
      <p:sp>
        <p:nvSpPr>
          <p:cNvPr id="4" name="Slide Number Placeholder 3"/>
          <p:cNvSpPr>
            <a:spLocks noGrp="1"/>
          </p:cNvSpPr>
          <p:nvPr>
            <p:ph type="sldNum" sz="quarter" idx="5"/>
          </p:nvPr>
        </p:nvSpPr>
        <p:spPr/>
        <p:txBody>
          <a:bodyPr/>
          <a:lstStyle/>
          <a:p>
            <a:fld id="{16137B8A-6097-4EF9-BC86-95B41EB84858}" type="slidenum">
              <a:rPr lang="en-US" smtClean="0"/>
              <a:t>74</a:t>
            </a:fld>
            <a:endParaRPr lang="en-US" dirty="0"/>
          </a:p>
        </p:txBody>
      </p:sp>
    </p:spTree>
    <p:extLst>
      <p:ext uri="{BB962C8B-B14F-4D97-AF65-F5344CB8AC3E}">
        <p14:creationId xmlns:p14="http://schemas.microsoft.com/office/powerpoint/2010/main" val="136887298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75</a:t>
            </a:fld>
            <a:endParaRPr lang="en-US" dirty="0"/>
          </a:p>
        </p:txBody>
      </p:sp>
    </p:spTree>
    <p:extLst>
      <p:ext uri="{BB962C8B-B14F-4D97-AF65-F5344CB8AC3E}">
        <p14:creationId xmlns:p14="http://schemas.microsoft.com/office/powerpoint/2010/main" val="106970943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76</a:t>
            </a:fld>
            <a:endParaRPr lang="en-US" dirty="0"/>
          </a:p>
        </p:txBody>
      </p:sp>
    </p:spTree>
    <p:extLst>
      <p:ext uri="{BB962C8B-B14F-4D97-AF65-F5344CB8AC3E}">
        <p14:creationId xmlns:p14="http://schemas.microsoft.com/office/powerpoint/2010/main" val="371503415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a:t>
            </a:r>
            <a:r>
              <a:rPr lang="en-US" baseline="30000" dirty="0"/>
              <a:t>nd</a:t>
            </a:r>
            <a:r>
              <a:rPr lang="en-US" dirty="0"/>
              <a:t> step is to determine what needs</a:t>
            </a:r>
            <a:r>
              <a:rPr lang="en-US" baseline="0" dirty="0"/>
              <a:t> to be saved, and what can be shredded or discarded.  This is the easiest step!  The archives, in conjunction with the Office for School and Parish Personnel, the Office for Parish Finance, the Schools Office, and the Office for Catechesis have worked together to issue the Parish Records Retention Guidelines.  This is a list of most of the records that a parish or school may have, and how long they need to be saved for. You may remember that the Schools Office and the Catechesis Office had their own Retention Schedule for a number of  years.  In an effort to make things easier on parishes and schools, we thought it would be best to combine everything into one document.  And we do review this document annually to determine if any changes need to be made.</a:t>
            </a:r>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77</a:t>
            </a:fld>
            <a:endParaRPr lang="en-US" dirty="0"/>
          </a:p>
        </p:txBody>
      </p:sp>
    </p:spTree>
    <p:extLst>
      <p:ext uri="{BB962C8B-B14F-4D97-AF65-F5344CB8AC3E}">
        <p14:creationId xmlns:p14="http://schemas.microsoft.com/office/powerpoint/2010/main" val="10201092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a:t>
            </a:r>
            <a:r>
              <a:rPr lang="en-US" baseline="30000" dirty="0"/>
              <a:t>nd</a:t>
            </a:r>
            <a:r>
              <a:rPr lang="en-US" dirty="0"/>
              <a:t> step is to determine what needs</a:t>
            </a:r>
            <a:r>
              <a:rPr lang="en-US" baseline="0" dirty="0"/>
              <a:t> to be saved, and what can be shredded or discarded.  This is the easiest step!  The archives, in conjunction with the Office for School and Parish Personnel, the Office for Parish Finance, the Schools Office, and the Office for Catechesis have worked together to issue the Parish Records Retention Guidelines.  This is a list of most of the records that a parish or school may have, and how long they need to be saved for. You may remember that the Schools Office and the Catechesis Office had their own Retention Schedule for a number of  years.  In an effort to make things easier on parishes and schools, we thought it would be best to combine everything into one document.  And we do review this document annually to determine if any changes need to be made.</a:t>
            </a:r>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78</a:t>
            </a:fld>
            <a:endParaRPr lang="en-US" dirty="0"/>
          </a:p>
        </p:txBody>
      </p:sp>
    </p:spTree>
    <p:extLst>
      <p:ext uri="{BB962C8B-B14F-4D97-AF65-F5344CB8AC3E}">
        <p14:creationId xmlns:p14="http://schemas.microsoft.com/office/powerpoint/2010/main" val="387531715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79</a:t>
            </a:fld>
            <a:endParaRPr lang="en-US" dirty="0"/>
          </a:p>
        </p:txBody>
      </p:sp>
    </p:spTree>
    <p:extLst>
      <p:ext uri="{BB962C8B-B14F-4D97-AF65-F5344CB8AC3E}">
        <p14:creationId xmlns:p14="http://schemas.microsoft.com/office/powerpoint/2010/main" val="3035443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work factors fall under the umbrella of culture, including, but not limited to, work performance, personality, work style, work ethic or ability to work as a team member. Once a performance or behavioral fit issue arises, employers should candidly address them with the employee. Regardless of tenure or status</a:t>
            </a:r>
            <a:r>
              <a:rPr lang="en-US" dirty="0">
                <a:highlight>
                  <a:srgbClr val="FFFF00"/>
                </a:highlight>
              </a:rPr>
              <a:t>, employers have the option of allowing time for improvement or terminating immediately, provided they follow protocol.</a:t>
            </a:r>
          </a:p>
          <a:p>
            <a:r>
              <a:rPr lang="en-US" dirty="0"/>
              <a:t>Ideally, you've been having conversations about their performance all along the way and they are aware of your concerns. Reflect on these conversations. You want to believe that this employee truly "owns the problem" and that they have the "initiative and drive" to solve it. If so, the employee may have a future. </a:t>
            </a:r>
            <a:r>
              <a:rPr lang="en-US" dirty="0">
                <a:highlight>
                  <a:srgbClr val="FFFF00"/>
                </a:highlight>
              </a:rPr>
              <a:t>If you haven't been transparent, now is the time to be. </a:t>
            </a:r>
          </a:p>
          <a:p>
            <a:r>
              <a:rPr lang="en-US" dirty="0">
                <a:highlight>
                  <a:srgbClr val="FFFF00"/>
                </a:highlight>
              </a:rPr>
              <a:t>opening the conversation with a straightforward question. "Say, 'You are not hitting the targets we set. What do you think is the root cause?’</a:t>
            </a:r>
          </a:p>
          <a:p>
            <a:endParaRPr lang="en-US" dirty="0">
              <a:highlight>
                <a:srgbClr val="FFFF00"/>
              </a:highlight>
            </a:endParaRPr>
          </a:p>
          <a:p>
            <a:r>
              <a:rPr lang="en-US" dirty="0"/>
              <a:t>Start by having an "informal conversation" with HR in which you discuss "the person's development" and objectives. Depending on where you are in your decision-making process, "HR may require you to do a performance improvement plan (PIP)," so you have "evidence" of their inability to improve in case they sue, says Conger. </a:t>
            </a:r>
          </a:p>
        </p:txBody>
      </p:sp>
      <p:sp>
        <p:nvSpPr>
          <p:cNvPr id="4" name="Slide Number Placeholder 3"/>
          <p:cNvSpPr>
            <a:spLocks noGrp="1"/>
          </p:cNvSpPr>
          <p:nvPr>
            <p:ph type="sldNum" sz="quarter" idx="10"/>
          </p:nvPr>
        </p:nvSpPr>
        <p:spPr/>
        <p:txBody>
          <a:bodyPr/>
          <a:lstStyle/>
          <a:p>
            <a:fld id="{8A939606-9704-48A1-981F-9524252D0135}" type="slidenum">
              <a:rPr lang="en-US" smtClean="0"/>
              <a:t>8</a:t>
            </a:fld>
            <a:endParaRPr lang="en-US" dirty="0"/>
          </a:p>
        </p:txBody>
      </p:sp>
    </p:spTree>
    <p:extLst>
      <p:ext uri="{BB962C8B-B14F-4D97-AF65-F5344CB8AC3E}">
        <p14:creationId xmlns:p14="http://schemas.microsoft.com/office/powerpoint/2010/main" val="242654389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80</a:t>
            </a:fld>
            <a:endParaRPr lang="en-US" dirty="0"/>
          </a:p>
        </p:txBody>
      </p:sp>
    </p:spTree>
    <p:extLst>
      <p:ext uri="{BB962C8B-B14F-4D97-AF65-F5344CB8AC3E}">
        <p14:creationId xmlns:p14="http://schemas.microsoft.com/office/powerpoint/2010/main" val="393620410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a:t>
            </a:r>
            <a:r>
              <a:rPr lang="en-US" baseline="0" dirty="0"/>
              <a:t> if you have a big mess, please don’t hesitate to reach out to either Amy or I.  The mission of our offices is to assist parishes.  Many times we hear from parishes that they are embarrassed to show us their mess.</a:t>
            </a:r>
          </a:p>
          <a:p>
            <a:endParaRPr lang="en-US" baseline="0" dirty="0"/>
          </a:p>
          <a:p>
            <a:r>
              <a:rPr lang="en-US" baseline="0" dirty="0"/>
              <a:t>A few years ago Amy was asked to help clean out an old school.  The school had closed years prior, and the doors were locked and everything was left where it was.  The parish then made the decision to sell the building, so they needed to get the records out. When she and the pastor entered the building there was no shortage of dead animals.  The pastor didn’t have the key to the room where the records were kept, so he broke down the door.  Then he told her “well, no one should be here, so if you hear a noise, LEAVE!”.  Then he left here there.  So – your situation hopefully can’t be worse than that!</a:t>
            </a:r>
          </a:p>
          <a:p>
            <a:endParaRPr lang="en-US" baseline="0" dirty="0"/>
          </a:p>
          <a:p>
            <a:r>
              <a:rPr lang="en-US" dirty="0"/>
              <a:t>So please, if you have questions or need help,</a:t>
            </a:r>
            <a:r>
              <a:rPr lang="en-US" baseline="0" dirty="0"/>
              <a:t> don’t be afraid to ask.</a:t>
            </a:r>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81</a:t>
            </a:fld>
            <a:endParaRPr lang="en-US" dirty="0"/>
          </a:p>
        </p:txBody>
      </p:sp>
    </p:spTree>
    <p:extLst>
      <p:ext uri="{BB962C8B-B14F-4D97-AF65-F5344CB8AC3E}">
        <p14:creationId xmlns:p14="http://schemas.microsoft.com/office/powerpoint/2010/main" val="36089151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82</a:t>
            </a:fld>
            <a:endParaRPr lang="en-US" dirty="0"/>
          </a:p>
        </p:txBody>
      </p:sp>
    </p:spTree>
    <p:extLst>
      <p:ext uri="{BB962C8B-B14F-4D97-AF65-F5344CB8AC3E}">
        <p14:creationId xmlns:p14="http://schemas.microsoft.com/office/powerpoint/2010/main" val="298250837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a:t>
            </a:r>
            <a:r>
              <a:rPr lang="en-US" baseline="0" dirty="0"/>
              <a:t> if you have a big mess, please don’t hesitate to reach out to either Amy or I.  The mission of our offices is to assist parishes.  Many times we hear from parishes that they are embarrassed to show us their mess.</a:t>
            </a:r>
          </a:p>
          <a:p>
            <a:endParaRPr lang="en-US" baseline="0" dirty="0"/>
          </a:p>
          <a:p>
            <a:r>
              <a:rPr lang="en-US" baseline="0" dirty="0"/>
              <a:t>A few years ago Amy was asked to help clean out an old school.  The school had closed years prior, and the doors were locked and everything was left where it was.  The parish then made the decision to sell the building, so they needed to get the records out. When she and the pastor entered the building there was no shortage of dead animals.  The pastor didn’t have the key to the room where the records were kept, so he broke down the door.  Then he told her “well, no one should be here, so if you hear a noise, LEAVE!”.  Then he left here there.  So – your situation hopefully can’t be worse than that!</a:t>
            </a:r>
          </a:p>
          <a:p>
            <a:endParaRPr lang="en-US" baseline="0" dirty="0"/>
          </a:p>
          <a:p>
            <a:r>
              <a:rPr lang="en-US" dirty="0"/>
              <a:t>So please, if you have questions or need help,</a:t>
            </a:r>
            <a:r>
              <a:rPr lang="en-US" baseline="0" dirty="0"/>
              <a:t> don’t be afraid to ask.</a:t>
            </a:r>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83</a:t>
            </a:fld>
            <a:endParaRPr lang="en-US" dirty="0"/>
          </a:p>
        </p:txBody>
      </p:sp>
    </p:spTree>
    <p:extLst>
      <p:ext uri="{BB962C8B-B14F-4D97-AF65-F5344CB8AC3E}">
        <p14:creationId xmlns:p14="http://schemas.microsoft.com/office/powerpoint/2010/main" val="10661314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a:t>
            </a:r>
            <a:r>
              <a:rPr lang="en-US" baseline="0" dirty="0"/>
              <a:t> if you have a big mess, please don’t hesitate to reach out to either Amy or I.  The mission of our offices is to assist parishes.  Many times we hear from parishes that they are embarrassed to show us their mess.</a:t>
            </a:r>
          </a:p>
          <a:p>
            <a:endParaRPr lang="en-US" baseline="0" dirty="0"/>
          </a:p>
          <a:p>
            <a:r>
              <a:rPr lang="en-US" baseline="0" dirty="0"/>
              <a:t>A few years ago Amy was asked to help clean out an old school.  The school had closed years prior, and the doors were locked and everything was left where it was.  The parish then made the decision to sell the building, so they needed to get the records out. When she and the pastor entered the building there was no shortage of dead animals.  The pastor didn’t have the key to the room where the records were kept, so he broke down the door.  Then he told her “well, no one should be here, so if you hear a noise, LEAVE!”.  Then he left here there.  So – your situation hopefully can’t be worse than that!</a:t>
            </a:r>
          </a:p>
          <a:p>
            <a:endParaRPr lang="en-US" baseline="0" dirty="0"/>
          </a:p>
          <a:p>
            <a:r>
              <a:rPr lang="en-US" dirty="0"/>
              <a:t>So please, if you have questions or need help,</a:t>
            </a:r>
            <a:r>
              <a:rPr lang="en-US" baseline="0" dirty="0"/>
              <a:t> don’t be afraid to ask.</a:t>
            </a:r>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84</a:t>
            </a:fld>
            <a:endParaRPr lang="en-US" dirty="0"/>
          </a:p>
        </p:txBody>
      </p:sp>
    </p:spTree>
    <p:extLst>
      <p:ext uri="{BB962C8B-B14F-4D97-AF65-F5344CB8AC3E}">
        <p14:creationId xmlns:p14="http://schemas.microsoft.com/office/powerpoint/2010/main" val="1038998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How far do you want to cast out your net?</a:t>
            </a:r>
          </a:p>
          <a:p>
            <a:r>
              <a:rPr lang="en-US" sz="1800" b="1" dirty="0"/>
              <a:t>Communication avenues:</a:t>
            </a:r>
          </a:p>
          <a:p>
            <a:pPr lvl="1"/>
            <a:r>
              <a:rPr lang="en-US" sz="1800" b="1" dirty="0"/>
              <a:t>Paper – bulletins, newspapers, etc.</a:t>
            </a:r>
          </a:p>
          <a:p>
            <a:pPr lvl="1"/>
            <a:r>
              <a:rPr lang="en-US" sz="1800" b="1" dirty="0"/>
              <a:t>Job boards – parish, archdiocese, NCEA, Indeed, etc.</a:t>
            </a:r>
          </a:p>
          <a:p>
            <a:pPr lvl="1"/>
            <a:r>
              <a:rPr lang="en-US" sz="1800" b="1" dirty="0"/>
              <a:t>Social network – LinkedIn, Facebook, etc.</a:t>
            </a:r>
          </a:p>
          <a:p>
            <a:pPr lvl="1"/>
            <a:r>
              <a:rPr lang="en-US" sz="1800" b="1" dirty="0"/>
              <a:t>Networking</a:t>
            </a:r>
          </a:p>
          <a:p>
            <a:r>
              <a:rPr lang="en-US" sz="1800" dirty="0"/>
              <a:t>Catch people’s attention:</a:t>
            </a:r>
          </a:p>
          <a:p>
            <a:pPr lvl="1"/>
            <a:r>
              <a:rPr lang="en-US" sz="1800" dirty="0"/>
              <a:t>Can you take a Catholic school &amp; make it the best in the world?</a:t>
            </a:r>
          </a:p>
          <a:p>
            <a:pPr lvl="1"/>
            <a:r>
              <a:rPr lang="en-US" sz="1800" dirty="0"/>
              <a:t>Are you a leader with tremendous energy who makes things happen?</a:t>
            </a:r>
          </a:p>
          <a:p>
            <a:pPr lvl="1"/>
            <a:r>
              <a:rPr lang="en-US" sz="1800" dirty="0"/>
              <a:t>Are you a highly responsible leader who always follows through?</a:t>
            </a:r>
          </a:p>
          <a:p>
            <a:endParaRPr lang="en-US" dirty="0"/>
          </a:p>
        </p:txBody>
      </p:sp>
      <p:sp>
        <p:nvSpPr>
          <p:cNvPr id="4" name="Slide Number Placeholder 3"/>
          <p:cNvSpPr>
            <a:spLocks noGrp="1"/>
          </p:cNvSpPr>
          <p:nvPr>
            <p:ph type="sldNum" sz="quarter" idx="5"/>
          </p:nvPr>
        </p:nvSpPr>
        <p:spPr/>
        <p:txBody>
          <a:bodyPr/>
          <a:lstStyle/>
          <a:p>
            <a:fld id="{16137B8A-6097-4EF9-BC86-95B41EB84858}" type="slidenum">
              <a:rPr lang="en-US" smtClean="0"/>
              <a:t>85</a:t>
            </a:fld>
            <a:endParaRPr lang="en-US" dirty="0"/>
          </a:p>
        </p:txBody>
      </p:sp>
    </p:spTree>
    <p:extLst>
      <p:ext uri="{BB962C8B-B14F-4D97-AF65-F5344CB8AC3E}">
        <p14:creationId xmlns:p14="http://schemas.microsoft.com/office/powerpoint/2010/main" val="195117758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86</a:t>
            </a:fld>
            <a:endParaRPr lang="en-US" dirty="0"/>
          </a:p>
        </p:txBody>
      </p:sp>
    </p:spTree>
    <p:extLst>
      <p:ext uri="{BB962C8B-B14F-4D97-AF65-F5344CB8AC3E}">
        <p14:creationId xmlns:p14="http://schemas.microsoft.com/office/powerpoint/2010/main" val="341441927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87</a:t>
            </a:fld>
            <a:endParaRPr lang="en-US" dirty="0"/>
          </a:p>
        </p:txBody>
      </p:sp>
    </p:spTree>
    <p:extLst>
      <p:ext uri="{BB962C8B-B14F-4D97-AF65-F5344CB8AC3E}">
        <p14:creationId xmlns:p14="http://schemas.microsoft.com/office/powerpoint/2010/main" val="21436271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88</a:t>
            </a:fld>
            <a:endParaRPr lang="en-US" dirty="0"/>
          </a:p>
        </p:txBody>
      </p:sp>
      <p:sp>
        <p:nvSpPr>
          <p:cNvPr id="5" name="Date Placeholder 4">
            <a:extLst>
              <a:ext uri="{FF2B5EF4-FFF2-40B4-BE49-F238E27FC236}">
                <a16:creationId xmlns:a16="http://schemas.microsoft.com/office/drawing/2014/main" id="{6104BF73-599C-471C-A032-AF943990E602}"/>
              </a:ext>
            </a:extLst>
          </p:cNvPr>
          <p:cNvSpPr>
            <a:spLocks noGrp="1"/>
          </p:cNvSpPr>
          <p:nvPr>
            <p:ph type="dt" idx="1"/>
          </p:nvPr>
        </p:nvSpPr>
        <p:spPr/>
        <p:txBody>
          <a:bodyPr/>
          <a:lstStyle/>
          <a:p>
            <a:r>
              <a:rPr lang="en-US"/>
              <a:t>5/11/2022</a:t>
            </a:r>
            <a:endParaRPr lang="en-US" dirty="0"/>
          </a:p>
        </p:txBody>
      </p:sp>
    </p:spTree>
    <p:extLst>
      <p:ext uri="{BB962C8B-B14F-4D97-AF65-F5344CB8AC3E}">
        <p14:creationId xmlns:p14="http://schemas.microsoft.com/office/powerpoint/2010/main" val="235075394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89</a:t>
            </a:fld>
            <a:endParaRPr lang="en-US" dirty="0"/>
          </a:p>
        </p:txBody>
      </p:sp>
    </p:spTree>
    <p:extLst>
      <p:ext uri="{BB962C8B-B14F-4D97-AF65-F5344CB8AC3E}">
        <p14:creationId xmlns:p14="http://schemas.microsoft.com/office/powerpoint/2010/main" val="3036012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76" indent="-171176">
              <a:buFont typeface="Arial" panose="020B0604020202020204" pitchFamily="34" charset="0"/>
              <a:buChar char="•"/>
            </a:pPr>
            <a:r>
              <a:rPr lang="en-US" dirty="0">
                <a:solidFill>
                  <a:srgbClr val="222222"/>
                </a:solidFill>
                <a:latin typeface="Guardian Text Egyptian ACBJ Web"/>
              </a:rPr>
              <a:t>CONTRACT: FOR EXAMPLE4119 Termination of a Contracted Employee.</a:t>
            </a:r>
          </a:p>
          <a:p>
            <a:pPr marL="171176" indent="-171176">
              <a:buFont typeface="Arial" panose="020B0604020202020204" pitchFamily="34" charset="0"/>
              <a:buChar char="•"/>
            </a:pPr>
            <a:r>
              <a:rPr lang="en-US" b="0" i="0" dirty="0">
                <a:solidFill>
                  <a:srgbClr val="222222"/>
                </a:solidFill>
                <a:effectLst/>
                <a:latin typeface="Guardian Text Egyptian ACBJ Web"/>
              </a:rPr>
              <a:t>STATUTORY CONSIDERATIONS: the </a:t>
            </a:r>
            <a:r>
              <a:rPr lang="en-US" b="0" i="0" dirty="0">
                <a:solidFill>
                  <a:srgbClr val="222222"/>
                </a:solidFill>
                <a:effectLst/>
                <a:highlight>
                  <a:srgbClr val="FFFF00"/>
                </a:highlight>
                <a:latin typeface="Guardian Text Egyptian ACBJ Web"/>
              </a:rPr>
              <a:t>basis of race, religion, age, citizenship, sex, sexual orientation, national origin, marital status, disability and certain other factors. </a:t>
            </a:r>
          </a:p>
          <a:p>
            <a:pPr marL="171176" indent="-171176">
              <a:buFont typeface="Arial" panose="020B0604020202020204" pitchFamily="34" charset="0"/>
              <a:buChar char="•"/>
            </a:pPr>
            <a:r>
              <a:rPr lang="en-US" b="0" i="0" dirty="0">
                <a:solidFill>
                  <a:srgbClr val="222222"/>
                </a:solidFill>
                <a:effectLst/>
                <a:latin typeface="Guardian Text Egyptian ACBJ Web"/>
              </a:rPr>
              <a:t>Employers should also consider whether </a:t>
            </a:r>
            <a:r>
              <a:rPr lang="en-US" b="0" i="0" dirty="0">
                <a:solidFill>
                  <a:srgbClr val="222222"/>
                </a:solidFill>
                <a:effectLst/>
                <a:highlight>
                  <a:srgbClr val="FFFF00"/>
                </a:highlight>
                <a:latin typeface="Guardian Text Egyptian ACBJ Web"/>
              </a:rPr>
              <a:t>a termination or series of prior terminations has a disparate impact on a particular group.</a:t>
            </a:r>
            <a:endParaRPr lang="en-US" dirty="0">
              <a:solidFill>
                <a:srgbClr val="222222"/>
              </a:solidFill>
              <a:highlight>
                <a:srgbClr val="FFFF00"/>
              </a:highlight>
              <a:latin typeface="Guardian Text Egyptian ACBJ Web"/>
            </a:endParaRPr>
          </a:p>
          <a:p>
            <a:pPr marL="171176" indent="-171176">
              <a:buFont typeface="Arial" panose="020B0604020202020204" pitchFamily="34" charset="0"/>
              <a:buChar char="•"/>
            </a:pPr>
            <a:r>
              <a:rPr lang="en-US" b="0" i="0" dirty="0">
                <a:solidFill>
                  <a:srgbClr val="222222"/>
                </a:solidFill>
                <a:effectLst/>
                <a:latin typeface="Guardian Text Egyptian ACBJ Web"/>
              </a:rPr>
              <a:t>RETALIATION: Even where the underlying claim of discrimination or other employment violation lacks merit, </a:t>
            </a:r>
            <a:r>
              <a:rPr lang="en-US" b="0" i="0" dirty="0">
                <a:solidFill>
                  <a:srgbClr val="222222"/>
                </a:solidFill>
                <a:effectLst/>
                <a:highlight>
                  <a:srgbClr val="FFFF00"/>
                </a:highlight>
                <a:latin typeface="Guardian Text Egyptian ACBJ Web"/>
              </a:rPr>
              <a:t>the employee may indeed have a bona-fide retaliation claim if terminated or subjected to other negative employment action soon after lodging a complaint. While</a:t>
            </a:r>
            <a:r>
              <a:rPr lang="en-US" b="0" i="0" dirty="0">
                <a:solidFill>
                  <a:srgbClr val="222222"/>
                </a:solidFill>
                <a:effectLst/>
                <a:latin typeface="Guardian Text Egyptian ACBJ Web"/>
              </a:rPr>
              <a:t> such employees are not necessarily insulated from termination, employers should be aware that they may assume an additional burden to justify their decisions against a possible retaliation claim, </a:t>
            </a:r>
            <a:r>
              <a:rPr lang="en-US" b="0" i="0" dirty="0">
                <a:solidFill>
                  <a:srgbClr val="222222"/>
                </a:solidFill>
                <a:effectLst/>
                <a:highlight>
                  <a:srgbClr val="FFFF00"/>
                </a:highlight>
                <a:latin typeface="Guardian Text Egyptian ACBJ Web"/>
              </a:rPr>
              <a:t>especially if taken within approximately six months</a:t>
            </a:r>
            <a:r>
              <a:rPr lang="en-US" b="0" i="0" dirty="0">
                <a:solidFill>
                  <a:srgbClr val="222222"/>
                </a:solidFill>
                <a:effectLst/>
                <a:latin typeface="Guardian Text Egyptian ACBJ Web"/>
              </a:rPr>
              <a:t> of an employee’s complaint.</a:t>
            </a:r>
          </a:p>
          <a:p>
            <a:pPr marL="171176" indent="-171176">
              <a:buFont typeface="Arial" panose="020B0604020202020204" pitchFamily="34" charset="0"/>
              <a:buChar char="•"/>
            </a:pPr>
            <a:r>
              <a:rPr lang="en-US" dirty="0">
                <a:solidFill>
                  <a:srgbClr val="222222"/>
                </a:solidFill>
                <a:latin typeface="Guardian Text Egyptian ACBJ Web"/>
              </a:rPr>
              <a:t>COVENANT OF GOOD FAITH -</a:t>
            </a:r>
            <a:r>
              <a:rPr lang="en-US" dirty="0">
                <a:solidFill>
                  <a:srgbClr val="222222"/>
                </a:solidFill>
                <a:highlight>
                  <a:srgbClr val="FFFF00"/>
                </a:highlight>
                <a:latin typeface="Guardian Text Egyptian ACBJ Web"/>
              </a:rPr>
              <a:t>Terminating a long-term employee because their salary is too high</a:t>
            </a:r>
          </a:p>
          <a:p>
            <a:pPr marL="171176" indent="-171176">
              <a:buFont typeface="Arial" panose="020B0604020202020204" pitchFamily="34" charset="0"/>
              <a:buChar char="•"/>
            </a:pPr>
            <a:r>
              <a:rPr lang="en-US" b="0" i="0" dirty="0">
                <a:solidFill>
                  <a:srgbClr val="222222"/>
                </a:solidFill>
                <a:effectLst/>
                <a:highlight>
                  <a:srgbClr val="FFFF00"/>
                </a:highlight>
                <a:latin typeface="Guardian Text Egyptian ACBJ Web"/>
              </a:rPr>
              <a:t>Terminating all older employees</a:t>
            </a:r>
          </a:p>
          <a:p>
            <a:pPr algn="l"/>
            <a:r>
              <a:rPr lang="en-US" b="1" i="0" dirty="0">
                <a:solidFill>
                  <a:srgbClr val="2D2D2D"/>
                </a:solidFill>
                <a:effectLst/>
                <a:latin typeface="Noto Sans" panose="020B0502040504020204" pitchFamily="34" charset="0"/>
              </a:rPr>
              <a:t>Promise of job security</a:t>
            </a:r>
          </a:p>
          <a:p>
            <a:pPr algn="l"/>
            <a:r>
              <a:rPr lang="en-US" b="0" i="0" dirty="0">
                <a:solidFill>
                  <a:srgbClr val="2D2D2D"/>
                </a:solidFill>
                <a:effectLst/>
                <a:latin typeface="Noto Sans" panose="020B0502040504020204" pitchFamily="34" charset="0"/>
              </a:rPr>
              <a:t>For example, if you tell an employee during an interview that they can always keep working as long as they perform well, you could unintentionally create an implied contract. Despite the lack of specific terms about the employee’s job security, this could make them reasonably trust that they have a permanent place of employment with your company</a:t>
            </a:r>
          </a:p>
          <a:p>
            <a:pPr algn="l"/>
            <a:r>
              <a:rPr lang="en-US" b="1" i="0" dirty="0">
                <a:solidFill>
                  <a:srgbClr val="2D2D2D"/>
                </a:solidFill>
                <a:effectLst/>
                <a:latin typeface="Noto Sans" panose="020B0502040504020204" pitchFamily="34" charset="0"/>
              </a:rPr>
              <a:t>Employee handbook policies</a:t>
            </a:r>
          </a:p>
          <a:p>
            <a:pPr algn="l"/>
            <a:r>
              <a:rPr lang="en-US" b="0" i="0" dirty="0">
                <a:solidFill>
                  <a:srgbClr val="2D2D2D"/>
                </a:solidFill>
                <a:effectLst/>
                <a:latin typeface="Noto Sans" panose="020B0502040504020204" pitchFamily="34" charset="0"/>
              </a:rPr>
              <a:t>Your employee handbook has the potential to create implied contracts if it includes information about when employees can expect raises and promotions, what actions can result in termination or other employment conditions and terms. One way to avoid creating an implied contract with your employee handbook is to include a waiver explicitly stating that all employment is at-will.</a:t>
            </a:r>
          </a:p>
          <a:p>
            <a:pPr algn="l"/>
            <a:r>
              <a:rPr lang="en-US" b="0" i="0" dirty="0">
                <a:solidFill>
                  <a:srgbClr val="2D2D2D"/>
                </a:solidFill>
                <a:effectLst/>
                <a:latin typeface="Noto Sans" panose="020B0502040504020204" pitchFamily="34" charset="0"/>
              </a:rPr>
              <a:t>For example, if your employee handbook states that all employees can get a raise once a year, an employee could file a complaint if they did not have a discussion about a possible raise at their yearly performance review. They could argue that not being considered for a raise violates the implied agreement of the handbook.</a:t>
            </a:r>
          </a:p>
          <a:p>
            <a:pPr algn="l"/>
            <a:r>
              <a:rPr lang="en-US" b="0" i="0" dirty="0">
                <a:solidFill>
                  <a:srgbClr val="2D2D2D"/>
                </a:solidFill>
                <a:effectLst/>
                <a:latin typeface="Noto Sans" panose="020B0502040504020204" pitchFamily="34" charset="0"/>
              </a:rPr>
              <a:t>.</a:t>
            </a:r>
          </a:p>
          <a:p>
            <a:pPr marL="171176" indent="-171176">
              <a:buFont typeface="Arial" panose="020B0604020202020204" pitchFamily="34" charset="0"/>
              <a:buChar char="•"/>
            </a:pPr>
            <a:endParaRPr lang="en-US" b="0" i="0" dirty="0">
              <a:solidFill>
                <a:srgbClr val="222222"/>
              </a:solidFill>
              <a:effectLst/>
              <a:latin typeface="Guardian Text Egyptian ACBJ Web"/>
            </a:endParaRPr>
          </a:p>
          <a:p>
            <a:pPr marL="171176" indent="-171176">
              <a:buFont typeface="Arial" panose="020B0604020202020204" pitchFamily="34" charset="0"/>
              <a:buChar char="•"/>
            </a:pPr>
            <a:endParaRPr lang="en-US" b="0" i="0" dirty="0">
              <a:solidFill>
                <a:srgbClr val="222222"/>
              </a:solidFill>
              <a:effectLst/>
              <a:latin typeface="Guardian Text Egyptian ACBJ Web"/>
            </a:endParaRPr>
          </a:p>
          <a:p>
            <a:pPr marL="171176" indent="-17117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9</a:t>
            </a:fld>
            <a:endParaRPr lang="en-US" dirty="0"/>
          </a:p>
        </p:txBody>
      </p:sp>
    </p:spTree>
    <p:extLst>
      <p:ext uri="{BB962C8B-B14F-4D97-AF65-F5344CB8AC3E}">
        <p14:creationId xmlns:p14="http://schemas.microsoft.com/office/powerpoint/2010/main" val="199484703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90</a:t>
            </a:fld>
            <a:endParaRPr lang="en-US" dirty="0"/>
          </a:p>
        </p:txBody>
      </p:sp>
      <p:sp>
        <p:nvSpPr>
          <p:cNvPr id="5" name="Date Placeholder 4">
            <a:extLst>
              <a:ext uri="{FF2B5EF4-FFF2-40B4-BE49-F238E27FC236}">
                <a16:creationId xmlns:a16="http://schemas.microsoft.com/office/drawing/2014/main" id="{E8F4D15B-205C-416D-A279-E92DDFA70EBE}"/>
              </a:ext>
            </a:extLst>
          </p:cNvPr>
          <p:cNvSpPr>
            <a:spLocks noGrp="1"/>
          </p:cNvSpPr>
          <p:nvPr>
            <p:ph type="dt" idx="1"/>
          </p:nvPr>
        </p:nvSpPr>
        <p:spPr/>
        <p:txBody>
          <a:bodyPr/>
          <a:lstStyle/>
          <a:p>
            <a:r>
              <a:rPr lang="en-US"/>
              <a:t>5/11/2022</a:t>
            </a:r>
            <a:endParaRPr lang="en-US" dirty="0"/>
          </a:p>
        </p:txBody>
      </p:sp>
    </p:spTree>
    <p:extLst>
      <p:ext uri="{BB962C8B-B14F-4D97-AF65-F5344CB8AC3E}">
        <p14:creationId xmlns:p14="http://schemas.microsoft.com/office/powerpoint/2010/main" val="307471916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91</a:t>
            </a:fld>
            <a:endParaRPr lang="en-US" dirty="0"/>
          </a:p>
        </p:txBody>
      </p:sp>
    </p:spTree>
    <p:extLst>
      <p:ext uri="{BB962C8B-B14F-4D97-AF65-F5344CB8AC3E}">
        <p14:creationId xmlns:p14="http://schemas.microsoft.com/office/powerpoint/2010/main" val="116603379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92</a:t>
            </a:fld>
            <a:endParaRPr lang="en-US" dirty="0"/>
          </a:p>
        </p:txBody>
      </p:sp>
      <p:sp>
        <p:nvSpPr>
          <p:cNvPr id="5" name="Date Placeholder 4">
            <a:extLst>
              <a:ext uri="{FF2B5EF4-FFF2-40B4-BE49-F238E27FC236}">
                <a16:creationId xmlns:a16="http://schemas.microsoft.com/office/drawing/2014/main" id="{E8F4D15B-205C-416D-A279-E92DDFA70EBE}"/>
              </a:ext>
            </a:extLst>
          </p:cNvPr>
          <p:cNvSpPr>
            <a:spLocks noGrp="1"/>
          </p:cNvSpPr>
          <p:nvPr>
            <p:ph type="dt" idx="1"/>
          </p:nvPr>
        </p:nvSpPr>
        <p:spPr/>
        <p:txBody>
          <a:bodyPr/>
          <a:lstStyle/>
          <a:p>
            <a:r>
              <a:rPr lang="en-US"/>
              <a:t>5/11/2022</a:t>
            </a:r>
            <a:endParaRPr lang="en-US" dirty="0"/>
          </a:p>
        </p:txBody>
      </p:sp>
    </p:spTree>
    <p:extLst>
      <p:ext uri="{BB962C8B-B14F-4D97-AF65-F5344CB8AC3E}">
        <p14:creationId xmlns:p14="http://schemas.microsoft.com/office/powerpoint/2010/main" val="118193871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a:t>
            </a:r>
          </a:p>
          <a:p>
            <a:r>
              <a:rPr lang="en-US" dirty="0"/>
              <a:t>Catholic Mutual Group is a Catholic not-for-profit that is the administrator of a self-insured property and liability program for the Catholic Church in North America.  Catholic Mutual has partnered with the Archdiocese of Milwaukee since 1987.</a:t>
            </a:r>
          </a:p>
          <a:p>
            <a:endParaRPr lang="en-US" dirty="0"/>
          </a:p>
          <a:p>
            <a:r>
              <a:rPr lang="en-US" dirty="0"/>
              <a:t>3-person service office located in Menomonee Falls</a:t>
            </a:r>
          </a:p>
          <a:p>
            <a:r>
              <a:rPr lang="en-US" dirty="0"/>
              <a:t>Claims handling</a:t>
            </a:r>
          </a:p>
          <a:p>
            <a:r>
              <a:rPr lang="en-US" dirty="0"/>
              <a:t>Litigation Management</a:t>
            </a:r>
          </a:p>
          <a:p>
            <a:r>
              <a:rPr lang="en-US" dirty="0"/>
              <a:t>Yearly on-site risk inspections at parishes and schools</a:t>
            </a:r>
          </a:p>
          <a:p>
            <a:r>
              <a:rPr lang="en-US" dirty="0"/>
              <a:t>Risk management program coordination and consultation</a:t>
            </a:r>
          </a:p>
          <a:p>
            <a:r>
              <a:rPr lang="en-US" dirty="0"/>
              <a:t>Safety and loss prevention services</a:t>
            </a:r>
          </a:p>
          <a:p>
            <a:r>
              <a:rPr lang="en-US" dirty="0"/>
              <a:t>Keep current property and auto inventories</a:t>
            </a:r>
          </a:p>
          <a:p>
            <a:r>
              <a:rPr lang="en-US" dirty="0"/>
              <a:t>Review contracts for insurance and indemnification language compliance</a:t>
            </a:r>
          </a:p>
          <a:p>
            <a:r>
              <a:rPr lang="en-US" dirty="0"/>
              <a:t>Provide certificates of insurance and surety bonds as requested</a:t>
            </a:r>
          </a:p>
          <a:p>
            <a:r>
              <a:rPr lang="en-US" dirty="0"/>
              <a:t>Administer pre-employment physical program for maintenance, custodial and cemetery hires</a:t>
            </a:r>
          </a:p>
          <a:p>
            <a:r>
              <a:rPr lang="en-US" dirty="0"/>
              <a:t>	</a:t>
            </a:r>
          </a:p>
        </p:txBody>
      </p:sp>
      <p:sp>
        <p:nvSpPr>
          <p:cNvPr id="4" name="Slide Number Placeholder 3"/>
          <p:cNvSpPr>
            <a:spLocks noGrp="1"/>
          </p:cNvSpPr>
          <p:nvPr>
            <p:ph type="sldNum" sz="quarter" idx="10"/>
          </p:nvPr>
        </p:nvSpPr>
        <p:spPr/>
        <p:txBody>
          <a:bodyPr/>
          <a:lstStyle/>
          <a:p>
            <a:fld id="{8A939606-9704-48A1-981F-9524252D0135}" type="slidenum">
              <a:rPr lang="en-US" smtClean="0"/>
              <a:t>93</a:t>
            </a:fld>
            <a:endParaRPr lang="en-US" dirty="0"/>
          </a:p>
        </p:txBody>
      </p:sp>
    </p:spTree>
    <p:extLst>
      <p:ext uri="{BB962C8B-B14F-4D97-AF65-F5344CB8AC3E}">
        <p14:creationId xmlns:p14="http://schemas.microsoft.com/office/powerpoint/2010/main" val="16238846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94</a:t>
            </a:fld>
            <a:endParaRPr lang="en-US" dirty="0"/>
          </a:p>
        </p:txBody>
      </p:sp>
    </p:spTree>
    <p:extLst>
      <p:ext uri="{BB962C8B-B14F-4D97-AF65-F5344CB8AC3E}">
        <p14:creationId xmlns:p14="http://schemas.microsoft.com/office/powerpoint/2010/main" val="314349263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95</a:t>
            </a:fld>
            <a:endParaRPr lang="en-US" dirty="0"/>
          </a:p>
        </p:txBody>
      </p:sp>
    </p:spTree>
    <p:extLst>
      <p:ext uri="{BB962C8B-B14F-4D97-AF65-F5344CB8AC3E}">
        <p14:creationId xmlns:p14="http://schemas.microsoft.com/office/powerpoint/2010/main" val="330238592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96</a:t>
            </a:fld>
            <a:endParaRPr lang="en-US" dirty="0"/>
          </a:p>
        </p:txBody>
      </p:sp>
    </p:spTree>
    <p:extLst>
      <p:ext uri="{BB962C8B-B14F-4D97-AF65-F5344CB8AC3E}">
        <p14:creationId xmlns:p14="http://schemas.microsoft.com/office/powerpoint/2010/main" val="391263804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97</a:t>
            </a:fld>
            <a:endParaRPr lang="en-US" dirty="0"/>
          </a:p>
        </p:txBody>
      </p:sp>
    </p:spTree>
    <p:extLst>
      <p:ext uri="{BB962C8B-B14F-4D97-AF65-F5344CB8AC3E}">
        <p14:creationId xmlns:p14="http://schemas.microsoft.com/office/powerpoint/2010/main" val="176806838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98</a:t>
            </a:fld>
            <a:endParaRPr lang="en-US" dirty="0"/>
          </a:p>
        </p:txBody>
      </p:sp>
    </p:spTree>
    <p:extLst>
      <p:ext uri="{BB962C8B-B14F-4D97-AF65-F5344CB8AC3E}">
        <p14:creationId xmlns:p14="http://schemas.microsoft.com/office/powerpoint/2010/main" val="109692203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99</a:t>
            </a:fld>
            <a:endParaRPr lang="en-US" dirty="0"/>
          </a:p>
        </p:txBody>
      </p:sp>
    </p:spTree>
    <p:extLst>
      <p:ext uri="{BB962C8B-B14F-4D97-AF65-F5344CB8AC3E}">
        <p14:creationId xmlns:p14="http://schemas.microsoft.com/office/powerpoint/2010/main" val="3289375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solidFill>
                  <a:prstClr val="black">
                    <a:tint val="75000"/>
                  </a:prstClr>
                </a:solidFill>
              </a:rPr>
              <a:t>11/10/2021</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1215EF3-A6CB-E54C-B6CC-01F257EC01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875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11/10/2021</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1215EF3-A6CB-E54C-B6CC-01F257EC01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3863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11/10/2021</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1215EF3-A6CB-E54C-B6CC-01F257EC01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207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11/10/2021</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1215EF3-A6CB-E54C-B6CC-01F257EC01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6892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prstClr val="black">
                    <a:tint val="75000"/>
                  </a:prstClr>
                </a:solidFill>
              </a:rPr>
              <a:t>11/10/2021</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1215EF3-A6CB-E54C-B6CC-01F257EC01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3660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11/10/2021</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1215EF3-A6CB-E54C-B6CC-01F257EC01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111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prstClr val="black">
                    <a:tint val="75000"/>
                  </a:prstClr>
                </a:solidFill>
              </a:rPr>
              <a:t>11/10/2021</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1215EF3-A6CB-E54C-B6CC-01F257EC01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0055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prstClr val="black">
                    <a:tint val="75000"/>
                  </a:prstClr>
                </a:solidFill>
              </a:rPr>
              <a:t>11/10/2021</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1215EF3-A6CB-E54C-B6CC-01F257EC01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89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11/10/2021</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1215EF3-A6CB-E54C-B6CC-01F257EC01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3971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11/10/2021</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1215EF3-A6CB-E54C-B6CC-01F257EC01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7678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11/10/2021</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1215EF3-A6CB-E54C-B6CC-01F257EC01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8070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dirty="0">
                <a:solidFill>
                  <a:prstClr val="black">
                    <a:tint val="75000"/>
                  </a:prstClr>
                </a:solidFill>
              </a:rPr>
              <a:t>11/10/2021</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1215EF3-A6CB-E54C-B6CC-01F257EC0178}"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9976395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0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0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0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0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0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5.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0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6.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0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0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6.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www.pngall.com/happy-new-year-png" TargetMode="External"/></Relationships>
</file>

<file path=ppt/slides/_rels/slide1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7.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www.momentsofintrospection.com/2016/09/ecard-of-week-159-fiscal-year-end-is.html" TargetMode="External"/></Relationships>
</file>

<file path=ppt/slides/_rels/slide1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pxhere.com/en/photo/41027"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package" Target="../embeddings/Microsoft_Excel_Worksheet.xlsx"/><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Moyerj@archmil.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www.freestockphotos.biz/stockphoto/15157" TargetMode="Externa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16.emf"/></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17.emf"/></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18.emf"/></Relationships>
</file>

<file path=ppt/slides/_rels/slide4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19.emf"/></Relationships>
</file>

<file path=ppt/slides/_rels/slide4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20.emf"/></Relationships>
</file>

<file path=ppt/slides/_rels/slide4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21.emf"/></Relationships>
</file>

<file path=ppt/slides/_rels/slide4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jpeg"/></Relationships>
</file>

<file path=ppt/slides/_rels/slide5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5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hyperlink" Target="mailto:DelmoreS@archmil.org"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mailto:RiveraGarciaC@archmil.org" TargetMode="External"/><Relationship Id="rId5" Type="http://schemas.openxmlformats.org/officeDocument/2006/relationships/hyperlink" Target="mailto:NickolaiS@archmil.org" TargetMode="External"/><Relationship Id="rId4" Type="http://schemas.openxmlformats.org/officeDocument/2006/relationships/image" Target="../media/image25.jpeg"/></Relationships>
</file>

<file path=ppt/slides/_rels/slide6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6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6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6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6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6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jpg"/><Relationship Id="rId7" Type="http://schemas.openxmlformats.org/officeDocument/2006/relationships/diagramQuickStyle" Target="../diagrams/quickStyle1.xm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5.jpeg"/><Relationship Id="rId9" Type="http://schemas.microsoft.com/office/2007/relationships/diagramDrawing" Target="../diagrams/drawing1.xml"/></Relationships>
</file>

<file path=ppt/slides/_rels/slide7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7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7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7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7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5.jpeg"/></Relationships>
</file>

<file path=ppt/slides/_rels/slide7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5.jpeg"/></Relationships>
</file>

<file path=ppt/slides/_rels/slide7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image" Target="../media/image30.tmp"/><Relationship Id="rId4" Type="http://schemas.openxmlformats.org/officeDocument/2006/relationships/image" Target="../media/image25.jpeg"/></Relationships>
</file>

<file path=ppt/slides/_rels/slide7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5.jpeg"/></Relationships>
</file>

<file path=ppt/slides/_rels/slide8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hyperlink" Target="mailto:lisinskia!@archmil.org" TargetMode="External"/><Relationship Id="rId5" Type="http://schemas.openxmlformats.org/officeDocument/2006/relationships/hyperlink" Target="mailto:taylors@archmil.org" TargetMode="External"/><Relationship Id="rId4" Type="http://schemas.openxmlformats.org/officeDocument/2006/relationships/image" Target="../media/image25.jpeg"/></Relationships>
</file>

<file path=ppt/slides/_rels/slide8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8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hyperlink" Target="https://courses.lumenlearning.com/wm-financialaccounting/chapter/putting-it-together-the-role-of-accounting-in-business/" TargetMode="External"/><Relationship Id="rId5" Type="http://schemas.openxmlformats.org/officeDocument/2006/relationships/image" Target="../media/image34.jpg"/><Relationship Id="rId4" Type="http://schemas.openxmlformats.org/officeDocument/2006/relationships/image" Target="../media/image25.jpeg"/></Relationships>
</file>

<file path=ppt/slides/_rels/slide8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85.xml.rels><?xml version="1.0" encoding="UTF-8" standalone="yes"?>
<Relationships xmlns="http://schemas.openxmlformats.org/package/2006/relationships"><Relationship Id="rId3" Type="http://schemas.openxmlformats.org/officeDocument/2006/relationships/hyperlink" Target="mailto:cusackb@archmil.org"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6.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25.jpeg"/></Relationships>
</file>

<file path=ppt/slides/_rels/slide8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25.jpeg"/></Relationships>
</file>

<file path=ppt/slides/_rels/slide8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8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9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9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2.xml"/><Relationship Id="rId1" Type="http://schemas.openxmlformats.org/officeDocument/2006/relationships/slideLayout" Target="../slideLayouts/slideLayout2.xml"/><Relationship Id="rId5" Type="http://schemas.openxmlformats.org/officeDocument/2006/relationships/hyperlink" Target="mailto:kastenk@archmil.org" TargetMode="External"/><Relationship Id="rId4" Type="http://schemas.openxmlformats.org/officeDocument/2006/relationships/image" Target="../media/image25.jpeg"/></Relationships>
</file>

<file path=ppt/slides/_rels/slide9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hyperlink" Target="mailto:ppeyton@catholicmutual.org" TargetMode="External"/><Relationship Id="rId5" Type="http://schemas.openxmlformats.org/officeDocument/2006/relationships/hyperlink" Target="mailto:jbrokmeier@catholicmutual.org" TargetMode="External"/><Relationship Id="rId4" Type="http://schemas.openxmlformats.org/officeDocument/2006/relationships/hyperlink" Target="mailto:mhatfield@catholicmutual.org" TargetMode="External"/></Relationships>
</file>

<file path=ppt/slides/_rels/slide9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FD83329-1074-E547-A7EC-256F39A84D6E}"/>
              </a:ext>
            </a:extLst>
          </p:cNvPr>
          <p:cNvPicPr>
            <a:picLocks noChangeAspect="1"/>
          </p:cNvPicPr>
          <p:nvPr/>
        </p:nvPicPr>
        <p:blipFill rotWithShape="1">
          <a:blip r:embed="rId3">
            <a:extLst>
              <a:ext uri="{28A0092B-C50C-407E-A947-70E740481C1C}">
                <a14:useLocalDpi xmlns:a14="http://schemas.microsoft.com/office/drawing/2010/main" val="0"/>
              </a:ext>
            </a:extLst>
          </a:blip>
          <a:srcRect t="11321"/>
          <a:stretch/>
        </p:blipFill>
        <p:spPr>
          <a:xfrm>
            <a:off x="142567" y="151117"/>
            <a:ext cx="8858865" cy="3581400"/>
          </a:xfrm>
          <a:prstGeom prst="rect">
            <a:avLst/>
          </a:prstGeom>
        </p:spPr>
      </p:pic>
      <p:sp>
        <p:nvSpPr>
          <p:cNvPr id="4" name="Rectangle 3">
            <a:extLst>
              <a:ext uri="{FF2B5EF4-FFF2-40B4-BE49-F238E27FC236}">
                <a16:creationId xmlns:a16="http://schemas.microsoft.com/office/drawing/2014/main" id="{B6EF0363-952A-3144-9A18-05F7534051AF}"/>
              </a:ext>
            </a:extLst>
          </p:cNvPr>
          <p:cNvSpPr/>
          <p:nvPr/>
        </p:nvSpPr>
        <p:spPr>
          <a:xfrm>
            <a:off x="-10886" y="5257800"/>
            <a:ext cx="9144000" cy="46166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New Business Administrator Institute</a:t>
            </a:r>
          </a:p>
        </p:txBody>
      </p:sp>
      <p:pic>
        <p:nvPicPr>
          <p:cNvPr id="5" name="Picture 4">
            <a:extLst>
              <a:ext uri="{FF2B5EF4-FFF2-40B4-BE49-F238E27FC236}">
                <a16:creationId xmlns:a16="http://schemas.microsoft.com/office/drawing/2014/main" id="{F6120BC3-4EB5-CA46-B26B-CD64B08546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399"/>
          <a:stretch/>
        </p:blipFill>
        <p:spPr>
          <a:xfrm>
            <a:off x="3124200" y="1403350"/>
            <a:ext cx="2672862" cy="3397250"/>
          </a:xfrm>
          <a:prstGeom prst="rect">
            <a:avLst/>
          </a:prstGeom>
        </p:spPr>
      </p:pic>
      <p:sp>
        <p:nvSpPr>
          <p:cNvPr id="2" name="Slide Number Placeholder 1">
            <a:extLst>
              <a:ext uri="{FF2B5EF4-FFF2-40B4-BE49-F238E27FC236}">
                <a16:creationId xmlns:a16="http://schemas.microsoft.com/office/drawing/2014/main" id="{F870B56B-9923-4D07-8B31-D0DAA1C15E70}"/>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1</a:t>
            </a:fld>
            <a:endParaRPr lang="en-US" dirty="0">
              <a:solidFill>
                <a:prstClr val="black">
                  <a:tint val="75000"/>
                </a:prstClr>
              </a:solidFill>
            </a:endParaRPr>
          </a:p>
        </p:txBody>
      </p:sp>
      <p:sp>
        <p:nvSpPr>
          <p:cNvPr id="3" name="TextBox 2">
            <a:extLst>
              <a:ext uri="{FF2B5EF4-FFF2-40B4-BE49-F238E27FC236}">
                <a16:creationId xmlns:a16="http://schemas.microsoft.com/office/drawing/2014/main" id="{2479ED8B-D451-4E67-9584-0CCDD02CD28C}"/>
              </a:ext>
            </a:extLst>
          </p:cNvPr>
          <p:cNvSpPr txBox="1"/>
          <p:nvPr/>
        </p:nvSpPr>
        <p:spPr>
          <a:xfrm>
            <a:off x="142566" y="5677987"/>
            <a:ext cx="8544233" cy="615553"/>
          </a:xfrm>
          <a:prstGeom prst="rect">
            <a:avLst/>
          </a:prstGeom>
          <a:noFill/>
        </p:spPr>
        <p:txBody>
          <a:bodyPr wrap="square" rtlCol="0">
            <a:spAutoFit/>
          </a:bodyPr>
          <a:lstStyle/>
          <a:p>
            <a:pPr algn="ctr"/>
            <a:r>
              <a:rPr lang="en-US" sz="2000" dirty="0"/>
              <a:t>Session III</a:t>
            </a:r>
          </a:p>
          <a:p>
            <a:pPr algn="ctr"/>
            <a:r>
              <a:rPr lang="en-US" sz="1400" i="1" dirty="0"/>
              <a:t>May 11, 2022</a:t>
            </a:r>
            <a:endParaRPr lang="en-US" i="1" dirty="0"/>
          </a:p>
        </p:txBody>
      </p:sp>
    </p:spTree>
    <p:extLst>
      <p:ext uri="{BB962C8B-B14F-4D97-AF65-F5344CB8AC3E}">
        <p14:creationId xmlns:p14="http://schemas.microsoft.com/office/powerpoint/2010/main" val="3015911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graphicFrame>
        <p:nvGraphicFramePr>
          <p:cNvPr id="3" name="Table 3">
            <a:extLst>
              <a:ext uri="{FF2B5EF4-FFF2-40B4-BE49-F238E27FC236}">
                <a16:creationId xmlns:a16="http://schemas.microsoft.com/office/drawing/2014/main" id="{63F4AB81-CB0D-416F-8473-BF34FA12F483}"/>
              </a:ext>
            </a:extLst>
          </p:cNvPr>
          <p:cNvGraphicFramePr>
            <a:graphicFrameLocks noGrp="1"/>
          </p:cNvGraphicFramePr>
          <p:nvPr/>
        </p:nvGraphicFramePr>
        <p:xfrm>
          <a:off x="533400" y="1143000"/>
          <a:ext cx="8458200" cy="10972800"/>
        </p:xfrm>
        <a:graphic>
          <a:graphicData uri="http://schemas.openxmlformats.org/drawingml/2006/table">
            <a:tbl>
              <a:tblPr firstRow="1" bandRow="1">
                <a:tableStyleId>{5C22544A-7EE6-4342-B048-85BDC9FD1C3A}</a:tableStyleId>
              </a:tblPr>
              <a:tblGrid>
                <a:gridCol w="8458200">
                  <a:extLst>
                    <a:ext uri="{9D8B030D-6E8A-4147-A177-3AD203B41FA5}">
                      <a16:colId xmlns:a16="http://schemas.microsoft.com/office/drawing/2014/main" val="2077315033"/>
                    </a:ext>
                  </a:extLst>
                </a:gridCol>
              </a:tblGrid>
              <a:tr h="5486400">
                <a:tc>
                  <a:txBody>
                    <a:bodyPr/>
                    <a:lstStyle/>
                    <a:p>
                      <a:pPr marL="0" marR="0" lvl="0" indent="0" algn="l" defTabSz="914400" rtl="0" eaLnBrk="1" fontAlgn="auto" latinLnBrk="0" hangingPunct="1">
                        <a:lnSpc>
                          <a:spcPct val="120000"/>
                        </a:lnSpc>
                        <a:spcBef>
                          <a:spcPts val="1000"/>
                        </a:spcBef>
                        <a:spcAft>
                          <a:spcPts val="0"/>
                        </a:spcAft>
                        <a:buClr>
                          <a:srgbClr val="FB8C29"/>
                        </a:buClr>
                        <a:buSzPct val="100000"/>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Rockwell" panose="02060603020205020403"/>
                          <a:ea typeface="+mn-ea"/>
                          <a:cs typeface="+mn-cs"/>
                        </a:rPr>
                        <a:t>MISCONCEPTIONS</a:t>
                      </a:r>
                    </a:p>
                    <a:p>
                      <a:pPr marL="0" marR="0" lvl="0" indent="0" algn="l" defTabSz="914400" rtl="0" eaLnBrk="1" fontAlgn="auto" latinLnBrk="0" hangingPunct="1">
                        <a:lnSpc>
                          <a:spcPct val="120000"/>
                        </a:lnSpc>
                        <a:spcBef>
                          <a:spcPts val="1000"/>
                        </a:spcBef>
                        <a:spcAft>
                          <a:spcPts val="0"/>
                        </a:spcAft>
                        <a:buClr>
                          <a:srgbClr val="FB8C29"/>
                        </a:buClr>
                        <a:buSzPct val="100000"/>
                        <a:buFont typeface="Arial" panose="020B0604020202020204" pitchFamily="34" charset="0"/>
                        <a:buNone/>
                        <a:tabLst/>
                        <a:defRPr/>
                      </a:pPr>
                      <a:r>
                        <a:rPr kumimoji="0" lang="en-US" sz="3200" b="0" i="0" u="none" strike="noStrike" kern="1200" cap="none" spc="0" normalizeH="0" baseline="0" noProof="0" dirty="0">
                          <a:ln>
                            <a:noFill/>
                          </a:ln>
                          <a:solidFill>
                            <a:schemeClr val="tx1"/>
                          </a:solidFill>
                          <a:effectLst/>
                          <a:uLnTx/>
                          <a:uFillTx/>
                          <a:latin typeface="Rockwell" panose="02060603020205020403"/>
                          <a:ea typeface="+mn-ea"/>
                          <a:cs typeface="+mn-cs"/>
                        </a:rPr>
                        <a:t>Any employee can be terminated at any time during the probationary period without warning.</a:t>
                      </a:r>
                    </a:p>
                    <a:p>
                      <a:pPr marL="0" marR="0" lvl="0" indent="0" algn="l" defTabSz="914400" rtl="0" eaLnBrk="1" fontAlgn="auto" latinLnBrk="0" hangingPunct="1">
                        <a:lnSpc>
                          <a:spcPct val="120000"/>
                        </a:lnSpc>
                        <a:spcBef>
                          <a:spcPts val="1000"/>
                        </a:spcBef>
                        <a:spcAft>
                          <a:spcPts val="0"/>
                        </a:spcAft>
                        <a:buClr>
                          <a:srgbClr val="FB8C29"/>
                        </a:buClr>
                        <a:buSzPct val="100000"/>
                        <a:buFont typeface="Arial" panose="020B0604020202020204" pitchFamily="34" charset="0"/>
                        <a:buNone/>
                        <a:tabLst/>
                        <a:defRPr/>
                      </a:pPr>
                      <a:r>
                        <a:rPr kumimoji="0" lang="en-US" sz="3200" b="0" i="0" u="none" strike="noStrike" kern="1200" cap="none" spc="0" normalizeH="0" baseline="0" noProof="0" dirty="0">
                          <a:ln>
                            <a:noFill/>
                          </a:ln>
                          <a:solidFill>
                            <a:schemeClr val="tx1"/>
                          </a:solidFill>
                          <a:effectLst/>
                          <a:uLnTx/>
                          <a:uFillTx/>
                          <a:latin typeface="Rockwell" panose="02060603020205020403"/>
                          <a:ea typeface="+mn-ea"/>
                          <a:cs typeface="+mn-cs"/>
                        </a:rPr>
                        <a:t>An At Will employee can be terminated at any time without warning.</a:t>
                      </a:r>
                      <a:endParaRPr kumimoji="0" lang="en-US" sz="3200" b="0" i="0" u="sng" strike="noStrike" kern="1200" cap="none" spc="0" normalizeH="0" baseline="0" noProof="0" dirty="0">
                        <a:ln>
                          <a:noFill/>
                        </a:ln>
                        <a:solidFill>
                          <a:srgbClr val="FF0000"/>
                        </a:solidFill>
                        <a:effectLst/>
                        <a:uLnTx/>
                        <a:uFillTx/>
                        <a:latin typeface="Rockwell" panose="02060603020205020403"/>
                        <a:ea typeface="+mn-ea"/>
                        <a:cs typeface="+mn-cs"/>
                      </a:endParaRPr>
                    </a:p>
                  </a:txBody>
                  <a:tcPr>
                    <a:noFill/>
                  </a:tcPr>
                </a:tc>
                <a:extLst>
                  <a:ext uri="{0D108BD9-81ED-4DB2-BD59-A6C34878D82A}">
                    <a16:rowId xmlns:a16="http://schemas.microsoft.com/office/drawing/2014/main" val="1519354850"/>
                  </a:ext>
                </a:extLst>
              </a:tr>
              <a:tr h="5486400">
                <a:tc>
                  <a:txBody>
                    <a:bodyPr/>
                    <a:lstStyle/>
                    <a:p>
                      <a:pPr marL="0" marR="0" lvl="0" indent="0" algn="l" defTabSz="914400" rtl="0" eaLnBrk="1" fontAlgn="auto" latinLnBrk="0" hangingPunct="1">
                        <a:lnSpc>
                          <a:spcPct val="120000"/>
                        </a:lnSpc>
                        <a:spcBef>
                          <a:spcPts val="1000"/>
                        </a:spcBef>
                        <a:spcAft>
                          <a:spcPts val="0"/>
                        </a:spcAft>
                        <a:buClr>
                          <a:srgbClr val="FB8C29"/>
                        </a:buClr>
                        <a:buSzPct val="100000"/>
                        <a:buFont typeface="Arial" panose="020B0604020202020204" pitchFamily="34" charset="0"/>
                        <a:buNone/>
                        <a:tabLst/>
                        <a:defRPr/>
                      </a:pPr>
                      <a:endParaRPr kumimoji="0" lang="en-US" sz="3200" b="0" i="0" u="sng" strike="noStrike" kern="1200" cap="none" spc="0" normalizeH="0" baseline="0" noProof="0" dirty="0">
                        <a:ln>
                          <a:noFill/>
                        </a:ln>
                        <a:solidFill>
                          <a:srgbClr val="FF0000"/>
                        </a:solidFill>
                        <a:effectLst/>
                        <a:uLnTx/>
                        <a:uFillTx/>
                        <a:latin typeface="Rockwell" panose="02060603020205020403"/>
                        <a:ea typeface="+mn-ea"/>
                        <a:cs typeface="+mn-cs"/>
                      </a:endParaRPr>
                    </a:p>
                  </a:txBody>
                  <a:tcPr>
                    <a:noFill/>
                  </a:tcPr>
                </a:tc>
                <a:extLst>
                  <a:ext uri="{0D108BD9-81ED-4DB2-BD59-A6C34878D82A}">
                    <a16:rowId xmlns:a16="http://schemas.microsoft.com/office/drawing/2014/main" val="895320273"/>
                  </a:ext>
                </a:extLst>
              </a:tr>
            </a:tbl>
          </a:graphicData>
        </a:graphic>
      </p:graphicFrame>
    </p:spTree>
    <p:extLst>
      <p:ext uri="{BB962C8B-B14F-4D97-AF65-F5344CB8AC3E}">
        <p14:creationId xmlns:p14="http://schemas.microsoft.com/office/powerpoint/2010/main" val="90485465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76914"/>
            <a:ext cx="7068312" cy="1010169"/>
          </a:xfrm>
          <a:prstGeom prst="rect">
            <a:avLst/>
          </a:prstGeom>
        </p:spPr>
      </p:pic>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4" name="Content Placeholder 3"/>
          <p:cNvSpPr>
            <a:spLocks noGrp="1"/>
          </p:cNvSpPr>
          <p:nvPr>
            <p:ph idx="1"/>
          </p:nvPr>
        </p:nvSpPr>
        <p:spPr/>
        <p:txBody>
          <a:bodyPr>
            <a:normAutofit/>
          </a:bodyPr>
          <a:lstStyle/>
          <a:p>
            <a:pPr marL="0" indent="0">
              <a:buNone/>
            </a:pPr>
            <a:endParaRPr lang="en-US" sz="2400" dirty="0"/>
          </a:p>
          <a:p>
            <a:pPr marL="0" indent="0">
              <a:buNone/>
            </a:pPr>
            <a:r>
              <a:rPr lang="en-US" sz="3600" b="1" dirty="0">
                <a:latin typeface="Times New Roman" panose="02020603050405020304" pitchFamily="18" charset="0"/>
                <a:cs typeface="Times New Roman" panose="02020603050405020304" pitchFamily="18" charset="0"/>
              </a:rPr>
              <a:t>Internal Controls &amp; Parish Reviews</a:t>
            </a:r>
          </a:p>
          <a:p>
            <a:pPr marL="0" indent="0">
              <a:buNone/>
            </a:pPr>
            <a:endParaRPr lang="en-US" sz="4400" b="1" dirty="0">
              <a:latin typeface="Times New Roman" panose="02020603050405020304" pitchFamily="18" charset="0"/>
              <a:cs typeface="Times New Roman" panose="02020603050405020304" pitchFamily="18" charset="0"/>
            </a:endParaRPr>
          </a:p>
          <a:p>
            <a:pPr marL="0" indent="0">
              <a:spcBef>
                <a:spcPts val="0"/>
              </a:spcBef>
              <a:buNone/>
            </a:pPr>
            <a:r>
              <a:rPr lang="en-US" sz="2400" dirty="0">
                <a:latin typeface="Times New Roman" panose="02020603050405020304" pitchFamily="18" charset="0"/>
                <a:cs typeface="Times New Roman" panose="02020603050405020304" pitchFamily="18" charset="0"/>
              </a:rPr>
              <a:t>Katie Esterle</a:t>
            </a:r>
          </a:p>
          <a:p>
            <a:pPr marL="0" indent="0">
              <a:spcBef>
                <a:spcPts val="0"/>
              </a:spcBef>
              <a:buNone/>
            </a:pPr>
            <a:r>
              <a:rPr lang="en-US" sz="2400" dirty="0">
                <a:latin typeface="Times New Roman"/>
                <a:cs typeface="Times New Roman"/>
              </a:rPr>
              <a:t>Parish &amp; School Financial Consulting</a:t>
            </a:r>
          </a:p>
          <a:p>
            <a:pPr marL="0" indent="0">
              <a:spcBef>
                <a:spcPts val="0"/>
              </a:spcBef>
              <a:buNone/>
            </a:pPr>
            <a:r>
              <a:rPr lang="en-US" sz="2400" dirty="0">
                <a:latin typeface="Times New Roman" panose="02020603050405020304" pitchFamily="18" charset="0"/>
                <a:cs typeface="Times New Roman" panose="02020603050405020304" pitchFamily="18" charset="0"/>
              </a:rPr>
              <a:t>Archdiocese of Milwaukee</a:t>
            </a:r>
          </a:p>
          <a:p>
            <a:pPr marL="0" indent="0">
              <a:spcBef>
                <a:spcPts val="0"/>
              </a:spcBef>
              <a:buNone/>
            </a:pPr>
            <a:endParaRPr lang="en-US" sz="2400" dirty="0"/>
          </a:p>
        </p:txBody>
      </p:sp>
    </p:spTree>
    <p:extLst>
      <p:ext uri="{BB962C8B-B14F-4D97-AF65-F5344CB8AC3E}">
        <p14:creationId xmlns:p14="http://schemas.microsoft.com/office/powerpoint/2010/main" val="19918892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Internal Controls &amp; Parish Reviews</a:t>
            </a:r>
          </a:p>
        </p:txBody>
      </p:sp>
      <p:sp>
        <p:nvSpPr>
          <p:cNvPr id="8" name="TextBox 7">
            <a:extLst>
              <a:ext uri="{FF2B5EF4-FFF2-40B4-BE49-F238E27FC236}">
                <a16:creationId xmlns:a16="http://schemas.microsoft.com/office/drawing/2014/main" id="{7C1CBFE0-A48A-7968-6ADC-866FB51BC450}"/>
              </a:ext>
            </a:extLst>
          </p:cNvPr>
          <p:cNvSpPr txBox="1"/>
          <p:nvPr/>
        </p:nvSpPr>
        <p:spPr>
          <a:xfrm>
            <a:off x="990600" y="1600200"/>
            <a:ext cx="7772400" cy="369332"/>
          </a:xfrm>
          <a:prstGeom prst="rect">
            <a:avLst/>
          </a:prstGeom>
          <a:noFill/>
        </p:spPr>
        <p:txBody>
          <a:bodyPr wrap="square" rtlCol="0">
            <a:spAutoFit/>
          </a:bodyPr>
          <a:lstStyle/>
          <a:p>
            <a:r>
              <a:rPr lang="en-US" dirty="0"/>
              <a:t>.</a:t>
            </a:r>
          </a:p>
        </p:txBody>
      </p:sp>
      <p:pic>
        <p:nvPicPr>
          <p:cNvPr id="1026" name="Picture 2" descr="Internal Control Objectives">
            <a:extLst>
              <a:ext uri="{FF2B5EF4-FFF2-40B4-BE49-F238E27FC236}">
                <a16:creationId xmlns:a16="http://schemas.microsoft.com/office/drawing/2014/main" id="{D9C0C82F-CE9E-F32C-0593-38C54E33E3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 y="1600200"/>
            <a:ext cx="7696200" cy="384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95772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Internal Controls &amp; Parish Reviews</a:t>
            </a:r>
          </a:p>
        </p:txBody>
      </p:sp>
      <p:sp>
        <p:nvSpPr>
          <p:cNvPr id="9" name="TextBox 8">
            <a:extLst>
              <a:ext uri="{FF2B5EF4-FFF2-40B4-BE49-F238E27FC236}">
                <a16:creationId xmlns:a16="http://schemas.microsoft.com/office/drawing/2014/main" id="{4CD7F838-DB78-2487-5748-B6EA1E212584}"/>
              </a:ext>
            </a:extLst>
          </p:cNvPr>
          <p:cNvSpPr txBox="1"/>
          <p:nvPr/>
        </p:nvSpPr>
        <p:spPr>
          <a:xfrm>
            <a:off x="381000" y="1314968"/>
            <a:ext cx="8534400" cy="3139321"/>
          </a:xfrm>
          <a:prstGeom prst="rect">
            <a:avLst/>
          </a:prstGeom>
          <a:noFill/>
        </p:spPr>
        <p:txBody>
          <a:bodyPr wrap="square" rtlCol="0">
            <a:spAutoFit/>
          </a:bodyPr>
          <a:lstStyle/>
          <a:p>
            <a:r>
              <a:rPr lang="en-US" dirty="0"/>
              <a:t>What is an Internal Control?</a:t>
            </a:r>
          </a:p>
          <a:p>
            <a:pPr lvl="1"/>
            <a:r>
              <a:rPr lang="en-US" dirty="0"/>
              <a:t>Internal controls include all actions taken by an organization to safeguard its assets, verify the accuracy and reliability of its accounting data, foster efficiency and adhere to good management practices.</a:t>
            </a:r>
          </a:p>
          <a:p>
            <a:endParaRPr lang="en-US" dirty="0"/>
          </a:p>
          <a:p>
            <a:endParaRPr lang="en-US" dirty="0"/>
          </a:p>
          <a:p>
            <a:r>
              <a:rPr lang="en-US" dirty="0"/>
              <a:t>Why are Internal Controls Important?</a:t>
            </a:r>
          </a:p>
          <a:p>
            <a:pPr marL="800100" lvl="1" indent="-342900">
              <a:buAutoNum type="arabicPeriod"/>
            </a:pPr>
            <a:r>
              <a:rPr lang="en-US" dirty="0"/>
              <a:t>Because the Arch says they are.</a:t>
            </a:r>
          </a:p>
          <a:p>
            <a:pPr marL="800100" lvl="1" indent="-342900">
              <a:buAutoNum type="arabicPeriod"/>
            </a:pPr>
            <a:r>
              <a:rPr lang="en-US" dirty="0"/>
              <a:t>Because our Trustee said we need to protect our offertory collection.</a:t>
            </a:r>
          </a:p>
          <a:p>
            <a:pPr marL="800100" lvl="1" indent="-342900">
              <a:buAutoNum type="arabicPeriod"/>
            </a:pPr>
            <a:r>
              <a:rPr lang="en-US" dirty="0"/>
              <a:t>Is this day over yet???????????????</a:t>
            </a:r>
          </a:p>
          <a:p>
            <a:pPr marL="800100" lvl="1" indent="-342900">
              <a:buAutoNum type="arabicPeriod"/>
            </a:pPr>
            <a:r>
              <a:rPr lang="en-US" dirty="0"/>
              <a:t>Because they help to safeguard the funds that our donors entrust to us.</a:t>
            </a:r>
          </a:p>
        </p:txBody>
      </p:sp>
      <p:pic>
        <p:nvPicPr>
          <p:cNvPr id="2050" name="Picture 2" descr="Internal Control System: Definition, Components, Features (Explained)">
            <a:extLst>
              <a:ext uri="{FF2B5EF4-FFF2-40B4-BE49-F238E27FC236}">
                <a16:creationId xmlns:a16="http://schemas.microsoft.com/office/drawing/2014/main" id="{6E9888B2-08F0-83AC-F156-31FF101660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2804" y="4648200"/>
            <a:ext cx="4186358"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43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CD7F838-DB78-2487-5748-B6EA1E212584}"/>
              </a:ext>
            </a:extLst>
          </p:cNvPr>
          <p:cNvSpPr txBox="1"/>
          <p:nvPr/>
        </p:nvSpPr>
        <p:spPr>
          <a:xfrm>
            <a:off x="0" y="1271822"/>
            <a:ext cx="3479292" cy="5052778"/>
          </a:xfrm>
          <a:prstGeom prst="rect">
            <a:avLst/>
          </a:prstGeom>
        </p:spPr>
        <p:txBody>
          <a:bodyPr vert="horz" lIns="91440" tIns="45720" rIns="91440" bIns="45720" rtlCol="0">
            <a:normAutofit/>
          </a:bodyPr>
          <a:lstStyle/>
          <a:p>
            <a:pPr>
              <a:lnSpc>
                <a:spcPct val="90000"/>
              </a:lnSpc>
              <a:spcAft>
                <a:spcPts val="600"/>
              </a:spcAft>
            </a:pPr>
            <a:r>
              <a:rPr lang="en-US" sz="2400" dirty="0"/>
              <a:t>What are some types of Internal Controls?</a:t>
            </a:r>
          </a:p>
          <a:p>
            <a:pPr indent="-228600">
              <a:lnSpc>
                <a:spcPct val="90000"/>
              </a:lnSpc>
              <a:spcAft>
                <a:spcPts val="600"/>
              </a:spcAft>
              <a:buFont typeface="Arial" panose="020B0604020202020204" pitchFamily="34" charset="0"/>
              <a:buChar char="•"/>
            </a:pPr>
            <a:r>
              <a:rPr lang="en-US" sz="1400" dirty="0"/>
              <a:t>Preventative:</a:t>
            </a:r>
          </a:p>
          <a:p>
            <a:pPr lvl="1" indent="-228600">
              <a:lnSpc>
                <a:spcPct val="90000"/>
              </a:lnSpc>
              <a:spcAft>
                <a:spcPts val="600"/>
              </a:spcAft>
              <a:buFont typeface="Arial" panose="020B0604020202020204" pitchFamily="34" charset="0"/>
              <a:buChar char="•"/>
            </a:pPr>
            <a:r>
              <a:rPr lang="en-US" sz="1400" dirty="0"/>
              <a:t>What is your parish’s disbursement approval process?</a:t>
            </a:r>
          </a:p>
          <a:p>
            <a:pPr lvl="1" indent="-228600">
              <a:lnSpc>
                <a:spcPct val="90000"/>
              </a:lnSpc>
              <a:spcAft>
                <a:spcPts val="600"/>
              </a:spcAft>
              <a:buFont typeface="Arial" panose="020B0604020202020204" pitchFamily="34" charset="0"/>
              <a:buChar char="•"/>
            </a:pPr>
            <a:r>
              <a:rPr lang="en-US" sz="1400" dirty="0"/>
              <a:t>Does the same person do the bank recs who enters all accounting entries?</a:t>
            </a:r>
          </a:p>
          <a:p>
            <a:pPr lvl="1" indent="-228600">
              <a:lnSpc>
                <a:spcPct val="90000"/>
              </a:lnSpc>
              <a:spcAft>
                <a:spcPts val="600"/>
              </a:spcAft>
              <a:buFont typeface="Arial" panose="020B0604020202020204" pitchFamily="34" charset="0"/>
              <a:buChar char="•"/>
            </a:pPr>
            <a:r>
              <a:rPr lang="en-US" sz="1400" dirty="0"/>
              <a:t>Do job descriptions accurate identify roles and responsibilities?</a:t>
            </a:r>
          </a:p>
          <a:p>
            <a:pPr indent="-228600">
              <a:lnSpc>
                <a:spcPct val="90000"/>
              </a:lnSpc>
              <a:spcAft>
                <a:spcPts val="600"/>
              </a:spcAft>
              <a:buFont typeface="Arial" panose="020B0604020202020204" pitchFamily="34" charset="0"/>
              <a:buChar char="•"/>
            </a:pPr>
            <a:r>
              <a:rPr lang="en-US" sz="1400" dirty="0"/>
              <a:t>Detective</a:t>
            </a:r>
          </a:p>
          <a:p>
            <a:pPr lvl="1" indent="-228600">
              <a:lnSpc>
                <a:spcPct val="90000"/>
              </a:lnSpc>
              <a:spcAft>
                <a:spcPts val="600"/>
              </a:spcAft>
              <a:buFont typeface="Arial" panose="020B0604020202020204" pitchFamily="34" charset="0"/>
              <a:buChar char="•"/>
            </a:pPr>
            <a:r>
              <a:rPr lang="en-US" sz="1400" dirty="0"/>
              <a:t>Who reviews the bank reconciliations?</a:t>
            </a:r>
          </a:p>
          <a:p>
            <a:pPr lvl="1" indent="-228600">
              <a:lnSpc>
                <a:spcPct val="90000"/>
              </a:lnSpc>
              <a:spcAft>
                <a:spcPts val="600"/>
              </a:spcAft>
              <a:buFont typeface="Arial" panose="020B0604020202020204" pitchFamily="34" charset="0"/>
              <a:buChar char="•"/>
            </a:pPr>
            <a:r>
              <a:rPr lang="en-US" sz="1400" dirty="0"/>
              <a:t>Does the Finance Council review financials? Compared to the budget?</a:t>
            </a:r>
          </a:p>
          <a:p>
            <a:pPr marL="285750" indent="-228600">
              <a:lnSpc>
                <a:spcPct val="90000"/>
              </a:lnSpc>
              <a:spcAft>
                <a:spcPts val="600"/>
              </a:spcAft>
              <a:buFont typeface="Arial" panose="020B0604020202020204" pitchFamily="34" charset="0"/>
              <a:buChar char="•"/>
            </a:pPr>
            <a:r>
              <a:rPr lang="en-US" sz="1400" dirty="0"/>
              <a:t>Corrective</a:t>
            </a:r>
          </a:p>
          <a:p>
            <a:pPr marL="742950" lvl="1" indent="-228600">
              <a:lnSpc>
                <a:spcPct val="90000"/>
              </a:lnSpc>
              <a:spcAft>
                <a:spcPts val="600"/>
              </a:spcAft>
              <a:buFont typeface="Arial" panose="020B0604020202020204" pitchFamily="34" charset="0"/>
              <a:buChar char="•"/>
            </a:pPr>
            <a:r>
              <a:rPr lang="en-US" sz="1400" dirty="0"/>
              <a:t>If an incident occurs, are staff properly trained on new controls?</a:t>
            </a:r>
          </a:p>
          <a:p>
            <a:pPr marL="742950" lvl="1" indent="-228600">
              <a:lnSpc>
                <a:spcPct val="90000"/>
              </a:lnSpc>
              <a:spcAft>
                <a:spcPts val="600"/>
              </a:spcAft>
              <a:buFont typeface="Arial" panose="020B0604020202020204" pitchFamily="34" charset="0"/>
              <a:buChar char="•"/>
            </a:pPr>
            <a:r>
              <a:rPr lang="en-US" sz="1400" dirty="0"/>
              <a:t>If your computer crashes, are there proper backups so that everything can be restored in a reasonable time?</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endParaRPr lang="en-US" sz="1400" dirty="0"/>
          </a:p>
        </p:txBody>
      </p:sp>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pic>
        <p:nvPicPr>
          <p:cNvPr id="7" name="Picture 6">
            <a:extLst>
              <a:ext uri="{FF2B5EF4-FFF2-40B4-BE49-F238E27FC236}">
                <a16:creationId xmlns:a16="http://schemas.microsoft.com/office/drawing/2014/main" id="{1DBDDA8F-BF5E-C913-C1A0-DB961B3198A8}"/>
              </a:ext>
            </a:extLst>
          </p:cNvPr>
          <p:cNvPicPr>
            <a:picLocks noChangeAspect="1"/>
          </p:cNvPicPr>
          <p:nvPr/>
        </p:nvPicPr>
        <p:blipFill>
          <a:blip r:embed="rId4"/>
          <a:stretch>
            <a:fillRect/>
          </a:stretch>
        </p:blipFill>
        <p:spPr>
          <a:xfrm>
            <a:off x="3832796" y="1106035"/>
            <a:ext cx="5082604" cy="5218565"/>
          </a:xfrm>
          <a:prstGeom prst="rect">
            <a:avLst/>
          </a:prstGeom>
        </p:spPr>
      </p:pic>
      <p:sp>
        <p:nvSpPr>
          <p:cNvPr id="12" name="TextBox 11">
            <a:extLst>
              <a:ext uri="{FF2B5EF4-FFF2-40B4-BE49-F238E27FC236}">
                <a16:creationId xmlns:a16="http://schemas.microsoft.com/office/drawing/2014/main" id="{758EC266-24DA-7713-E691-A4892AE7A91B}"/>
              </a:ext>
            </a:extLst>
          </p:cNvPr>
          <p:cNvSpPr txBox="1"/>
          <p:nvPr/>
        </p:nvSpPr>
        <p:spPr>
          <a:xfrm>
            <a:off x="2590800" y="261653"/>
            <a:ext cx="5664708" cy="469167"/>
          </a:xfrm>
          <a:prstGeom prst="rect">
            <a:avLst/>
          </a:prstGeom>
          <a:noFill/>
        </p:spPr>
        <p:txBody>
          <a:bodyPr wrap="square">
            <a:spAutoFit/>
          </a:bodyPr>
          <a:lstStyle/>
          <a:p>
            <a:pPr lvl="0">
              <a:lnSpc>
                <a:spcPct val="110000"/>
              </a:lnSpc>
            </a:pPr>
            <a:r>
              <a:rPr lang="en-US" sz="2400" b="1" dirty="0">
                <a:solidFill>
                  <a:schemeClr val="bg1"/>
                </a:solidFill>
                <a:latin typeface="Times New Roman"/>
                <a:cs typeface="Times New Roman"/>
              </a:rPr>
              <a:t>Internal Controls &amp; Parish Reviews</a:t>
            </a:r>
          </a:p>
        </p:txBody>
      </p:sp>
    </p:spTree>
    <p:extLst>
      <p:ext uri="{BB962C8B-B14F-4D97-AF65-F5344CB8AC3E}">
        <p14:creationId xmlns:p14="http://schemas.microsoft.com/office/powerpoint/2010/main" val="230626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Internal Controls &amp; Parish Reviews</a:t>
            </a:r>
          </a:p>
        </p:txBody>
      </p:sp>
      <p:sp>
        <p:nvSpPr>
          <p:cNvPr id="9" name="TextBox 8">
            <a:extLst>
              <a:ext uri="{FF2B5EF4-FFF2-40B4-BE49-F238E27FC236}">
                <a16:creationId xmlns:a16="http://schemas.microsoft.com/office/drawing/2014/main" id="{4CD7F838-DB78-2487-5748-B6EA1E212584}"/>
              </a:ext>
            </a:extLst>
          </p:cNvPr>
          <p:cNvSpPr txBox="1"/>
          <p:nvPr/>
        </p:nvSpPr>
        <p:spPr>
          <a:xfrm>
            <a:off x="381000" y="1314968"/>
            <a:ext cx="8610600" cy="2215991"/>
          </a:xfrm>
          <a:prstGeom prst="rect">
            <a:avLst/>
          </a:prstGeom>
          <a:noFill/>
        </p:spPr>
        <p:txBody>
          <a:bodyPr wrap="square" rtlCol="0">
            <a:spAutoFit/>
          </a:bodyPr>
          <a:lstStyle/>
          <a:p>
            <a:r>
              <a:rPr lang="en-US" sz="2400" dirty="0"/>
              <a:t>But we are a church (or school)….. No one would take any money from us. Right? RIGHT?</a:t>
            </a:r>
          </a:p>
          <a:p>
            <a:endParaRPr lang="en-US" dirty="0"/>
          </a:p>
          <a:p>
            <a:endParaRPr lang="en-US" dirty="0"/>
          </a:p>
          <a:p>
            <a:endParaRPr lang="en-US" dirty="0"/>
          </a:p>
          <a:p>
            <a:endParaRPr lang="en-US" dirty="0"/>
          </a:p>
          <a:p>
            <a:endParaRPr lang="en-US" dirty="0"/>
          </a:p>
        </p:txBody>
      </p:sp>
      <p:pic>
        <p:nvPicPr>
          <p:cNvPr id="7" name="Picture 6">
            <a:extLst>
              <a:ext uri="{FF2B5EF4-FFF2-40B4-BE49-F238E27FC236}">
                <a16:creationId xmlns:a16="http://schemas.microsoft.com/office/drawing/2014/main" id="{8A4B29EC-A809-63A4-34A8-C5A3A4CFE163}"/>
              </a:ext>
            </a:extLst>
          </p:cNvPr>
          <p:cNvPicPr>
            <a:picLocks noChangeAspect="1"/>
          </p:cNvPicPr>
          <p:nvPr/>
        </p:nvPicPr>
        <p:blipFill>
          <a:blip r:embed="rId4"/>
          <a:stretch>
            <a:fillRect/>
          </a:stretch>
        </p:blipFill>
        <p:spPr>
          <a:xfrm>
            <a:off x="3352800" y="2422963"/>
            <a:ext cx="1905000" cy="1905000"/>
          </a:xfrm>
          <a:prstGeom prst="rect">
            <a:avLst/>
          </a:prstGeom>
        </p:spPr>
      </p:pic>
      <p:sp>
        <p:nvSpPr>
          <p:cNvPr id="8" name="TextBox 7">
            <a:extLst>
              <a:ext uri="{FF2B5EF4-FFF2-40B4-BE49-F238E27FC236}">
                <a16:creationId xmlns:a16="http://schemas.microsoft.com/office/drawing/2014/main" id="{86E7BE86-5589-A317-CB20-81E7F7ECE3CE}"/>
              </a:ext>
            </a:extLst>
          </p:cNvPr>
          <p:cNvSpPr txBox="1"/>
          <p:nvPr/>
        </p:nvSpPr>
        <p:spPr>
          <a:xfrm>
            <a:off x="342900" y="4812268"/>
            <a:ext cx="8458200" cy="461665"/>
          </a:xfrm>
          <a:prstGeom prst="rect">
            <a:avLst/>
          </a:prstGeom>
          <a:noFill/>
        </p:spPr>
        <p:txBody>
          <a:bodyPr wrap="square" rtlCol="0">
            <a:spAutoFit/>
          </a:bodyPr>
          <a:lstStyle/>
          <a:p>
            <a:r>
              <a:rPr lang="en-US" sz="2400" dirty="0"/>
              <a:t>Well let’s see what some recent (ish) news articles have to say….</a:t>
            </a:r>
          </a:p>
        </p:txBody>
      </p:sp>
    </p:spTree>
    <p:extLst>
      <p:ext uri="{BB962C8B-B14F-4D97-AF65-F5344CB8AC3E}">
        <p14:creationId xmlns:p14="http://schemas.microsoft.com/office/powerpoint/2010/main" val="208084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Internal Controls &amp; Parish Reviews</a:t>
            </a:r>
          </a:p>
        </p:txBody>
      </p:sp>
      <p:pic>
        <p:nvPicPr>
          <p:cNvPr id="4" name="Picture 3">
            <a:extLst>
              <a:ext uri="{FF2B5EF4-FFF2-40B4-BE49-F238E27FC236}">
                <a16:creationId xmlns:a16="http://schemas.microsoft.com/office/drawing/2014/main" id="{E1E28D27-6E0B-A111-DC39-463669A6F2FF}"/>
              </a:ext>
            </a:extLst>
          </p:cNvPr>
          <p:cNvPicPr>
            <a:picLocks noChangeAspect="1"/>
          </p:cNvPicPr>
          <p:nvPr/>
        </p:nvPicPr>
        <p:blipFill>
          <a:blip r:embed="rId4"/>
          <a:stretch>
            <a:fillRect/>
          </a:stretch>
        </p:blipFill>
        <p:spPr>
          <a:xfrm>
            <a:off x="381000" y="1183920"/>
            <a:ext cx="8686799" cy="2397479"/>
          </a:xfrm>
          <a:prstGeom prst="rect">
            <a:avLst/>
          </a:prstGeom>
        </p:spPr>
      </p:pic>
      <p:sp>
        <p:nvSpPr>
          <p:cNvPr id="10" name="TextBox 9">
            <a:extLst>
              <a:ext uri="{FF2B5EF4-FFF2-40B4-BE49-F238E27FC236}">
                <a16:creationId xmlns:a16="http://schemas.microsoft.com/office/drawing/2014/main" id="{D2B36775-D5E0-78B7-DC21-2E5AC5DBE3B8}"/>
              </a:ext>
            </a:extLst>
          </p:cNvPr>
          <p:cNvSpPr txBox="1"/>
          <p:nvPr/>
        </p:nvSpPr>
        <p:spPr>
          <a:xfrm>
            <a:off x="457200" y="3770106"/>
            <a:ext cx="8229600" cy="2308324"/>
          </a:xfrm>
          <a:prstGeom prst="rect">
            <a:avLst/>
          </a:prstGeom>
          <a:noFill/>
        </p:spPr>
        <p:txBody>
          <a:bodyPr wrap="square" rtlCol="0">
            <a:spAutoFit/>
          </a:bodyPr>
          <a:lstStyle/>
          <a:p>
            <a:r>
              <a:rPr lang="en-US" dirty="0"/>
              <a:t>Highlights:</a:t>
            </a:r>
          </a:p>
          <a:p>
            <a:endParaRPr lang="en-US" dirty="0"/>
          </a:p>
          <a:p>
            <a:pPr marL="285750" indent="-285750">
              <a:buFont typeface="Arial" panose="020B0604020202020204" pitchFamily="34" charset="0"/>
              <a:buChar char="•"/>
            </a:pPr>
            <a:r>
              <a:rPr lang="en-US" dirty="0"/>
              <a:t>Parish noticed some discrepancies from past donation totals </a:t>
            </a:r>
          </a:p>
          <a:p>
            <a:pPr marL="285750" indent="-285750">
              <a:buFont typeface="Arial" panose="020B0604020202020204" pitchFamily="34" charset="0"/>
              <a:buChar char="•"/>
            </a:pPr>
            <a:r>
              <a:rPr lang="en-US" dirty="0"/>
              <a:t>Parish worked with law enforcement to conduct a Sting Operation</a:t>
            </a:r>
          </a:p>
          <a:p>
            <a:pPr marL="285750" indent="-285750">
              <a:buFont typeface="Arial" panose="020B0604020202020204" pitchFamily="34" charset="0"/>
              <a:buChar char="•"/>
            </a:pPr>
            <a:r>
              <a:rPr lang="en-US" dirty="0"/>
              <a:t>Man had $1,400 in his pockets from that particular day</a:t>
            </a:r>
          </a:p>
          <a:p>
            <a:pPr marL="285750" indent="-285750">
              <a:buFont typeface="Arial" panose="020B0604020202020204" pitchFamily="34" charset="0"/>
              <a:buChar char="•"/>
            </a:pPr>
            <a:r>
              <a:rPr lang="en-US" dirty="0"/>
              <a:t>Admitted to $50,000, but law enforcement believe it was between $85,000-$135,000</a:t>
            </a:r>
          </a:p>
          <a:p>
            <a:pPr marL="285750" indent="-285750">
              <a:buFont typeface="Arial" panose="020B0604020202020204" pitchFamily="34" charset="0"/>
              <a:buChar char="•"/>
            </a:pPr>
            <a:r>
              <a:rPr lang="en-US" dirty="0"/>
              <a:t>The man did not appear remorseful and never explained why he really took it </a:t>
            </a:r>
          </a:p>
        </p:txBody>
      </p:sp>
      <p:pic>
        <p:nvPicPr>
          <p:cNvPr id="12" name="Picture 11">
            <a:extLst>
              <a:ext uri="{FF2B5EF4-FFF2-40B4-BE49-F238E27FC236}">
                <a16:creationId xmlns:a16="http://schemas.microsoft.com/office/drawing/2014/main" id="{CB22152A-BC93-4BB4-4024-95A4EE5061C3}"/>
              </a:ext>
            </a:extLst>
          </p:cNvPr>
          <p:cNvPicPr>
            <a:picLocks noChangeAspect="1"/>
          </p:cNvPicPr>
          <p:nvPr/>
        </p:nvPicPr>
        <p:blipFill>
          <a:blip r:embed="rId5"/>
          <a:stretch>
            <a:fillRect/>
          </a:stretch>
        </p:blipFill>
        <p:spPr>
          <a:xfrm>
            <a:off x="7088873" y="2893806"/>
            <a:ext cx="1569352" cy="1752600"/>
          </a:xfrm>
          <a:prstGeom prst="rect">
            <a:avLst/>
          </a:prstGeom>
        </p:spPr>
      </p:pic>
    </p:spTree>
    <p:extLst>
      <p:ext uri="{BB962C8B-B14F-4D97-AF65-F5344CB8AC3E}">
        <p14:creationId xmlns:p14="http://schemas.microsoft.com/office/powerpoint/2010/main" val="378899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Internal Controls &amp; Parish Reviews</a:t>
            </a:r>
          </a:p>
        </p:txBody>
      </p:sp>
      <p:pic>
        <p:nvPicPr>
          <p:cNvPr id="4" name="Picture 3">
            <a:extLst>
              <a:ext uri="{FF2B5EF4-FFF2-40B4-BE49-F238E27FC236}">
                <a16:creationId xmlns:a16="http://schemas.microsoft.com/office/drawing/2014/main" id="{D1203F49-05E7-4E54-5525-58CBB17942C2}"/>
              </a:ext>
            </a:extLst>
          </p:cNvPr>
          <p:cNvPicPr>
            <a:picLocks noChangeAspect="1"/>
          </p:cNvPicPr>
          <p:nvPr/>
        </p:nvPicPr>
        <p:blipFill>
          <a:blip r:embed="rId4"/>
          <a:stretch>
            <a:fillRect/>
          </a:stretch>
        </p:blipFill>
        <p:spPr>
          <a:xfrm>
            <a:off x="0" y="1078768"/>
            <a:ext cx="7315200" cy="30678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1993C6F3-C35D-7C89-0F04-39C857592E90}"/>
              </a:ext>
            </a:extLst>
          </p:cNvPr>
          <p:cNvPicPr>
            <a:picLocks noChangeAspect="1"/>
          </p:cNvPicPr>
          <p:nvPr/>
        </p:nvPicPr>
        <p:blipFill>
          <a:blip r:embed="rId5"/>
          <a:stretch>
            <a:fillRect/>
          </a:stretch>
        </p:blipFill>
        <p:spPr>
          <a:xfrm>
            <a:off x="1828800" y="3064228"/>
            <a:ext cx="7316221" cy="27150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Picture 11">
            <a:extLst>
              <a:ext uri="{FF2B5EF4-FFF2-40B4-BE49-F238E27FC236}">
                <a16:creationId xmlns:a16="http://schemas.microsoft.com/office/drawing/2014/main" id="{B97B65E7-BD81-8332-9176-8D25BA817E45}"/>
              </a:ext>
            </a:extLst>
          </p:cNvPr>
          <p:cNvPicPr>
            <a:picLocks noChangeAspect="1"/>
          </p:cNvPicPr>
          <p:nvPr/>
        </p:nvPicPr>
        <p:blipFill>
          <a:blip r:embed="rId6"/>
          <a:stretch>
            <a:fillRect/>
          </a:stretch>
        </p:blipFill>
        <p:spPr>
          <a:xfrm>
            <a:off x="152400" y="4755151"/>
            <a:ext cx="7944959" cy="204816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3896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Internal Controls &amp; Parish Reviews</a:t>
            </a:r>
          </a:p>
        </p:txBody>
      </p:sp>
      <p:sp>
        <p:nvSpPr>
          <p:cNvPr id="9" name="TextBox 8">
            <a:extLst>
              <a:ext uri="{FF2B5EF4-FFF2-40B4-BE49-F238E27FC236}">
                <a16:creationId xmlns:a16="http://schemas.microsoft.com/office/drawing/2014/main" id="{4CD7F838-DB78-2487-5748-B6EA1E212584}"/>
              </a:ext>
            </a:extLst>
          </p:cNvPr>
          <p:cNvSpPr txBox="1"/>
          <p:nvPr/>
        </p:nvSpPr>
        <p:spPr>
          <a:xfrm>
            <a:off x="381000" y="1295400"/>
            <a:ext cx="8610600" cy="5078313"/>
          </a:xfrm>
          <a:prstGeom prst="rect">
            <a:avLst/>
          </a:prstGeom>
          <a:noFill/>
        </p:spPr>
        <p:txBody>
          <a:bodyPr wrap="square" rtlCol="0">
            <a:spAutoFit/>
          </a:bodyPr>
          <a:lstStyle/>
          <a:p>
            <a:pPr algn="ctr"/>
            <a:r>
              <a:rPr lang="en-US" dirty="0"/>
              <a:t>Chapter 5 of the Parish Financial Management Manual provides many financial management guidelines that parishes and schools in the Archdiocese are expected to follow. These guidelines are not meant to be a burden, but instead, help the parish implement solid internal controls to minimize risk.</a:t>
            </a:r>
          </a:p>
          <a:p>
            <a:pPr algn="ctr"/>
            <a:endParaRPr lang="en-US" dirty="0"/>
          </a:p>
          <a:p>
            <a:r>
              <a:rPr lang="en-US" dirty="0"/>
              <a:t>Common Weaknesses:</a:t>
            </a:r>
          </a:p>
          <a:p>
            <a:pPr marL="285750" indent="-285750">
              <a:buFont typeface="Arial" panose="020B0604020202020204" pitchFamily="34" charset="0"/>
              <a:buChar char="•"/>
            </a:pPr>
            <a:r>
              <a:rPr lang="en-US" dirty="0"/>
              <a:t>Parish Staff Should NOT be involved in money counting – ever</a:t>
            </a:r>
          </a:p>
          <a:p>
            <a:pPr marL="285750" indent="-285750">
              <a:buFont typeface="Arial" panose="020B0604020202020204" pitchFamily="34" charset="0"/>
              <a:buChar char="•"/>
            </a:pPr>
            <a:r>
              <a:rPr lang="en-US" dirty="0"/>
              <a:t>Affiliated Organizations (Athletics, Christian Women, etc.) do not follow the rules</a:t>
            </a:r>
          </a:p>
          <a:p>
            <a:pPr marL="742950" lvl="1" indent="-285750">
              <a:buFont typeface="Arial" panose="020B0604020202020204" pitchFamily="34" charset="0"/>
              <a:buChar char="•"/>
            </a:pPr>
            <a:r>
              <a:rPr lang="en-US" dirty="0"/>
              <a:t>Two signatures on every check</a:t>
            </a:r>
          </a:p>
          <a:p>
            <a:pPr marL="742950" lvl="1" indent="-285750">
              <a:buFont typeface="Arial" panose="020B0604020202020204" pitchFamily="34" charset="0"/>
              <a:buChar char="•"/>
            </a:pPr>
            <a:r>
              <a:rPr lang="en-US" dirty="0"/>
              <a:t>Bank reconciliations performed on a monthly basis</a:t>
            </a:r>
          </a:p>
          <a:p>
            <a:pPr marL="742950" lvl="1" indent="-285750">
              <a:buFont typeface="Arial" panose="020B0604020202020204" pitchFamily="34" charset="0"/>
              <a:buChar char="•"/>
            </a:pPr>
            <a:r>
              <a:rPr lang="en-US" dirty="0"/>
              <a:t>Timely financial statements</a:t>
            </a:r>
          </a:p>
          <a:p>
            <a:pPr marL="285750" indent="-285750">
              <a:buFont typeface="Arial" panose="020B0604020202020204" pitchFamily="34" charset="0"/>
              <a:buChar char="•"/>
            </a:pPr>
            <a:r>
              <a:rPr lang="en-US" dirty="0"/>
              <a:t>Electronic payments do not have proper approval/documentation/authorization</a:t>
            </a:r>
          </a:p>
          <a:p>
            <a:pPr marL="285750" indent="-285750">
              <a:buFont typeface="Arial" panose="020B0604020202020204" pitchFamily="34" charset="0"/>
              <a:buChar char="•"/>
            </a:pPr>
            <a:r>
              <a:rPr lang="en-US" dirty="0"/>
              <a:t>Financial statements are not accurate</a:t>
            </a:r>
          </a:p>
          <a:p>
            <a:pPr marL="742950" lvl="1" indent="-285750">
              <a:buFont typeface="Arial" panose="020B0604020202020204" pitchFamily="34" charset="0"/>
              <a:buChar char="•"/>
            </a:pPr>
            <a:r>
              <a:rPr lang="en-US" dirty="0"/>
              <a:t>Standard accounting methods not correctly applied</a:t>
            </a:r>
          </a:p>
          <a:p>
            <a:pPr marL="285750" indent="-285750">
              <a:buFont typeface="Arial" panose="020B0604020202020204" pitchFamily="34" charset="0"/>
              <a:buChar char="•"/>
            </a:pPr>
            <a:r>
              <a:rPr lang="en-US" dirty="0"/>
              <a:t>Financial Statements are not prepared on a timely basis and comparative reports are not given to department heads</a:t>
            </a:r>
          </a:p>
          <a:p>
            <a:pPr marL="285750" indent="-285750">
              <a:buFont typeface="Arial" panose="020B0604020202020204" pitchFamily="34" charset="0"/>
              <a:buChar char="•"/>
            </a:pPr>
            <a:r>
              <a:rPr lang="en-US" dirty="0"/>
              <a:t>Separation of Duties</a:t>
            </a:r>
          </a:p>
          <a:p>
            <a:pPr marL="285750" indent="-285750">
              <a:buFont typeface="Arial" panose="020B0604020202020204" pitchFamily="34" charset="0"/>
              <a:buChar char="•"/>
            </a:pPr>
            <a:r>
              <a:rPr lang="en-US" dirty="0"/>
              <a:t>Policies for handling cash at fundraising events</a:t>
            </a:r>
          </a:p>
        </p:txBody>
      </p:sp>
    </p:spTree>
    <p:extLst>
      <p:ext uri="{BB962C8B-B14F-4D97-AF65-F5344CB8AC3E}">
        <p14:creationId xmlns:p14="http://schemas.microsoft.com/office/powerpoint/2010/main" val="5403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Internal Controls &amp; Parish Reviews</a:t>
            </a:r>
          </a:p>
        </p:txBody>
      </p:sp>
      <p:sp>
        <p:nvSpPr>
          <p:cNvPr id="9" name="TextBox 8">
            <a:extLst>
              <a:ext uri="{FF2B5EF4-FFF2-40B4-BE49-F238E27FC236}">
                <a16:creationId xmlns:a16="http://schemas.microsoft.com/office/drawing/2014/main" id="{4CD7F838-DB78-2487-5748-B6EA1E212584}"/>
              </a:ext>
            </a:extLst>
          </p:cNvPr>
          <p:cNvSpPr txBox="1"/>
          <p:nvPr/>
        </p:nvSpPr>
        <p:spPr>
          <a:xfrm>
            <a:off x="381000" y="1295400"/>
            <a:ext cx="8610600" cy="1785104"/>
          </a:xfrm>
          <a:prstGeom prst="rect">
            <a:avLst/>
          </a:prstGeom>
          <a:noFill/>
        </p:spPr>
        <p:txBody>
          <a:bodyPr wrap="square" rtlCol="0">
            <a:spAutoFit/>
          </a:bodyPr>
          <a:lstStyle/>
          <a:p>
            <a:pPr algn="ctr"/>
            <a:r>
              <a:rPr lang="en-US" sz="2000" b="1" dirty="0"/>
              <a:t>Are we convinced that Internal Controls are important?</a:t>
            </a:r>
          </a:p>
          <a:p>
            <a:pPr algn="ct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DE06F05F-3A2E-9605-DAA4-B32DDEE3D70B}"/>
              </a:ext>
            </a:extLst>
          </p:cNvPr>
          <p:cNvPicPr>
            <a:picLocks noChangeAspect="1"/>
          </p:cNvPicPr>
          <p:nvPr/>
        </p:nvPicPr>
        <p:blipFill>
          <a:blip r:embed="rId4"/>
          <a:stretch>
            <a:fillRect/>
          </a:stretch>
        </p:blipFill>
        <p:spPr>
          <a:xfrm>
            <a:off x="2971800" y="1828800"/>
            <a:ext cx="3581400" cy="3321213"/>
          </a:xfrm>
          <a:prstGeom prst="rect">
            <a:avLst/>
          </a:prstGeom>
        </p:spPr>
      </p:pic>
      <p:sp>
        <p:nvSpPr>
          <p:cNvPr id="5" name="TextBox 4">
            <a:extLst>
              <a:ext uri="{FF2B5EF4-FFF2-40B4-BE49-F238E27FC236}">
                <a16:creationId xmlns:a16="http://schemas.microsoft.com/office/drawing/2014/main" id="{D2081F13-97CB-B66C-9926-FAACB25368F0}"/>
              </a:ext>
            </a:extLst>
          </p:cNvPr>
          <p:cNvSpPr txBox="1"/>
          <p:nvPr/>
        </p:nvSpPr>
        <p:spPr>
          <a:xfrm>
            <a:off x="152400" y="5410200"/>
            <a:ext cx="8915400" cy="830997"/>
          </a:xfrm>
          <a:prstGeom prst="rect">
            <a:avLst/>
          </a:prstGeom>
          <a:noFill/>
        </p:spPr>
        <p:txBody>
          <a:bodyPr wrap="square" rtlCol="0">
            <a:spAutoFit/>
          </a:bodyPr>
          <a:lstStyle/>
          <a:p>
            <a:pPr algn="ctr"/>
            <a:r>
              <a:rPr lang="en-US" sz="2400" dirty="0"/>
              <a:t>So, what are some other ways that we can minimize risk at our parishes and schools?</a:t>
            </a:r>
          </a:p>
        </p:txBody>
      </p:sp>
    </p:spTree>
    <p:extLst>
      <p:ext uri="{BB962C8B-B14F-4D97-AF65-F5344CB8AC3E}">
        <p14:creationId xmlns:p14="http://schemas.microsoft.com/office/powerpoint/2010/main" val="324011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Internal Controls &amp; Parish Reviews</a:t>
            </a:r>
          </a:p>
        </p:txBody>
      </p:sp>
      <p:sp>
        <p:nvSpPr>
          <p:cNvPr id="9" name="TextBox 8">
            <a:extLst>
              <a:ext uri="{FF2B5EF4-FFF2-40B4-BE49-F238E27FC236}">
                <a16:creationId xmlns:a16="http://schemas.microsoft.com/office/drawing/2014/main" id="{4CD7F838-DB78-2487-5748-B6EA1E212584}"/>
              </a:ext>
            </a:extLst>
          </p:cNvPr>
          <p:cNvSpPr txBox="1"/>
          <p:nvPr/>
        </p:nvSpPr>
        <p:spPr>
          <a:xfrm>
            <a:off x="381000" y="1295400"/>
            <a:ext cx="8610600" cy="6186309"/>
          </a:xfrm>
          <a:prstGeom prst="rect">
            <a:avLst/>
          </a:prstGeom>
          <a:noFill/>
        </p:spPr>
        <p:txBody>
          <a:bodyPr wrap="square" rtlCol="0">
            <a:spAutoFit/>
          </a:bodyPr>
          <a:lstStyle/>
          <a:p>
            <a:pPr marL="285750" indent="-285750">
              <a:buFont typeface="Arial" panose="020B0604020202020204" pitchFamily="34" charset="0"/>
              <a:buChar char="•"/>
            </a:pPr>
            <a:r>
              <a:rPr lang="en-US" sz="2400" dirty="0"/>
              <a:t>Audits</a:t>
            </a:r>
          </a:p>
          <a:p>
            <a:pPr marL="285750" indent="-285750">
              <a:buFont typeface="Arial" panose="020B0604020202020204" pitchFamily="34" charset="0"/>
              <a:buChar char="•"/>
            </a:pPr>
            <a:r>
              <a:rPr lang="en-US" sz="2400" dirty="0"/>
              <a:t>Increased awareness among staff and key leaders</a:t>
            </a:r>
          </a:p>
          <a:p>
            <a:pPr marL="742950" lvl="1" indent="-285750">
              <a:buFont typeface="Arial" panose="020B0604020202020204" pitchFamily="34" charset="0"/>
              <a:buChar char="•"/>
            </a:pPr>
            <a:r>
              <a:rPr lang="en-US" sz="2400" dirty="0"/>
              <a:t>Training through Catholic Mutual</a:t>
            </a:r>
          </a:p>
          <a:p>
            <a:pPr marL="742950" lvl="1" indent="-285750">
              <a:buFont typeface="Arial" panose="020B0604020202020204" pitchFamily="34" charset="0"/>
              <a:buChar char="•"/>
            </a:pPr>
            <a:r>
              <a:rPr lang="en-US" sz="2400" dirty="0"/>
              <a:t>KnowBe4</a:t>
            </a:r>
          </a:p>
          <a:p>
            <a:pPr marL="285750" indent="-285750">
              <a:buFont typeface="Arial" panose="020B0604020202020204" pitchFamily="34" charset="0"/>
              <a:buChar char="•"/>
            </a:pPr>
            <a:r>
              <a:rPr lang="en-US" sz="2400" dirty="0"/>
              <a:t>Make staff/volunteers aware of a reporting system in case they suspect misconduct</a:t>
            </a:r>
          </a:p>
          <a:p>
            <a:pPr marL="742950" lvl="1" indent="-285750">
              <a:buFont typeface="Arial" panose="020B0604020202020204" pitchFamily="34" charset="0"/>
              <a:buChar char="•"/>
            </a:pPr>
            <a:r>
              <a:rPr lang="en-US" sz="2400" dirty="0"/>
              <a:t>Convercent</a:t>
            </a:r>
          </a:p>
          <a:p>
            <a:pPr marL="285750" indent="-285750">
              <a:buFont typeface="Arial" panose="020B0604020202020204" pitchFamily="34" charset="0"/>
              <a:buChar char="•"/>
            </a:pPr>
            <a:r>
              <a:rPr lang="en-US" sz="2400" dirty="0"/>
              <a:t>Ensure a good culture among staff</a:t>
            </a:r>
          </a:p>
          <a:p>
            <a:pPr marL="285750" indent="-285750">
              <a:buFont typeface="Arial" panose="020B0604020202020204" pitchFamily="34" charset="0"/>
              <a:buChar char="•"/>
            </a:pPr>
            <a:r>
              <a:rPr lang="en-US" sz="2400" dirty="0"/>
              <a:t>Monitor vacation balances</a:t>
            </a:r>
          </a:p>
          <a:p>
            <a:pPr marL="285750" indent="-285750">
              <a:buFont typeface="Arial" panose="020B0604020202020204" pitchFamily="34" charset="0"/>
              <a:buChar char="•"/>
            </a:pPr>
            <a:r>
              <a:rPr lang="en-US" sz="2400" dirty="0"/>
              <a:t>Internal reviews of policies, processes, etc.</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Have a PARISH REVIEW </a:t>
            </a:r>
            <a:r>
              <a:rPr lang="en-US" sz="2400" dirty="0">
                <a:sym typeface="Wingdings" panose="05000000000000000000" pitchFamily="2" charset="2"/>
              </a:rPr>
              <a:t></a:t>
            </a:r>
            <a:endParaRPr lang="en-US" sz="24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7978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graphicFrame>
        <p:nvGraphicFramePr>
          <p:cNvPr id="3" name="Table 3">
            <a:extLst>
              <a:ext uri="{FF2B5EF4-FFF2-40B4-BE49-F238E27FC236}">
                <a16:creationId xmlns:a16="http://schemas.microsoft.com/office/drawing/2014/main" id="{63F4AB81-CB0D-416F-8473-BF34FA12F483}"/>
              </a:ext>
            </a:extLst>
          </p:cNvPr>
          <p:cNvGraphicFramePr>
            <a:graphicFrameLocks noGrp="1"/>
          </p:cNvGraphicFramePr>
          <p:nvPr/>
        </p:nvGraphicFramePr>
        <p:xfrm>
          <a:off x="381000" y="1397000"/>
          <a:ext cx="8610600" cy="4546600"/>
        </p:xfrm>
        <a:graphic>
          <a:graphicData uri="http://schemas.openxmlformats.org/drawingml/2006/table">
            <a:tbl>
              <a:tblPr firstRow="1" bandRow="1">
                <a:tableStyleId>{5C22544A-7EE6-4342-B048-85BDC9FD1C3A}</a:tableStyleId>
              </a:tblPr>
              <a:tblGrid>
                <a:gridCol w="8610600">
                  <a:extLst>
                    <a:ext uri="{9D8B030D-6E8A-4147-A177-3AD203B41FA5}">
                      <a16:colId xmlns:a16="http://schemas.microsoft.com/office/drawing/2014/main" val="2077315033"/>
                    </a:ext>
                  </a:extLst>
                </a:gridCol>
              </a:tblGrid>
              <a:tr h="4546600">
                <a:tc>
                  <a:txBody>
                    <a:bodyPr/>
                    <a:lstStyle/>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algn="ctr"/>
                      <a:r>
                        <a:rPr lang="en-US" sz="3600" dirty="0">
                          <a:solidFill>
                            <a:schemeClr val="tx1"/>
                          </a:solidFill>
                        </a:rPr>
                        <a:t>I care enough about you to tell you the truth!</a:t>
                      </a: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algn="ctr"/>
                      <a:r>
                        <a:rPr lang="en-US" sz="2000" dirty="0">
                          <a:solidFill>
                            <a:schemeClr val="tx1"/>
                          </a:solidFill>
                        </a:rPr>
                        <a:t>It is caring to give feedback. If you see someone doing something that is getting in their own way, the thing to do is to speak up.</a:t>
                      </a:r>
                    </a:p>
                  </a:txBody>
                  <a:tcPr>
                    <a:noFill/>
                  </a:tcPr>
                </a:tc>
                <a:extLst>
                  <a:ext uri="{0D108BD9-81ED-4DB2-BD59-A6C34878D82A}">
                    <a16:rowId xmlns:a16="http://schemas.microsoft.com/office/drawing/2014/main" val="1519354850"/>
                  </a:ext>
                </a:extLst>
              </a:tr>
            </a:tbl>
          </a:graphicData>
        </a:graphic>
      </p:graphicFrame>
    </p:spTree>
    <p:extLst>
      <p:ext uri="{BB962C8B-B14F-4D97-AF65-F5344CB8AC3E}">
        <p14:creationId xmlns:p14="http://schemas.microsoft.com/office/powerpoint/2010/main" val="357868794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Internal Controls &amp; Parish Reviews</a:t>
            </a:r>
          </a:p>
        </p:txBody>
      </p:sp>
      <p:sp>
        <p:nvSpPr>
          <p:cNvPr id="9" name="TextBox 8">
            <a:extLst>
              <a:ext uri="{FF2B5EF4-FFF2-40B4-BE49-F238E27FC236}">
                <a16:creationId xmlns:a16="http://schemas.microsoft.com/office/drawing/2014/main" id="{4CD7F838-DB78-2487-5748-B6EA1E212584}"/>
              </a:ext>
            </a:extLst>
          </p:cNvPr>
          <p:cNvSpPr txBox="1"/>
          <p:nvPr/>
        </p:nvSpPr>
        <p:spPr>
          <a:xfrm>
            <a:off x="381000" y="1295400"/>
            <a:ext cx="8610600" cy="6186309"/>
          </a:xfrm>
          <a:prstGeom prst="rect">
            <a:avLst/>
          </a:prstGeom>
          <a:noFill/>
        </p:spPr>
        <p:txBody>
          <a:bodyPr wrap="square" rtlCol="0">
            <a:spAutoFit/>
          </a:bodyPr>
          <a:lstStyle/>
          <a:p>
            <a:r>
              <a:rPr lang="en-US" sz="2400" dirty="0"/>
              <a:t>A </a:t>
            </a:r>
            <a:r>
              <a:rPr lang="en-US" sz="2400" u="sng" dirty="0"/>
              <a:t>Parish Review </a:t>
            </a:r>
            <a:r>
              <a:rPr lang="en-US" sz="2400" dirty="0"/>
              <a:t>is  a required formal review of parish financial operations by Archdiocesan staff on a periodic basis. The primary purpose of this financial review is to assist parishes in managing their financial resources effectively. </a:t>
            </a:r>
          </a:p>
          <a:p>
            <a:endParaRPr lang="en-US" sz="2400" dirty="0"/>
          </a:p>
          <a:p>
            <a:r>
              <a:rPr lang="en-US" sz="2400" dirty="0"/>
              <a:t>The review will consist of: </a:t>
            </a:r>
          </a:p>
          <a:p>
            <a:pPr marL="457200" indent="-457200">
              <a:buAutoNum type="arabicPeriod"/>
            </a:pPr>
            <a:r>
              <a:rPr lang="en-US" sz="2400" dirty="0"/>
              <a:t>A pre-visit questionnaire and document request</a:t>
            </a:r>
          </a:p>
          <a:p>
            <a:pPr marL="457200" indent="-457200">
              <a:buAutoNum type="arabicPeriod"/>
            </a:pPr>
            <a:r>
              <a:rPr lang="en-US" sz="2400" dirty="0"/>
              <a:t>An on-site visit stage</a:t>
            </a:r>
          </a:p>
          <a:p>
            <a:pPr marL="457200" indent="-457200">
              <a:buAutoNum type="arabicPeriod"/>
            </a:pPr>
            <a:r>
              <a:rPr lang="en-US" sz="2400" dirty="0"/>
              <a:t>A report stage</a:t>
            </a:r>
          </a:p>
          <a:p>
            <a:endParaRPr lang="en-US" sz="2400" dirty="0"/>
          </a:p>
          <a:p>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56515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Internal Controls &amp; Parish Reviews</a:t>
            </a:r>
          </a:p>
        </p:txBody>
      </p:sp>
      <p:sp>
        <p:nvSpPr>
          <p:cNvPr id="9" name="TextBox 8">
            <a:extLst>
              <a:ext uri="{FF2B5EF4-FFF2-40B4-BE49-F238E27FC236}">
                <a16:creationId xmlns:a16="http://schemas.microsoft.com/office/drawing/2014/main" id="{4CD7F838-DB78-2487-5748-B6EA1E212584}"/>
              </a:ext>
            </a:extLst>
          </p:cNvPr>
          <p:cNvSpPr txBox="1"/>
          <p:nvPr/>
        </p:nvSpPr>
        <p:spPr>
          <a:xfrm>
            <a:off x="381000" y="1295400"/>
            <a:ext cx="8610600" cy="6186309"/>
          </a:xfrm>
          <a:prstGeom prst="rect">
            <a:avLst/>
          </a:prstGeom>
          <a:noFill/>
        </p:spPr>
        <p:txBody>
          <a:bodyPr wrap="square" rtlCol="0">
            <a:spAutoFit/>
          </a:bodyPr>
          <a:lstStyle/>
          <a:p>
            <a:r>
              <a:rPr lang="en-US" sz="2400" dirty="0"/>
              <a:t>Stage 1: Pre-visit Questionnaire and Document Request</a:t>
            </a:r>
          </a:p>
          <a:p>
            <a:endParaRPr lang="en-US" sz="2400" dirty="0"/>
          </a:p>
          <a:p>
            <a:pPr marL="342900" indent="-342900">
              <a:buFont typeface="Arial" panose="020B0604020202020204" pitchFamily="34" charset="0"/>
              <a:buChar char="•"/>
            </a:pPr>
            <a:r>
              <a:rPr lang="en-US" sz="2400" dirty="0"/>
              <a:t>Someone from the Archdiocese will contact you to discuss the review process and determine a date for the on-site visit</a:t>
            </a:r>
          </a:p>
          <a:p>
            <a:pPr marL="342900" indent="-342900">
              <a:buFont typeface="Arial" panose="020B0604020202020204" pitchFamily="34" charset="0"/>
              <a:buChar char="•"/>
            </a:pPr>
            <a:r>
              <a:rPr lang="en-US" sz="2400" dirty="0"/>
              <a:t>You will receive an Internal Control Questionnaire that should be completed and sent back to the reviewer prior to the on-site visit</a:t>
            </a:r>
          </a:p>
          <a:p>
            <a:pPr marL="342900" indent="-342900">
              <a:buFont typeface="Arial" panose="020B0604020202020204" pitchFamily="34" charset="0"/>
              <a:buChar char="•"/>
            </a:pPr>
            <a:r>
              <a:rPr lang="en-US" sz="2400" dirty="0"/>
              <a:t>You will receive a list of documents that the reviewer will like to take a peek at before the review (i.e, internal financials, staff list, etc.)</a:t>
            </a:r>
          </a:p>
          <a:p>
            <a:endParaRPr lang="en-US" sz="2400" dirty="0"/>
          </a:p>
          <a:p>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EB15F317-F83F-97C7-6027-6B5A7F1D25BB}"/>
              </a:ext>
            </a:extLst>
          </p:cNvPr>
          <p:cNvPicPr>
            <a:picLocks noChangeAspect="1"/>
          </p:cNvPicPr>
          <p:nvPr/>
        </p:nvPicPr>
        <p:blipFill>
          <a:blip r:embed="rId4"/>
          <a:stretch>
            <a:fillRect/>
          </a:stretch>
        </p:blipFill>
        <p:spPr>
          <a:xfrm>
            <a:off x="5248275" y="4467225"/>
            <a:ext cx="3743325" cy="2190750"/>
          </a:xfrm>
          <a:prstGeom prst="rect">
            <a:avLst/>
          </a:prstGeom>
        </p:spPr>
      </p:pic>
    </p:spTree>
    <p:extLst>
      <p:ext uri="{BB962C8B-B14F-4D97-AF65-F5344CB8AC3E}">
        <p14:creationId xmlns:p14="http://schemas.microsoft.com/office/powerpoint/2010/main" val="147060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Internal Controls &amp; Parish Reviews</a:t>
            </a:r>
          </a:p>
        </p:txBody>
      </p:sp>
      <p:sp>
        <p:nvSpPr>
          <p:cNvPr id="9" name="TextBox 8">
            <a:extLst>
              <a:ext uri="{FF2B5EF4-FFF2-40B4-BE49-F238E27FC236}">
                <a16:creationId xmlns:a16="http://schemas.microsoft.com/office/drawing/2014/main" id="{4CD7F838-DB78-2487-5748-B6EA1E212584}"/>
              </a:ext>
            </a:extLst>
          </p:cNvPr>
          <p:cNvSpPr txBox="1"/>
          <p:nvPr/>
        </p:nvSpPr>
        <p:spPr>
          <a:xfrm>
            <a:off x="381000" y="1295400"/>
            <a:ext cx="8610600" cy="7971413"/>
          </a:xfrm>
          <a:prstGeom prst="rect">
            <a:avLst/>
          </a:prstGeom>
          <a:noFill/>
        </p:spPr>
        <p:txBody>
          <a:bodyPr wrap="square" rtlCol="0">
            <a:spAutoFit/>
          </a:bodyPr>
          <a:lstStyle/>
          <a:p>
            <a:r>
              <a:rPr lang="en-US" sz="2200" dirty="0"/>
              <a:t>Stage 2: On-Site Visit</a:t>
            </a:r>
          </a:p>
          <a:p>
            <a:pPr marL="342900" indent="-342900">
              <a:buFont typeface="Arial" panose="020B0604020202020204" pitchFamily="34" charset="0"/>
              <a:buChar char="•"/>
            </a:pPr>
            <a:r>
              <a:rPr lang="en-US" sz="2200" dirty="0"/>
              <a:t>On a pre-determined date, the reviewer will come to the parish in the morning</a:t>
            </a:r>
          </a:p>
          <a:p>
            <a:pPr marL="342900" indent="-342900">
              <a:buFont typeface="Arial" panose="020B0604020202020204" pitchFamily="34" charset="0"/>
              <a:buChar char="•"/>
            </a:pPr>
            <a:r>
              <a:rPr lang="en-US" sz="2200" dirty="0"/>
              <a:t>It will begin with a review of the Internal Control Questionnaire and discussion on any other items that came up in their pre-visit review</a:t>
            </a:r>
          </a:p>
          <a:p>
            <a:pPr marL="800100" lvl="1" indent="-342900">
              <a:buFont typeface="Arial" panose="020B0604020202020204" pitchFamily="34" charset="0"/>
              <a:buChar char="•"/>
            </a:pPr>
            <a:r>
              <a:rPr lang="en-US" sz="2200" dirty="0"/>
              <a:t>There are often several questions on the ICQ, CFS to internal financial reconciliation, etc.</a:t>
            </a:r>
          </a:p>
          <a:p>
            <a:pPr marL="342900" indent="-342900">
              <a:buFont typeface="Arial" panose="020B0604020202020204" pitchFamily="34" charset="0"/>
              <a:buChar char="•"/>
            </a:pPr>
            <a:r>
              <a:rPr lang="en-US" sz="2200" dirty="0"/>
              <a:t>From there, the on-site review is broken into 6 areas:</a:t>
            </a:r>
          </a:p>
          <a:p>
            <a:pPr marL="457200" indent="-457200">
              <a:buFont typeface="+mj-lt"/>
              <a:buAutoNum type="arabicPeriod"/>
            </a:pPr>
            <a:r>
              <a:rPr lang="en-US" sz="2200" dirty="0"/>
              <a:t>Balance Sheet Reconciliation</a:t>
            </a:r>
          </a:p>
          <a:p>
            <a:pPr marL="457200" indent="-457200">
              <a:buFont typeface="+mj-lt"/>
              <a:buAutoNum type="arabicPeriod"/>
            </a:pPr>
            <a:r>
              <a:rPr lang="en-US" sz="2200" dirty="0"/>
              <a:t>Review of Cash Receipts</a:t>
            </a:r>
          </a:p>
          <a:p>
            <a:pPr marL="457200" indent="-457200">
              <a:buFont typeface="+mj-lt"/>
              <a:buAutoNum type="arabicPeriod"/>
            </a:pPr>
            <a:r>
              <a:rPr lang="en-US" sz="2200" dirty="0"/>
              <a:t>Disbursements</a:t>
            </a:r>
          </a:p>
          <a:p>
            <a:pPr marL="457200" indent="-457200">
              <a:buFont typeface="+mj-lt"/>
              <a:buAutoNum type="arabicPeriod"/>
            </a:pPr>
            <a:r>
              <a:rPr lang="en-US" sz="2200" dirty="0"/>
              <a:t>Payroll &amp; Priest Compensation</a:t>
            </a:r>
          </a:p>
          <a:p>
            <a:pPr marL="457200" indent="-457200">
              <a:buFont typeface="+mj-lt"/>
              <a:buAutoNum type="arabicPeriod"/>
            </a:pPr>
            <a:r>
              <a:rPr lang="en-US" sz="2200" dirty="0"/>
              <a:t>Sacramental Records</a:t>
            </a:r>
          </a:p>
          <a:p>
            <a:pPr marL="457200" indent="-457200">
              <a:buFont typeface="+mj-lt"/>
              <a:buAutoNum type="arabicPeriod"/>
            </a:pPr>
            <a:r>
              <a:rPr lang="en-US" sz="2200" dirty="0"/>
              <a:t>Read-Through &amp; Discussion</a:t>
            </a:r>
          </a:p>
          <a:p>
            <a:pPr marL="457200" indent="-457200">
              <a:buFont typeface="+mj-lt"/>
              <a:buAutoNum type="arabicPeriod"/>
            </a:pPr>
            <a:endParaRPr lang="en-US" sz="2400" dirty="0"/>
          </a:p>
          <a:p>
            <a:endParaRPr lang="en-US" sz="2400" dirty="0"/>
          </a:p>
          <a:p>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4075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Internal Controls &amp; Parish Reviews</a:t>
            </a:r>
          </a:p>
        </p:txBody>
      </p:sp>
      <p:sp>
        <p:nvSpPr>
          <p:cNvPr id="9" name="TextBox 8">
            <a:extLst>
              <a:ext uri="{FF2B5EF4-FFF2-40B4-BE49-F238E27FC236}">
                <a16:creationId xmlns:a16="http://schemas.microsoft.com/office/drawing/2014/main" id="{4CD7F838-DB78-2487-5748-B6EA1E212584}"/>
              </a:ext>
            </a:extLst>
          </p:cNvPr>
          <p:cNvSpPr txBox="1"/>
          <p:nvPr/>
        </p:nvSpPr>
        <p:spPr>
          <a:xfrm>
            <a:off x="381000" y="1295400"/>
            <a:ext cx="8610600" cy="7848302"/>
          </a:xfrm>
          <a:prstGeom prst="rect">
            <a:avLst/>
          </a:prstGeom>
          <a:noFill/>
        </p:spPr>
        <p:txBody>
          <a:bodyPr wrap="square" rtlCol="0">
            <a:spAutoFit/>
          </a:bodyPr>
          <a:lstStyle/>
          <a:p>
            <a:r>
              <a:rPr lang="en-US" sz="2000" dirty="0"/>
              <a:t>Stage 3: Reporting</a:t>
            </a:r>
          </a:p>
          <a:p>
            <a:pPr marL="342900" indent="-342900">
              <a:buFont typeface="Arial" panose="020B0604020202020204" pitchFamily="34" charset="0"/>
              <a:buChar char="•"/>
            </a:pPr>
            <a:r>
              <a:rPr lang="en-US" sz="2000" dirty="0"/>
              <a:t>The reviewer will write a report that notes all of the “findings” that were discovered during the review</a:t>
            </a:r>
          </a:p>
          <a:p>
            <a:pPr marL="800100" lvl="1" indent="-342900">
              <a:buFont typeface="Arial" panose="020B0604020202020204" pitchFamily="34" charset="0"/>
              <a:buChar char="•"/>
            </a:pPr>
            <a:r>
              <a:rPr lang="en-US" sz="2000" dirty="0"/>
              <a:t>We are working on updating our report template so that it is easier for parishes to identify serious concerns vs. smaller concerns. </a:t>
            </a:r>
          </a:p>
          <a:p>
            <a:pPr marL="342900" indent="-342900">
              <a:buFont typeface="Arial" panose="020B0604020202020204" pitchFamily="34" charset="0"/>
              <a:buChar char="•"/>
            </a:pPr>
            <a:r>
              <a:rPr lang="en-US" sz="2000" dirty="0"/>
              <a:t>A paper copy of the final report is mailed to the Pastor/Administrator with copies to the Trustees</a:t>
            </a:r>
          </a:p>
          <a:p>
            <a:pPr marL="342900" indent="-342900">
              <a:buFont typeface="Arial" panose="020B0604020202020204" pitchFamily="34" charset="0"/>
              <a:buChar char="•"/>
            </a:pPr>
            <a:r>
              <a:rPr lang="en-US" sz="2000" dirty="0"/>
              <a:t>Parishes are expected to respond to all of the findings within a defined amount of time. This is done via a written response to the report.</a:t>
            </a:r>
          </a:p>
          <a:p>
            <a:pPr marL="800100" lvl="1" indent="-342900">
              <a:buFont typeface="Arial" panose="020B0604020202020204" pitchFamily="34" charset="0"/>
              <a:buChar char="•"/>
            </a:pPr>
            <a:r>
              <a:rPr lang="en-US" sz="2000" dirty="0"/>
              <a:t>Note: Not every finding needs to be corrected immediately. We completely understand and support parishes prioritizing.</a:t>
            </a:r>
          </a:p>
          <a:p>
            <a:pPr marL="342900" indent="-342900">
              <a:buFont typeface="Arial" panose="020B0604020202020204" pitchFamily="34" charset="0"/>
              <a:buChar char="•"/>
            </a:pPr>
            <a:r>
              <a:rPr lang="en-US" sz="2000" dirty="0"/>
              <a:t>The review report and parish response are reviewed and filed. Copies of both reports are sent to the Archbishop for his review. </a:t>
            </a:r>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pPr marL="457200" indent="-457200">
              <a:buFont typeface="+mj-lt"/>
              <a:buAutoNum type="arabicPeriod"/>
            </a:pPr>
            <a:endParaRPr lang="en-US" sz="2400" dirty="0"/>
          </a:p>
          <a:p>
            <a:endParaRPr lang="en-US" sz="2400" dirty="0"/>
          </a:p>
          <a:p>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89763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BC508F-EA8C-461A-8D48-FA79380CE207}"/>
              </a:ext>
            </a:extLst>
          </p:cNvPr>
          <p:cNvSpPr>
            <a:spLocks noGrp="1"/>
          </p:cNvSpPr>
          <p:nvPr>
            <p:ph idx="1"/>
          </p:nvPr>
        </p:nvSpPr>
        <p:spPr>
          <a:xfrm>
            <a:off x="457200" y="1600200"/>
            <a:ext cx="8229600" cy="4525963"/>
          </a:xfrm>
        </p:spPr>
        <p:txBody>
          <a:bodyPr>
            <a:normAutofit/>
          </a:bodyPr>
          <a:lstStyle/>
          <a:p>
            <a:pPr marL="0" indent="0" algn="ctr">
              <a:buNone/>
            </a:pPr>
            <a:r>
              <a:rPr lang="en-US" sz="4800" b="1" dirty="0"/>
              <a:t>QUESTIONS?</a:t>
            </a:r>
          </a:p>
          <a:p>
            <a:pPr marL="0" indent="0">
              <a:buNone/>
            </a:pPr>
            <a:endParaRPr lang="en-US" sz="2800" dirty="0"/>
          </a:p>
          <a:p>
            <a:pPr algn="r"/>
            <a:endParaRPr lang="en-US" sz="2800" dirty="0"/>
          </a:p>
        </p:txBody>
      </p:sp>
      <p:pic>
        <p:nvPicPr>
          <p:cNvPr id="4" name="Picture 3" descr="content header.jpg">
            <a:extLst>
              <a:ext uri="{FF2B5EF4-FFF2-40B4-BE49-F238E27FC236}">
                <a16:creationId xmlns:a16="http://schemas.microsoft.com/office/drawing/2014/main" id="{35CF8511-B4C6-4946-B4B0-4E600B880A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327"/>
            <a:ext cx="9144000" cy="1010169"/>
          </a:xfrm>
          <a:prstGeom prst="rect">
            <a:avLst/>
          </a:prstGeom>
        </p:spPr>
      </p:pic>
      <p:sp>
        <p:nvSpPr>
          <p:cNvPr id="5" name="TextBox 4">
            <a:extLst>
              <a:ext uri="{FF2B5EF4-FFF2-40B4-BE49-F238E27FC236}">
                <a16:creationId xmlns:a16="http://schemas.microsoft.com/office/drawing/2014/main" id="{7309ECA6-E409-47D9-AF93-EEA157E4B167}"/>
              </a:ext>
            </a:extLst>
          </p:cNvPr>
          <p:cNvSpPr txBox="1"/>
          <p:nvPr/>
        </p:nvSpPr>
        <p:spPr>
          <a:xfrm>
            <a:off x="457200" y="5496580"/>
            <a:ext cx="8229600" cy="369332"/>
          </a:xfrm>
          <a:prstGeom prst="rect">
            <a:avLst/>
          </a:prstGeom>
          <a:noFill/>
        </p:spPr>
        <p:txBody>
          <a:bodyPr wrap="square" rtlCol="0">
            <a:spAutoFit/>
          </a:bodyPr>
          <a:lstStyle/>
          <a:p>
            <a:r>
              <a:rPr lang="en-US" dirty="0"/>
              <a:t>Up Next: Fiscal Year End Reminders</a:t>
            </a:r>
          </a:p>
        </p:txBody>
      </p:sp>
    </p:spTree>
    <p:extLst>
      <p:ext uri="{BB962C8B-B14F-4D97-AF65-F5344CB8AC3E}">
        <p14:creationId xmlns:p14="http://schemas.microsoft.com/office/powerpoint/2010/main" val="360496276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5" name="TextBox 4">
            <a:extLst>
              <a:ext uri="{FF2B5EF4-FFF2-40B4-BE49-F238E27FC236}">
                <a16:creationId xmlns:a16="http://schemas.microsoft.com/office/drawing/2014/main" id="{748F718C-6F0B-40E2-99E2-1AF649D616DD}"/>
              </a:ext>
            </a:extLst>
          </p:cNvPr>
          <p:cNvSpPr txBox="1"/>
          <p:nvPr/>
        </p:nvSpPr>
        <p:spPr>
          <a:xfrm>
            <a:off x="533400" y="1981200"/>
            <a:ext cx="8382000" cy="2635914"/>
          </a:xfrm>
          <a:prstGeom prst="rect">
            <a:avLst/>
          </a:prstGeom>
          <a:noFill/>
        </p:spPr>
        <p:txBody>
          <a:bodyPr wrap="square">
            <a:spAutoFit/>
          </a:bodyPr>
          <a:lstStyle/>
          <a:p>
            <a:pPr>
              <a:lnSpc>
                <a:spcPct val="110000"/>
              </a:lnSpc>
            </a:pPr>
            <a:r>
              <a:rPr lang="en-US" sz="3600" b="1" dirty="0">
                <a:latin typeface="Times New Roman"/>
                <a:cs typeface="Times New Roman"/>
              </a:rPr>
              <a:t>Fiscal Year End Reminders</a:t>
            </a:r>
          </a:p>
          <a:p>
            <a:pPr>
              <a:lnSpc>
                <a:spcPct val="110000"/>
              </a:lnSpc>
            </a:pPr>
            <a:endParaRPr lang="en-US" sz="4400" b="1" dirty="0">
              <a:latin typeface="Times New Roman"/>
              <a:cs typeface="Times New Roman"/>
            </a:endParaRPr>
          </a:p>
          <a:p>
            <a:pPr>
              <a:lnSpc>
                <a:spcPct val="110000"/>
              </a:lnSpc>
            </a:pPr>
            <a:r>
              <a:rPr lang="en-US" sz="2400" dirty="0">
                <a:latin typeface="Times New Roman"/>
                <a:cs typeface="Times New Roman"/>
              </a:rPr>
              <a:t>Katie Esterle &amp; Denise Montpas</a:t>
            </a:r>
          </a:p>
          <a:p>
            <a:pPr>
              <a:lnSpc>
                <a:spcPct val="110000"/>
              </a:lnSpc>
            </a:pPr>
            <a:r>
              <a:rPr lang="en-US" sz="2400" dirty="0">
                <a:latin typeface="Times New Roman"/>
                <a:cs typeface="Times New Roman"/>
              </a:rPr>
              <a:t>Parish &amp; School Financial Consulting</a:t>
            </a:r>
          </a:p>
          <a:p>
            <a:pPr>
              <a:lnSpc>
                <a:spcPct val="110000"/>
              </a:lnSpc>
            </a:pPr>
            <a:r>
              <a:rPr lang="en-US" sz="2400" dirty="0">
                <a:latin typeface="Times New Roman"/>
                <a:cs typeface="Times New Roman"/>
              </a:rPr>
              <a:t>Archdiocese of Milwaukee</a:t>
            </a:r>
          </a:p>
        </p:txBody>
      </p:sp>
      <p:sp>
        <p:nvSpPr>
          <p:cNvPr id="3" name="Slide Number Placeholder 2">
            <a:extLst>
              <a:ext uri="{FF2B5EF4-FFF2-40B4-BE49-F238E27FC236}">
                <a16:creationId xmlns:a16="http://schemas.microsoft.com/office/drawing/2014/main" id="{9CA6F666-73EA-4024-801A-4189815F83D0}"/>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115</a:t>
            </a:fld>
            <a:endParaRPr lang="en-US" dirty="0">
              <a:solidFill>
                <a:prstClr val="black">
                  <a:tint val="75000"/>
                </a:prstClr>
              </a:solidFill>
            </a:endParaRPr>
          </a:p>
        </p:txBody>
      </p:sp>
    </p:spTree>
    <p:extLst>
      <p:ext uri="{BB962C8B-B14F-4D97-AF65-F5344CB8AC3E}">
        <p14:creationId xmlns:p14="http://schemas.microsoft.com/office/powerpoint/2010/main" val="295895378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BF66B1-8A74-4681-B949-0B58C684F65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466822"/>
            <a:ext cx="9144000" cy="2502746"/>
          </a:xfrm>
          <a:prstGeom prst="rect">
            <a:avLst/>
          </a:prstGeom>
        </p:spPr>
      </p:pic>
      <p:pic>
        <p:nvPicPr>
          <p:cNvPr id="2" name="Picture 1" descr="content head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116</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Fiscal Year End Reminders</a:t>
            </a:r>
          </a:p>
        </p:txBody>
      </p:sp>
      <p:sp>
        <p:nvSpPr>
          <p:cNvPr id="7" name="Content Placeholder 6">
            <a:extLst>
              <a:ext uri="{FF2B5EF4-FFF2-40B4-BE49-F238E27FC236}">
                <a16:creationId xmlns:a16="http://schemas.microsoft.com/office/drawing/2014/main" id="{33E2F367-4FE2-475F-ACF1-D1693E1311A5}"/>
              </a:ext>
            </a:extLst>
          </p:cNvPr>
          <p:cNvSpPr>
            <a:spLocks noGrp="1"/>
          </p:cNvSpPr>
          <p:nvPr>
            <p:ph idx="1"/>
          </p:nvPr>
        </p:nvSpPr>
        <p:spPr>
          <a:xfrm>
            <a:off x="457200" y="2667000"/>
            <a:ext cx="8229600" cy="3689350"/>
          </a:xfrm>
        </p:spPr>
        <p:txBody>
          <a:bodyPr>
            <a:normAutofit fontScale="62500" lnSpcReduction="20000"/>
          </a:bodyPr>
          <a:lstStyle/>
          <a:p>
            <a:r>
              <a:rPr lang="en-US" dirty="0"/>
              <a:t>Proper financial cut off…remember:</a:t>
            </a:r>
          </a:p>
          <a:p>
            <a:pPr lvl="1"/>
            <a:r>
              <a:rPr lang="en-US" dirty="0"/>
              <a:t>Revenue may not be recorded unless funds have been received</a:t>
            </a:r>
          </a:p>
          <a:p>
            <a:pPr lvl="1"/>
            <a:r>
              <a:rPr lang="en-US" dirty="0"/>
              <a:t>Expenses may not be accrued if the purchase has not been made</a:t>
            </a:r>
          </a:p>
          <a:p>
            <a:pPr lvl="2"/>
            <a:r>
              <a:rPr lang="en-US" dirty="0"/>
              <a:t>Likewise expenses may not be deferred if the expense has already been incurred</a:t>
            </a:r>
          </a:p>
          <a:p>
            <a:r>
              <a:rPr lang="en-US" dirty="0"/>
              <a:t>Review your balance sheet:</a:t>
            </a:r>
          </a:p>
          <a:p>
            <a:pPr lvl="1"/>
            <a:r>
              <a:rPr lang="en-US" dirty="0"/>
              <a:t>Have all accruals been updated appropriately?</a:t>
            </a:r>
          </a:p>
          <a:p>
            <a:pPr lvl="1"/>
            <a:r>
              <a:rPr lang="en-US" dirty="0"/>
              <a:t>Has prepaid expense been reported correctly?</a:t>
            </a:r>
          </a:p>
          <a:p>
            <a:pPr lvl="1"/>
            <a:r>
              <a:rPr lang="en-US" dirty="0"/>
              <a:t>Has SCRIP inventory been updated?</a:t>
            </a:r>
          </a:p>
          <a:p>
            <a:r>
              <a:rPr lang="en-US" dirty="0"/>
              <a:t>Budgets due:</a:t>
            </a:r>
          </a:p>
          <a:p>
            <a:pPr lvl="1"/>
            <a:r>
              <a:rPr lang="en-US" dirty="0"/>
              <a:t>May 15 for deficits</a:t>
            </a:r>
          </a:p>
          <a:p>
            <a:pPr lvl="1"/>
            <a:r>
              <a:rPr lang="en-US" dirty="0"/>
              <a:t>June 15 for balanced</a:t>
            </a:r>
          </a:p>
          <a:p>
            <a:r>
              <a:rPr lang="en-US" dirty="0"/>
              <a:t>June 30 - Final payments due for Assessment, PIPIT and priest pension</a:t>
            </a:r>
          </a:p>
          <a:p>
            <a:endParaRPr lang="en-US" dirty="0"/>
          </a:p>
          <a:p>
            <a:endParaRPr lang="en-US" dirty="0"/>
          </a:p>
        </p:txBody>
      </p:sp>
    </p:spTree>
    <p:extLst>
      <p:ext uri="{BB962C8B-B14F-4D97-AF65-F5344CB8AC3E}">
        <p14:creationId xmlns:p14="http://schemas.microsoft.com/office/powerpoint/2010/main" val="398555908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451B94-A84A-E77E-ABB3-E647A9A5211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486400" y="4382886"/>
            <a:ext cx="3314700" cy="2320290"/>
          </a:xfrm>
          <a:prstGeom prst="rect">
            <a:avLst/>
          </a:prstGeom>
        </p:spPr>
      </p:pic>
      <p:pic>
        <p:nvPicPr>
          <p:cNvPr id="2" name="Picture 1" descr="content head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117</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Fiscal Year End Reminders</a:t>
            </a:r>
          </a:p>
        </p:txBody>
      </p:sp>
      <p:sp>
        <p:nvSpPr>
          <p:cNvPr id="7" name="Content Placeholder 6">
            <a:extLst>
              <a:ext uri="{FF2B5EF4-FFF2-40B4-BE49-F238E27FC236}">
                <a16:creationId xmlns:a16="http://schemas.microsoft.com/office/drawing/2014/main" id="{33E2F367-4FE2-475F-ACF1-D1693E1311A5}"/>
              </a:ext>
            </a:extLst>
          </p:cNvPr>
          <p:cNvSpPr>
            <a:spLocks noGrp="1"/>
          </p:cNvSpPr>
          <p:nvPr>
            <p:ph idx="1"/>
          </p:nvPr>
        </p:nvSpPr>
        <p:spPr>
          <a:xfrm>
            <a:off x="457200" y="1314969"/>
            <a:ext cx="8229600" cy="5238231"/>
          </a:xfrm>
        </p:spPr>
        <p:txBody>
          <a:bodyPr>
            <a:normAutofit fontScale="85000" lnSpcReduction="10000"/>
          </a:bodyPr>
          <a:lstStyle/>
          <a:p>
            <a:r>
              <a:rPr lang="en-US" dirty="0"/>
              <a:t>New trustees </a:t>
            </a:r>
          </a:p>
          <a:p>
            <a:pPr lvl="1"/>
            <a:r>
              <a:rPr lang="en-US" dirty="0"/>
              <a:t>Provide copy of Trustee Manual</a:t>
            </a:r>
          </a:p>
          <a:p>
            <a:pPr lvl="1"/>
            <a:r>
              <a:rPr lang="en-US" dirty="0"/>
              <a:t>Credit reports must be obtained/reviewed from trustees</a:t>
            </a:r>
          </a:p>
          <a:p>
            <a:r>
              <a:rPr lang="en-US" dirty="0"/>
              <a:t>New pastor/administrator</a:t>
            </a:r>
          </a:p>
          <a:p>
            <a:pPr lvl="1"/>
            <a:r>
              <a:rPr lang="en-US" dirty="0"/>
              <a:t>Form 8822-B for Change of Address or Responsible Party</a:t>
            </a:r>
          </a:p>
          <a:p>
            <a:r>
              <a:rPr lang="en-US" dirty="0"/>
              <a:t>Priest compensation workbook</a:t>
            </a:r>
          </a:p>
          <a:p>
            <a:r>
              <a:rPr lang="en-US" dirty="0"/>
              <a:t>Update employee benefit rates and salaries for first July payroll</a:t>
            </a:r>
          </a:p>
          <a:p>
            <a:pPr marL="0" indent="0">
              <a:buNone/>
            </a:pPr>
            <a:r>
              <a:rPr lang="en-US" dirty="0"/>
              <a:t>Also…</a:t>
            </a:r>
          </a:p>
          <a:p>
            <a:r>
              <a:rPr lang="en-US" dirty="0"/>
              <a:t>Employee Retention Tax Credit</a:t>
            </a:r>
          </a:p>
          <a:p>
            <a:r>
              <a:rPr lang="en-US" dirty="0"/>
              <a:t>PPP loan forgiveness</a:t>
            </a:r>
          </a:p>
          <a:p>
            <a:r>
              <a:rPr lang="en-US" dirty="0"/>
              <a:t>LOA campaign</a:t>
            </a:r>
          </a:p>
          <a:p>
            <a:endParaRPr lang="en-US" dirty="0"/>
          </a:p>
          <a:p>
            <a:endParaRPr lang="en-US" dirty="0"/>
          </a:p>
        </p:txBody>
      </p:sp>
    </p:spTree>
    <p:extLst>
      <p:ext uri="{BB962C8B-B14F-4D97-AF65-F5344CB8AC3E}">
        <p14:creationId xmlns:p14="http://schemas.microsoft.com/office/powerpoint/2010/main" val="172926576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5" name="TextBox 4">
            <a:extLst>
              <a:ext uri="{FF2B5EF4-FFF2-40B4-BE49-F238E27FC236}">
                <a16:creationId xmlns:a16="http://schemas.microsoft.com/office/drawing/2014/main" id="{5FA70E24-A989-464A-9151-8A658E112EB4}"/>
              </a:ext>
            </a:extLst>
          </p:cNvPr>
          <p:cNvSpPr txBox="1"/>
          <p:nvPr/>
        </p:nvSpPr>
        <p:spPr>
          <a:xfrm>
            <a:off x="457200" y="1676400"/>
            <a:ext cx="8229600" cy="2308324"/>
          </a:xfrm>
          <a:prstGeom prst="rect">
            <a:avLst/>
          </a:prstGeom>
          <a:noFill/>
        </p:spPr>
        <p:txBody>
          <a:bodyPr wrap="square">
            <a:spAutoFit/>
          </a:bodyPr>
          <a:lstStyle/>
          <a:p>
            <a:pPr marL="342900" indent="-342900">
              <a:buFont typeface="Arial" panose="020B0604020202020204" pitchFamily="34" charset="0"/>
              <a:buChar char="•"/>
            </a:pPr>
            <a:r>
              <a:rPr lang="en-US" sz="2400" dirty="0"/>
              <a:t>NBAI Dates:</a:t>
            </a:r>
          </a:p>
          <a:p>
            <a:pPr marL="800100" lvl="1" indent="-342900">
              <a:buFont typeface="Arial" panose="020B0604020202020204" pitchFamily="34" charset="0"/>
              <a:buChar char="•"/>
            </a:pPr>
            <a:r>
              <a:rPr lang="en-US" sz="2400" dirty="0"/>
              <a:t>Session IV: Wednesday, August 10, 2022</a:t>
            </a:r>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BAAM Meetings:</a:t>
            </a:r>
          </a:p>
          <a:p>
            <a:pPr marL="800100" lvl="1" indent="-342900">
              <a:buFont typeface="Arial" panose="020B0604020202020204" pitchFamily="34" charset="0"/>
              <a:buChar char="•"/>
            </a:pPr>
            <a:r>
              <a:rPr lang="en-US" sz="2400" dirty="0"/>
              <a:t>Wednesday, May 18, 2022</a:t>
            </a:r>
          </a:p>
          <a:p>
            <a:pPr marL="800100" lvl="1" indent="-342900">
              <a:buFont typeface="Arial" panose="020B0604020202020204" pitchFamily="34" charset="0"/>
              <a:buChar char="•"/>
            </a:pPr>
            <a:endParaRPr lang="en-US" sz="2400" dirty="0"/>
          </a:p>
        </p:txBody>
      </p:sp>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118</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Closing Remarks</a:t>
            </a:r>
          </a:p>
        </p:txBody>
      </p:sp>
      <p:sp>
        <p:nvSpPr>
          <p:cNvPr id="7" name="Content Placeholder 7">
            <a:extLst>
              <a:ext uri="{FF2B5EF4-FFF2-40B4-BE49-F238E27FC236}">
                <a16:creationId xmlns:a16="http://schemas.microsoft.com/office/drawing/2014/main" id="{488CB603-5471-4E3A-B09C-730358E1D752}"/>
              </a:ext>
            </a:extLst>
          </p:cNvPr>
          <p:cNvSpPr txBox="1">
            <a:spLocks/>
          </p:cNvSpPr>
          <p:nvPr/>
        </p:nvSpPr>
        <p:spPr>
          <a:xfrm>
            <a:off x="457200" y="5181600"/>
            <a:ext cx="8229600" cy="825660"/>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a:normAutofit lnSpcReduction="10000"/>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r>
              <a:rPr lang="en-US" sz="2400" dirty="0"/>
              <a:t>Please remember to fill out an evaluation form.  </a:t>
            </a:r>
          </a:p>
          <a:p>
            <a:r>
              <a:rPr lang="en-US" sz="2400" dirty="0"/>
              <a:t>We appreciate your feedback!</a:t>
            </a:r>
            <a:endParaRPr lang="en-US" dirty="0"/>
          </a:p>
        </p:txBody>
      </p:sp>
    </p:spTree>
    <p:extLst>
      <p:ext uri="{BB962C8B-B14F-4D97-AF65-F5344CB8AC3E}">
        <p14:creationId xmlns:p14="http://schemas.microsoft.com/office/powerpoint/2010/main" val="377826901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5" name="TextBox 4">
            <a:extLst>
              <a:ext uri="{FF2B5EF4-FFF2-40B4-BE49-F238E27FC236}">
                <a16:creationId xmlns:a16="http://schemas.microsoft.com/office/drawing/2014/main" id="{5FA70E24-A989-464A-9151-8A658E112EB4}"/>
              </a:ext>
            </a:extLst>
          </p:cNvPr>
          <p:cNvSpPr txBox="1"/>
          <p:nvPr/>
        </p:nvSpPr>
        <p:spPr>
          <a:xfrm>
            <a:off x="609600" y="1524000"/>
            <a:ext cx="7848600" cy="4832351"/>
          </a:xfrm>
          <a:prstGeom prst="rect">
            <a:avLst/>
          </a:prstGeom>
          <a:noFill/>
        </p:spPr>
        <p:txBody>
          <a:bodyPr wrap="square">
            <a:normAutofit fontScale="92500" lnSpcReduction="10000"/>
          </a:bodyPr>
          <a:lstStyle/>
          <a:p>
            <a:r>
              <a:rPr lang="en-US" sz="2400" dirty="0"/>
              <a:t>Most loving God, you have placed an important task before us.  </a:t>
            </a:r>
          </a:p>
          <a:p>
            <a:endParaRPr lang="en-US" sz="2400" dirty="0"/>
          </a:p>
          <a:p>
            <a:r>
              <a:rPr lang="en-US" sz="2400" dirty="0"/>
              <a:t>There will be challenges, which we will meet bolstered by Your strength.</a:t>
            </a:r>
          </a:p>
          <a:p>
            <a:r>
              <a:rPr lang="en-US" sz="2400" dirty="0"/>
              <a:t>There will be decisions to make, which we will discern with Your guidance.</a:t>
            </a:r>
          </a:p>
          <a:p>
            <a:r>
              <a:rPr lang="en-US" sz="2400" dirty="0"/>
              <a:t>There will be work to do, which we will accomplish fed by Your grace.</a:t>
            </a:r>
          </a:p>
          <a:p>
            <a:endParaRPr lang="en-US" sz="2400" dirty="0"/>
          </a:p>
          <a:p>
            <a:r>
              <a:rPr lang="en-US" sz="2400" dirty="0"/>
              <a:t>We ask You to be with us as we continue this adventure in faith.</a:t>
            </a:r>
          </a:p>
          <a:p>
            <a:r>
              <a:rPr lang="en-US" sz="2400" dirty="0"/>
              <a:t>Help us to see the great good that will be accomplished when we answer Your call to build the kingdom.</a:t>
            </a:r>
          </a:p>
          <a:p>
            <a:endParaRPr lang="en-US" sz="2400" dirty="0"/>
          </a:p>
          <a:p>
            <a:r>
              <a:rPr lang="en-US" sz="2400" dirty="0"/>
              <a:t>We ask this through the intercession of Jesus, our Lord.</a:t>
            </a:r>
          </a:p>
          <a:p>
            <a:r>
              <a:rPr lang="en-US" sz="2400" dirty="0"/>
              <a:t>Amen.</a:t>
            </a:r>
          </a:p>
        </p:txBody>
      </p:sp>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119</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Closing Prayer</a:t>
            </a:r>
          </a:p>
        </p:txBody>
      </p:sp>
    </p:spTree>
    <p:extLst>
      <p:ext uri="{BB962C8B-B14F-4D97-AF65-F5344CB8AC3E}">
        <p14:creationId xmlns:p14="http://schemas.microsoft.com/office/powerpoint/2010/main" val="316832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graphicFrame>
        <p:nvGraphicFramePr>
          <p:cNvPr id="3" name="Table 3">
            <a:extLst>
              <a:ext uri="{FF2B5EF4-FFF2-40B4-BE49-F238E27FC236}">
                <a16:creationId xmlns:a16="http://schemas.microsoft.com/office/drawing/2014/main" id="{63F4AB81-CB0D-416F-8473-BF34FA12F483}"/>
              </a:ext>
            </a:extLst>
          </p:cNvPr>
          <p:cNvGraphicFramePr>
            <a:graphicFrameLocks noGrp="1"/>
          </p:cNvGraphicFramePr>
          <p:nvPr/>
        </p:nvGraphicFramePr>
        <p:xfrm>
          <a:off x="533400" y="1397000"/>
          <a:ext cx="8458200" cy="9362440"/>
        </p:xfrm>
        <a:graphic>
          <a:graphicData uri="http://schemas.openxmlformats.org/drawingml/2006/table">
            <a:tbl>
              <a:tblPr firstRow="1" bandRow="1">
                <a:tableStyleId>{5C22544A-7EE6-4342-B048-85BDC9FD1C3A}</a:tableStyleId>
              </a:tblPr>
              <a:tblGrid>
                <a:gridCol w="8458200">
                  <a:extLst>
                    <a:ext uri="{9D8B030D-6E8A-4147-A177-3AD203B41FA5}">
                      <a16:colId xmlns:a16="http://schemas.microsoft.com/office/drawing/2014/main" val="2077315033"/>
                    </a:ext>
                  </a:extLst>
                </a:gridCol>
              </a:tblGrid>
              <a:tr h="4546600">
                <a:tc>
                  <a:txBody>
                    <a:bodyPr/>
                    <a:lstStyle/>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a:p>
                      <a:pPr marL="0" indent="0">
                        <a:buFont typeface="Arial" panose="020B0604020202020204" pitchFamily="34" charset="0"/>
                        <a:buNone/>
                      </a:pPr>
                      <a:r>
                        <a:rPr lang="en-US" sz="3200" dirty="0">
                          <a:solidFill>
                            <a:schemeClr val="tx1"/>
                          </a:solidFill>
                        </a:rPr>
                        <a:t>Employee(s) must be treated fairly.</a:t>
                      </a:r>
                    </a:p>
                    <a:p>
                      <a:pPr marL="457200" indent="-457200">
                        <a:buFont typeface="Arial" panose="020B0604020202020204" pitchFamily="34" charset="0"/>
                        <a:buChar char="•"/>
                      </a:pPr>
                      <a:r>
                        <a:rPr lang="en-US" sz="3200" dirty="0">
                          <a:solidFill>
                            <a:schemeClr val="tx1"/>
                          </a:solidFill>
                        </a:rPr>
                        <a:t>Know expectations</a:t>
                      </a:r>
                    </a:p>
                    <a:p>
                      <a:pPr marL="457200" indent="-457200">
                        <a:buFont typeface="Arial" panose="020B0604020202020204" pitchFamily="34" charset="0"/>
                        <a:buChar char="•"/>
                      </a:pPr>
                      <a:r>
                        <a:rPr lang="en-US" sz="3200" dirty="0">
                          <a:solidFill>
                            <a:schemeClr val="tx1"/>
                          </a:solidFill>
                        </a:rPr>
                        <a:t>Dialog on performance</a:t>
                      </a:r>
                    </a:p>
                    <a:p>
                      <a:pPr marL="457200" indent="-457200">
                        <a:buFont typeface="Arial" panose="020B0604020202020204" pitchFamily="34" charset="0"/>
                        <a:buChar char="•"/>
                      </a:pPr>
                      <a:r>
                        <a:rPr lang="en-US" sz="3200" dirty="0">
                          <a:solidFill>
                            <a:schemeClr val="tx1"/>
                          </a:solidFill>
                        </a:rPr>
                        <a:t>Evidence of poor performance</a:t>
                      </a:r>
                    </a:p>
                    <a:p>
                      <a:pPr marL="457200" indent="-457200">
                        <a:buFont typeface="Arial" panose="020B0604020202020204" pitchFamily="34" charset="0"/>
                        <a:buChar char="•"/>
                      </a:pPr>
                      <a:r>
                        <a:rPr lang="en-US" sz="3200" dirty="0">
                          <a:solidFill>
                            <a:schemeClr val="tx1"/>
                          </a:solidFill>
                        </a:rPr>
                        <a:t>Reasonable discipline</a:t>
                      </a:r>
                    </a:p>
                    <a:p>
                      <a:pPr marL="457200" indent="-457200">
                        <a:buFont typeface="Arial" panose="020B0604020202020204" pitchFamily="34" charset="0"/>
                        <a:buChar char="•"/>
                      </a:pPr>
                      <a:r>
                        <a:rPr lang="en-US" sz="3200" dirty="0">
                          <a:solidFill>
                            <a:schemeClr val="tx1"/>
                          </a:solidFill>
                        </a:rPr>
                        <a:t>The consequences must be clear</a:t>
                      </a:r>
                    </a:p>
                    <a:p>
                      <a:pPr marL="457200" indent="-457200">
                        <a:buFont typeface="Arial" panose="020B0604020202020204" pitchFamily="34" charset="0"/>
                        <a:buChar char="•"/>
                      </a:pPr>
                      <a:r>
                        <a:rPr lang="en-US" sz="3200" dirty="0">
                          <a:solidFill>
                            <a:schemeClr val="tx1"/>
                          </a:solidFill>
                        </a:rPr>
                        <a:t>Consistent and following policy</a:t>
                      </a:r>
                    </a:p>
                    <a:p>
                      <a:pPr marL="457200" indent="-457200">
                        <a:buFont typeface="Arial" panose="020B0604020202020204" pitchFamily="34" charset="0"/>
                        <a:buChar char="•"/>
                      </a:pPr>
                      <a:r>
                        <a:rPr lang="en-US" sz="3200" dirty="0">
                          <a:solidFill>
                            <a:schemeClr val="tx1"/>
                          </a:solidFill>
                        </a:rPr>
                        <a:t>Document</a:t>
                      </a:r>
                    </a:p>
                    <a:p>
                      <a:pPr marL="285750" indent="-285750">
                        <a:buFont typeface="Arial" panose="020B0604020202020204" pitchFamily="34" charset="0"/>
                        <a:buChar char="•"/>
                      </a:pPr>
                      <a:endParaRPr lang="en-US" dirty="0">
                        <a:solidFill>
                          <a:schemeClr val="tx1"/>
                        </a:solidFill>
                      </a:endParaRPr>
                    </a:p>
                  </a:txBody>
                  <a:tcPr>
                    <a:noFill/>
                  </a:tcPr>
                </a:tc>
                <a:extLst>
                  <a:ext uri="{0D108BD9-81ED-4DB2-BD59-A6C34878D82A}">
                    <a16:rowId xmlns:a16="http://schemas.microsoft.com/office/drawing/2014/main" val="1519354850"/>
                  </a:ext>
                </a:extLst>
              </a:tr>
              <a:tr h="4546600">
                <a:tc>
                  <a:txBody>
                    <a:bodyPr/>
                    <a:lstStyle/>
                    <a:p>
                      <a:pPr marL="285750" indent="-285750">
                        <a:buFont typeface="Arial" panose="020B0604020202020204" pitchFamily="34" charset="0"/>
                        <a:buChar char="•"/>
                      </a:pPr>
                      <a:endParaRPr lang="en-US" dirty="0">
                        <a:solidFill>
                          <a:schemeClr val="tx1"/>
                        </a:solidFill>
                      </a:endParaRPr>
                    </a:p>
                  </a:txBody>
                  <a:tcPr>
                    <a:noFill/>
                  </a:tcPr>
                </a:tc>
                <a:extLst>
                  <a:ext uri="{0D108BD9-81ED-4DB2-BD59-A6C34878D82A}">
                    <a16:rowId xmlns:a16="http://schemas.microsoft.com/office/drawing/2014/main" val="1824616078"/>
                  </a:ext>
                </a:extLst>
              </a:tr>
            </a:tbl>
          </a:graphicData>
        </a:graphic>
      </p:graphicFrame>
    </p:spTree>
    <p:extLst>
      <p:ext uri="{BB962C8B-B14F-4D97-AF65-F5344CB8AC3E}">
        <p14:creationId xmlns:p14="http://schemas.microsoft.com/office/powerpoint/2010/main" val="953163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graphicFrame>
        <p:nvGraphicFramePr>
          <p:cNvPr id="3" name="Table 3">
            <a:extLst>
              <a:ext uri="{FF2B5EF4-FFF2-40B4-BE49-F238E27FC236}">
                <a16:creationId xmlns:a16="http://schemas.microsoft.com/office/drawing/2014/main" id="{63F4AB81-CB0D-416F-8473-BF34FA12F483}"/>
              </a:ext>
            </a:extLst>
          </p:cNvPr>
          <p:cNvGraphicFramePr>
            <a:graphicFrameLocks noGrp="1"/>
          </p:cNvGraphicFramePr>
          <p:nvPr/>
        </p:nvGraphicFramePr>
        <p:xfrm>
          <a:off x="533400" y="1397000"/>
          <a:ext cx="8458200" cy="9697720"/>
        </p:xfrm>
        <a:graphic>
          <a:graphicData uri="http://schemas.openxmlformats.org/drawingml/2006/table">
            <a:tbl>
              <a:tblPr firstRow="1" bandRow="1">
                <a:tableStyleId>{5C22544A-7EE6-4342-B048-85BDC9FD1C3A}</a:tableStyleId>
              </a:tblPr>
              <a:tblGrid>
                <a:gridCol w="8458200">
                  <a:extLst>
                    <a:ext uri="{9D8B030D-6E8A-4147-A177-3AD203B41FA5}">
                      <a16:colId xmlns:a16="http://schemas.microsoft.com/office/drawing/2014/main" val="2077315033"/>
                    </a:ext>
                  </a:extLst>
                </a:gridCol>
              </a:tblGrid>
              <a:tr h="4546600">
                <a:tc>
                  <a:txBody>
                    <a:bodyPr/>
                    <a:lstStyle/>
                    <a:p>
                      <a:pPr algn="ctr"/>
                      <a:r>
                        <a:rPr lang="en-US" sz="2800" dirty="0">
                          <a:solidFill>
                            <a:schemeClr val="tx1"/>
                          </a:solidFill>
                        </a:rPr>
                        <a:t>Documented Performance Improvement Plan</a:t>
                      </a:r>
                    </a:p>
                    <a:p>
                      <a:pPr algn="ctr"/>
                      <a:r>
                        <a:rPr lang="en-US" sz="2800" dirty="0">
                          <a:solidFill>
                            <a:schemeClr val="tx1"/>
                          </a:solidFill>
                        </a:rPr>
                        <a:t>(PIP) – Policy #4118</a:t>
                      </a:r>
                    </a:p>
                    <a:p>
                      <a:pPr algn="ctr"/>
                      <a:endParaRPr lang="en-US" sz="2800" dirty="0">
                        <a:solidFill>
                          <a:schemeClr val="tx1"/>
                        </a:solidFill>
                      </a:endParaRPr>
                    </a:p>
                    <a:p>
                      <a:pPr marL="457200" indent="-457200" algn="l">
                        <a:buFont typeface="Arial" panose="020B0604020202020204" pitchFamily="34" charset="0"/>
                        <a:buChar char="•"/>
                      </a:pPr>
                      <a:r>
                        <a:rPr lang="en-US" sz="2800" dirty="0">
                          <a:solidFill>
                            <a:schemeClr val="tx1"/>
                          </a:solidFill>
                        </a:rPr>
                        <a:t>List the performance concerns with examples (specifics are helpful, i.e.. Past conversations, outside complaints…)</a:t>
                      </a:r>
                    </a:p>
                    <a:p>
                      <a:pPr marL="457200" indent="-457200" algn="l">
                        <a:buFont typeface="Arial" panose="020B0604020202020204" pitchFamily="34" charset="0"/>
                        <a:buChar char="•"/>
                      </a:pPr>
                      <a:r>
                        <a:rPr lang="en-US" sz="2800" dirty="0">
                          <a:solidFill>
                            <a:schemeClr val="tx1"/>
                          </a:solidFill>
                        </a:rPr>
                        <a:t>Define expectations </a:t>
                      </a:r>
                    </a:p>
                    <a:p>
                      <a:pPr marL="457200" indent="-457200" algn="l">
                        <a:buFont typeface="Arial" panose="020B0604020202020204" pitchFamily="34" charset="0"/>
                        <a:buChar char="•"/>
                      </a:pPr>
                      <a:r>
                        <a:rPr lang="en-US" sz="2800" dirty="0">
                          <a:solidFill>
                            <a:schemeClr val="tx1"/>
                          </a:solidFill>
                        </a:rPr>
                        <a:t>Develop a plan of action to improve performance</a:t>
                      </a:r>
                    </a:p>
                    <a:p>
                      <a:pPr marL="457200" indent="-457200" algn="l">
                        <a:buFont typeface="Arial" panose="020B0604020202020204" pitchFamily="34" charset="0"/>
                        <a:buChar char="•"/>
                      </a:pPr>
                      <a:r>
                        <a:rPr lang="en-US" sz="2800" dirty="0">
                          <a:solidFill>
                            <a:schemeClr val="tx1"/>
                          </a:solidFill>
                        </a:rPr>
                        <a:t>Schedule follow up meetings to monitor progress</a:t>
                      </a:r>
                    </a:p>
                    <a:p>
                      <a:pPr marL="457200" indent="-457200" algn="l">
                        <a:buFont typeface="Arial" panose="020B0604020202020204" pitchFamily="34" charset="0"/>
                        <a:buChar char="•"/>
                      </a:pPr>
                      <a:r>
                        <a:rPr lang="en-US" sz="2800" dirty="0">
                          <a:solidFill>
                            <a:schemeClr val="tx1"/>
                          </a:solidFill>
                        </a:rPr>
                        <a:t>State the consequences if performance does not improve</a:t>
                      </a:r>
                    </a:p>
                    <a:p>
                      <a:pPr marL="457200" indent="-457200" algn="l">
                        <a:buFont typeface="Arial" panose="020B0604020202020204" pitchFamily="34" charset="0"/>
                        <a:buChar char="•"/>
                      </a:pPr>
                      <a:endParaRPr lang="en-US" sz="2400" dirty="0">
                        <a:solidFill>
                          <a:schemeClr val="tx1"/>
                        </a:solidFill>
                      </a:endParaRPr>
                    </a:p>
                  </a:txBody>
                  <a:tcPr>
                    <a:noFill/>
                  </a:tcPr>
                </a:tc>
                <a:extLst>
                  <a:ext uri="{0D108BD9-81ED-4DB2-BD59-A6C34878D82A}">
                    <a16:rowId xmlns:a16="http://schemas.microsoft.com/office/drawing/2014/main" val="1519354850"/>
                  </a:ext>
                </a:extLst>
              </a:tr>
              <a:tr h="4546600">
                <a:tc>
                  <a:txBody>
                    <a:bodyPr/>
                    <a:lstStyle/>
                    <a:p>
                      <a:pPr marL="457200" indent="-457200" algn="l">
                        <a:buFont typeface="Arial" panose="020B0604020202020204" pitchFamily="34" charset="0"/>
                        <a:buChar char="•"/>
                      </a:pPr>
                      <a:endParaRPr lang="en-US" sz="2400" dirty="0">
                        <a:solidFill>
                          <a:schemeClr val="tx1"/>
                        </a:solidFill>
                      </a:endParaRPr>
                    </a:p>
                  </a:txBody>
                  <a:tcPr>
                    <a:noFill/>
                  </a:tcPr>
                </a:tc>
                <a:extLst>
                  <a:ext uri="{0D108BD9-81ED-4DB2-BD59-A6C34878D82A}">
                    <a16:rowId xmlns:a16="http://schemas.microsoft.com/office/drawing/2014/main" val="823225283"/>
                  </a:ext>
                </a:extLst>
              </a:tr>
            </a:tbl>
          </a:graphicData>
        </a:graphic>
      </p:graphicFrame>
    </p:spTree>
    <p:extLst>
      <p:ext uri="{BB962C8B-B14F-4D97-AF65-F5344CB8AC3E}">
        <p14:creationId xmlns:p14="http://schemas.microsoft.com/office/powerpoint/2010/main" val="984200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graphicFrame>
        <p:nvGraphicFramePr>
          <p:cNvPr id="3" name="Table 3">
            <a:extLst>
              <a:ext uri="{FF2B5EF4-FFF2-40B4-BE49-F238E27FC236}">
                <a16:creationId xmlns:a16="http://schemas.microsoft.com/office/drawing/2014/main" id="{63F4AB81-CB0D-416F-8473-BF34FA12F483}"/>
              </a:ext>
            </a:extLst>
          </p:cNvPr>
          <p:cNvGraphicFramePr>
            <a:graphicFrameLocks noGrp="1"/>
          </p:cNvGraphicFramePr>
          <p:nvPr/>
        </p:nvGraphicFramePr>
        <p:xfrm>
          <a:off x="381000" y="1397000"/>
          <a:ext cx="8610600" cy="4546600"/>
        </p:xfrm>
        <a:graphic>
          <a:graphicData uri="http://schemas.openxmlformats.org/drawingml/2006/table">
            <a:tbl>
              <a:tblPr firstRow="1" bandRow="1">
                <a:tableStyleId>{5C22544A-7EE6-4342-B048-85BDC9FD1C3A}</a:tableStyleId>
              </a:tblPr>
              <a:tblGrid>
                <a:gridCol w="8610600">
                  <a:extLst>
                    <a:ext uri="{9D8B030D-6E8A-4147-A177-3AD203B41FA5}">
                      <a16:colId xmlns:a16="http://schemas.microsoft.com/office/drawing/2014/main" val="2077315033"/>
                    </a:ext>
                  </a:extLst>
                </a:gridCol>
              </a:tblGrid>
              <a:tr h="4546600">
                <a:tc>
                  <a:txBody>
                    <a:bodyPr/>
                    <a:lstStyle/>
                    <a:p>
                      <a:r>
                        <a:rPr lang="en-US" sz="2400" dirty="0">
                          <a:solidFill>
                            <a:schemeClr val="tx1"/>
                          </a:solidFill>
                        </a:rPr>
                        <a:t>The Performance Improvement Plan must have this language:</a:t>
                      </a:r>
                    </a:p>
                    <a:p>
                      <a:endParaRPr lang="en-US" dirty="0">
                        <a:solidFill>
                          <a:schemeClr val="tx1"/>
                        </a:solidFill>
                      </a:endParaRPr>
                    </a:p>
                    <a:p>
                      <a:endParaRPr lang="en-US" dirty="0">
                        <a:solidFill>
                          <a:schemeClr val="tx1"/>
                        </a:solidFill>
                      </a:endParaRPr>
                    </a:p>
                    <a:p>
                      <a:endParaRPr lang="en-US" dirty="0">
                        <a:solidFill>
                          <a:schemeClr val="tx1"/>
                        </a:solidFill>
                      </a:endParaRPr>
                    </a:p>
                    <a:p>
                      <a:r>
                        <a:rPr lang="en-US" sz="2000" dirty="0">
                          <a:solidFill>
                            <a:schemeClr val="tx1"/>
                          </a:solidFill>
                        </a:rPr>
                        <a:t>“The above goals and areas for improvement will be in effect for the _________ school year.”</a:t>
                      </a:r>
                    </a:p>
                    <a:p>
                      <a:endParaRPr lang="en-US" sz="2000" dirty="0">
                        <a:solidFill>
                          <a:schemeClr val="tx1"/>
                        </a:solidFill>
                      </a:endParaRPr>
                    </a:p>
                    <a:p>
                      <a:r>
                        <a:rPr lang="en-US" sz="2000" dirty="0">
                          <a:solidFill>
                            <a:schemeClr val="tx1"/>
                          </a:solidFill>
                        </a:rPr>
                        <a:t>“Failure to comply with these goals may lead to termination and/or the non-renewal for the _________________school year.”</a:t>
                      </a: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r>
                        <a:rPr lang="en-US" sz="2000" dirty="0">
                          <a:solidFill>
                            <a:schemeClr val="tx1"/>
                          </a:solidFill>
                        </a:rPr>
                        <a:t>Template for the PIP – Policy 4118 </a:t>
                      </a:r>
                    </a:p>
                  </a:txBody>
                  <a:tcPr>
                    <a:noFill/>
                  </a:tcPr>
                </a:tc>
                <a:extLst>
                  <a:ext uri="{0D108BD9-81ED-4DB2-BD59-A6C34878D82A}">
                    <a16:rowId xmlns:a16="http://schemas.microsoft.com/office/drawing/2014/main" val="1519354850"/>
                  </a:ext>
                </a:extLst>
              </a:tr>
            </a:tbl>
          </a:graphicData>
        </a:graphic>
      </p:graphicFrame>
    </p:spTree>
    <p:extLst>
      <p:ext uri="{BB962C8B-B14F-4D97-AF65-F5344CB8AC3E}">
        <p14:creationId xmlns:p14="http://schemas.microsoft.com/office/powerpoint/2010/main" val="3448968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graphicFrame>
        <p:nvGraphicFramePr>
          <p:cNvPr id="3" name="Table 3">
            <a:extLst>
              <a:ext uri="{FF2B5EF4-FFF2-40B4-BE49-F238E27FC236}">
                <a16:creationId xmlns:a16="http://schemas.microsoft.com/office/drawing/2014/main" id="{63F4AB81-CB0D-416F-8473-BF34FA12F483}"/>
              </a:ext>
            </a:extLst>
          </p:cNvPr>
          <p:cNvGraphicFramePr>
            <a:graphicFrameLocks noGrp="1"/>
          </p:cNvGraphicFramePr>
          <p:nvPr/>
        </p:nvGraphicFramePr>
        <p:xfrm>
          <a:off x="381000" y="1397000"/>
          <a:ext cx="8610600" cy="5699760"/>
        </p:xfrm>
        <a:graphic>
          <a:graphicData uri="http://schemas.openxmlformats.org/drawingml/2006/table">
            <a:tbl>
              <a:tblPr firstRow="1" bandRow="1">
                <a:tableStyleId>{5C22544A-7EE6-4342-B048-85BDC9FD1C3A}</a:tableStyleId>
              </a:tblPr>
              <a:tblGrid>
                <a:gridCol w="8610600">
                  <a:extLst>
                    <a:ext uri="{9D8B030D-6E8A-4147-A177-3AD203B41FA5}">
                      <a16:colId xmlns:a16="http://schemas.microsoft.com/office/drawing/2014/main" val="2077315033"/>
                    </a:ext>
                  </a:extLst>
                </a:gridCol>
              </a:tblGrid>
              <a:tr h="4546600">
                <a:tc>
                  <a:txBody>
                    <a:bodyPr/>
                    <a:lstStyle/>
                    <a:p>
                      <a:r>
                        <a:rPr lang="en-US" sz="2000" b="1" cap="none" dirty="0"/>
                        <a:t>Paid</a:t>
                      </a:r>
                      <a:br>
                        <a:rPr lang="en-US" b="1" cap="none" dirty="0">
                          <a:solidFill>
                            <a:schemeClr val="tx1"/>
                          </a:solidFill>
                        </a:rPr>
                      </a:br>
                      <a:r>
                        <a:rPr lang="en-US" sz="3200" b="1" cap="none" dirty="0">
                          <a:solidFill>
                            <a:schemeClr val="tx1"/>
                          </a:solidFill>
                        </a:rPr>
                        <a:t>Depending upon the circumstances, discipline may be:</a:t>
                      </a:r>
                    </a:p>
                    <a:p>
                      <a:endParaRPr lang="en-US" sz="3200" b="1" cap="none" dirty="0">
                        <a:solidFill>
                          <a:schemeClr val="tx1"/>
                        </a:solidFill>
                      </a:endParaRPr>
                    </a:p>
                    <a:p>
                      <a:pPr marL="457200" indent="-457200">
                        <a:buFont typeface="Arial" panose="020B0604020202020204" pitchFamily="34" charset="0"/>
                        <a:buChar char="•"/>
                      </a:pPr>
                      <a:r>
                        <a:rPr lang="en-US" sz="3200" b="1" cap="none" dirty="0">
                          <a:solidFill>
                            <a:schemeClr val="tx1"/>
                          </a:solidFill>
                        </a:rPr>
                        <a:t>verbal warning, </a:t>
                      </a:r>
                    </a:p>
                    <a:p>
                      <a:pPr marL="457200" indent="-457200">
                        <a:buFont typeface="Arial" panose="020B0604020202020204" pitchFamily="34" charset="0"/>
                        <a:buChar char="•"/>
                      </a:pPr>
                      <a:r>
                        <a:rPr lang="en-US" sz="3200" b="1" cap="none" dirty="0">
                          <a:solidFill>
                            <a:schemeClr val="tx1"/>
                          </a:solidFill>
                        </a:rPr>
                        <a:t>written warning, </a:t>
                      </a:r>
                    </a:p>
                    <a:p>
                      <a:pPr marL="457200" indent="-457200">
                        <a:buFont typeface="Arial" panose="020B0604020202020204" pitchFamily="34" charset="0"/>
                        <a:buChar char="•"/>
                      </a:pPr>
                      <a:r>
                        <a:rPr lang="en-US" sz="3200" b="1" cap="none" dirty="0">
                          <a:solidFill>
                            <a:schemeClr val="tx1"/>
                          </a:solidFill>
                        </a:rPr>
                        <a:t>suspension without pay, OR</a:t>
                      </a:r>
                    </a:p>
                    <a:p>
                      <a:pPr marL="457200" indent="-457200">
                        <a:buFont typeface="Arial" panose="020B0604020202020204" pitchFamily="34" charset="0"/>
                        <a:buChar char="•"/>
                      </a:pPr>
                      <a:r>
                        <a:rPr lang="en-US" sz="3200" b="1" cap="none" dirty="0">
                          <a:solidFill>
                            <a:schemeClr val="tx1"/>
                          </a:solidFill>
                        </a:rPr>
                        <a:t>termination.  </a:t>
                      </a:r>
                    </a:p>
                    <a:p>
                      <a:endParaRPr lang="en-US" sz="3200" b="1" cap="none" dirty="0">
                        <a:solidFill>
                          <a:schemeClr val="tx1"/>
                        </a:solidFill>
                      </a:endParaRPr>
                    </a:p>
                    <a:p>
                      <a:r>
                        <a:rPr lang="en-US" sz="3200" b="1" cap="none" dirty="0">
                          <a:solidFill>
                            <a:schemeClr val="tx1"/>
                          </a:solidFill>
                        </a:rPr>
                        <a:t>Progressive discipline may not be followed in all cases. </a:t>
                      </a:r>
                    </a:p>
                    <a:p>
                      <a:endParaRPr lang="en-US" sz="2800" dirty="0">
                        <a:solidFill>
                          <a:schemeClr val="tx1"/>
                        </a:solidFill>
                      </a:endParaRPr>
                    </a:p>
                  </a:txBody>
                  <a:tcPr>
                    <a:noFill/>
                  </a:tcPr>
                </a:tc>
                <a:extLst>
                  <a:ext uri="{0D108BD9-81ED-4DB2-BD59-A6C34878D82A}">
                    <a16:rowId xmlns:a16="http://schemas.microsoft.com/office/drawing/2014/main" val="1519354850"/>
                  </a:ext>
                </a:extLst>
              </a:tr>
            </a:tbl>
          </a:graphicData>
        </a:graphic>
      </p:graphicFrame>
    </p:spTree>
    <p:extLst>
      <p:ext uri="{BB962C8B-B14F-4D97-AF65-F5344CB8AC3E}">
        <p14:creationId xmlns:p14="http://schemas.microsoft.com/office/powerpoint/2010/main" val="1731728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graphicFrame>
        <p:nvGraphicFramePr>
          <p:cNvPr id="3" name="Table 3">
            <a:extLst>
              <a:ext uri="{FF2B5EF4-FFF2-40B4-BE49-F238E27FC236}">
                <a16:creationId xmlns:a16="http://schemas.microsoft.com/office/drawing/2014/main" id="{63F4AB81-CB0D-416F-8473-BF34FA12F483}"/>
              </a:ext>
            </a:extLst>
          </p:cNvPr>
          <p:cNvGraphicFramePr>
            <a:graphicFrameLocks noGrp="1"/>
          </p:cNvGraphicFramePr>
          <p:nvPr/>
        </p:nvGraphicFramePr>
        <p:xfrm>
          <a:off x="381000" y="1397000"/>
          <a:ext cx="8610600" cy="4546600"/>
        </p:xfrm>
        <a:graphic>
          <a:graphicData uri="http://schemas.openxmlformats.org/drawingml/2006/table">
            <a:tbl>
              <a:tblPr firstRow="1" bandRow="1">
                <a:tableStyleId>{5C22544A-7EE6-4342-B048-85BDC9FD1C3A}</a:tableStyleId>
              </a:tblPr>
              <a:tblGrid>
                <a:gridCol w="8610600">
                  <a:extLst>
                    <a:ext uri="{9D8B030D-6E8A-4147-A177-3AD203B41FA5}">
                      <a16:colId xmlns:a16="http://schemas.microsoft.com/office/drawing/2014/main" val="2077315033"/>
                    </a:ext>
                  </a:extLst>
                </a:gridCol>
              </a:tblGrid>
              <a:tr h="4546600">
                <a:tc>
                  <a:txBody>
                    <a:bodyPr/>
                    <a:lstStyle/>
                    <a:p>
                      <a:endParaRPr lang="en-US" dirty="0"/>
                    </a:p>
                  </a:txBody>
                  <a:tcPr>
                    <a:noFill/>
                  </a:tcPr>
                </a:tc>
                <a:extLst>
                  <a:ext uri="{0D108BD9-81ED-4DB2-BD59-A6C34878D82A}">
                    <a16:rowId xmlns:a16="http://schemas.microsoft.com/office/drawing/2014/main" val="1519354850"/>
                  </a:ext>
                </a:extLst>
              </a:tr>
            </a:tbl>
          </a:graphicData>
        </a:graphic>
      </p:graphicFrame>
      <p:pic>
        <p:nvPicPr>
          <p:cNvPr id="5" name="Picture 4">
            <a:extLst>
              <a:ext uri="{FF2B5EF4-FFF2-40B4-BE49-F238E27FC236}">
                <a16:creationId xmlns:a16="http://schemas.microsoft.com/office/drawing/2014/main" id="{F9D7DD6D-1B89-8F70-040B-62ECE2977B6D}"/>
              </a:ext>
            </a:extLst>
          </p:cNvPr>
          <p:cNvPicPr>
            <a:picLocks noChangeAspect="1"/>
          </p:cNvPicPr>
          <p:nvPr/>
        </p:nvPicPr>
        <p:blipFill>
          <a:blip r:embed="rId4"/>
          <a:stretch>
            <a:fillRect/>
          </a:stretch>
        </p:blipFill>
        <p:spPr>
          <a:xfrm>
            <a:off x="2590800" y="1066002"/>
            <a:ext cx="4856163" cy="5791998"/>
          </a:xfrm>
          <a:prstGeom prst="rect">
            <a:avLst/>
          </a:prstGeom>
        </p:spPr>
      </p:pic>
    </p:spTree>
    <p:extLst>
      <p:ext uri="{BB962C8B-B14F-4D97-AF65-F5344CB8AC3E}">
        <p14:creationId xmlns:p14="http://schemas.microsoft.com/office/powerpoint/2010/main" val="679034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graphicFrame>
        <p:nvGraphicFramePr>
          <p:cNvPr id="3" name="Table 3">
            <a:extLst>
              <a:ext uri="{FF2B5EF4-FFF2-40B4-BE49-F238E27FC236}">
                <a16:creationId xmlns:a16="http://schemas.microsoft.com/office/drawing/2014/main" id="{63F4AB81-CB0D-416F-8473-BF34FA12F483}"/>
              </a:ext>
            </a:extLst>
          </p:cNvPr>
          <p:cNvGraphicFramePr>
            <a:graphicFrameLocks noGrp="1"/>
          </p:cNvGraphicFramePr>
          <p:nvPr/>
        </p:nvGraphicFramePr>
        <p:xfrm>
          <a:off x="381000" y="1397000"/>
          <a:ext cx="8610600" cy="4546600"/>
        </p:xfrm>
        <a:graphic>
          <a:graphicData uri="http://schemas.openxmlformats.org/drawingml/2006/table">
            <a:tbl>
              <a:tblPr firstRow="1" bandRow="1">
                <a:tableStyleId>{5C22544A-7EE6-4342-B048-85BDC9FD1C3A}</a:tableStyleId>
              </a:tblPr>
              <a:tblGrid>
                <a:gridCol w="8610600">
                  <a:extLst>
                    <a:ext uri="{9D8B030D-6E8A-4147-A177-3AD203B41FA5}">
                      <a16:colId xmlns:a16="http://schemas.microsoft.com/office/drawing/2014/main" val="2077315033"/>
                    </a:ext>
                  </a:extLst>
                </a:gridCol>
              </a:tblGrid>
              <a:tr h="4546600">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 </a:t>
                      </a:r>
                      <a:r>
                        <a:rPr lang="en-US" sz="3600" dirty="0">
                          <a:solidFill>
                            <a:schemeClr val="tx1"/>
                          </a:solidFill>
                        </a:rPr>
                        <a:t>Memories inevitably fade over time, but documentation is the best way to preserve a record of the steps you have taken and the reasons for your actions, and decisions, preparing you to defend them should the need arise. </a:t>
                      </a:r>
                      <a:endParaRPr lang="en-US" sz="3600" dirty="0"/>
                    </a:p>
                  </a:txBody>
                  <a:tcPr>
                    <a:noFill/>
                  </a:tcPr>
                </a:tc>
                <a:extLst>
                  <a:ext uri="{0D108BD9-81ED-4DB2-BD59-A6C34878D82A}">
                    <a16:rowId xmlns:a16="http://schemas.microsoft.com/office/drawing/2014/main" val="1519354850"/>
                  </a:ext>
                </a:extLst>
              </a:tr>
            </a:tbl>
          </a:graphicData>
        </a:graphic>
      </p:graphicFrame>
    </p:spTree>
    <p:extLst>
      <p:ext uri="{BB962C8B-B14F-4D97-AF65-F5344CB8AC3E}">
        <p14:creationId xmlns:p14="http://schemas.microsoft.com/office/powerpoint/2010/main" val="292299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graphicFrame>
        <p:nvGraphicFramePr>
          <p:cNvPr id="3" name="Table 3">
            <a:extLst>
              <a:ext uri="{FF2B5EF4-FFF2-40B4-BE49-F238E27FC236}">
                <a16:creationId xmlns:a16="http://schemas.microsoft.com/office/drawing/2014/main" id="{63F4AB81-CB0D-416F-8473-BF34FA12F483}"/>
              </a:ext>
            </a:extLst>
          </p:cNvPr>
          <p:cNvGraphicFramePr>
            <a:graphicFrameLocks noGrp="1"/>
          </p:cNvGraphicFramePr>
          <p:nvPr/>
        </p:nvGraphicFramePr>
        <p:xfrm>
          <a:off x="381000" y="1397000"/>
          <a:ext cx="8610600" cy="4546600"/>
        </p:xfrm>
        <a:graphic>
          <a:graphicData uri="http://schemas.openxmlformats.org/drawingml/2006/table">
            <a:tbl>
              <a:tblPr firstRow="1" bandRow="1">
                <a:tableStyleId>{5C22544A-7EE6-4342-B048-85BDC9FD1C3A}</a:tableStyleId>
              </a:tblPr>
              <a:tblGrid>
                <a:gridCol w="8610600">
                  <a:extLst>
                    <a:ext uri="{9D8B030D-6E8A-4147-A177-3AD203B41FA5}">
                      <a16:colId xmlns:a16="http://schemas.microsoft.com/office/drawing/2014/main" val="2077315033"/>
                    </a:ext>
                  </a:extLst>
                </a:gridCol>
              </a:tblGrid>
              <a:tr h="4546600">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An employee is poorly doing 40% of their job duties.</a:t>
                      </a:r>
                    </a:p>
                    <a:p>
                      <a:pPr marL="285750" indent="-285750" algn="l">
                        <a:buFont typeface="Arial" panose="020B0604020202020204" pitchFamily="34" charset="0"/>
                        <a:buChar char="•"/>
                      </a:pPr>
                      <a:r>
                        <a:rPr lang="en-US" sz="1800" dirty="0"/>
                        <a:t>An employee is poorly doing 40% of their job duties.</a:t>
                      </a:r>
                    </a:p>
                    <a:p>
                      <a:r>
                        <a:rPr lang="en-US" sz="2800" dirty="0">
                          <a:solidFill>
                            <a:schemeClr val="tx1"/>
                          </a:solidFill>
                        </a:rPr>
                        <a:t>What does Documentation need to include?</a:t>
                      </a:r>
                    </a:p>
                    <a:p>
                      <a:pPr marL="457200" indent="-457200">
                        <a:buFont typeface="Arial" panose="020B0604020202020204" pitchFamily="34" charset="0"/>
                        <a:buChar char="•"/>
                      </a:pPr>
                      <a:r>
                        <a:rPr lang="en-US" sz="2800" dirty="0">
                          <a:solidFill>
                            <a:schemeClr val="tx1"/>
                          </a:solidFill>
                        </a:rPr>
                        <a:t>Who</a:t>
                      </a:r>
                    </a:p>
                    <a:p>
                      <a:pPr marL="457200" indent="-457200">
                        <a:buFont typeface="Arial" panose="020B0604020202020204" pitchFamily="34" charset="0"/>
                        <a:buChar char="•"/>
                      </a:pPr>
                      <a:r>
                        <a:rPr lang="en-US" sz="2800" dirty="0">
                          <a:solidFill>
                            <a:schemeClr val="tx1"/>
                          </a:solidFill>
                        </a:rPr>
                        <a:t>What</a:t>
                      </a:r>
                    </a:p>
                    <a:p>
                      <a:pPr marL="457200" indent="-457200">
                        <a:buFont typeface="Arial" panose="020B0604020202020204" pitchFamily="34" charset="0"/>
                        <a:buChar char="•"/>
                      </a:pPr>
                      <a:r>
                        <a:rPr lang="en-US" sz="2800" dirty="0">
                          <a:solidFill>
                            <a:schemeClr val="tx1"/>
                          </a:solidFill>
                        </a:rPr>
                        <a:t>When </a:t>
                      </a:r>
                    </a:p>
                    <a:p>
                      <a:pPr marL="457200" indent="-457200">
                        <a:buFont typeface="Arial" panose="020B0604020202020204" pitchFamily="34" charset="0"/>
                        <a:buChar char="•"/>
                      </a:pPr>
                      <a:r>
                        <a:rPr lang="en-US" sz="2800" dirty="0">
                          <a:solidFill>
                            <a:schemeClr val="tx1"/>
                          </a:solidFill>
                        </a:rPr>
                        <a:t>Where</a:t>
                      </a:r>
                    </a:p>
                    <a:p>
                      <a:pPr marL="457200" indent="-457200">
                        <a:buFont typeface="Arial" panose="020B0604020202020204" pitchFamily="34" charset="0"/>
                        <a:buChar char="•"/>
                      </a:pPr>
                      <a:r>
                        <a:rPr lang="en-US" sz="2800" dirty="0">
                          <a:solidFill>
                            <a:schemeClr val="tx1"/>
                          </a:solidFill>
                        </a:rPr>
                        <a:t>Why</a:t>
                      </a:r>
                    </a:p>
                    <a:p>
                      <a:pPr marL="457200" indent="-457200">
                        <a:buFont typeface="Arial" panose="020B0604020202020204" pitchFamily="34" charset="0"/>
                        <a:buChar char="•"/>
                      </a:pPr>
                      <a:r>
                        <a:rPr lang="en-US" sz="2800" dirty="0">
                          <a:solidFill>
                            <a:schemeClr val="tx1"/>
                          </a:solidFill>
                        </a:rPr>
                        <a:t>Facts</a:t>
                      </a:r>
                    </a:p>
                    <a:p>
                      <a:pPr marL="457200" indent="-457200">
                        <a:buFont typeface="Arial" panose="020B0604020202020204" pitchFamily="34" charset="0"/>
                        <a:buChar char="•"/>
                      </a:pPr>
                      <a:endParaRPr lang="en-US" sz="2800" dirty="0">
                        <a:solidFill>
                          <a:schemeClr val="tx1"/>
                        </a:solidFill>
                      </a:endParaRPr>
                    </a:p>
                  </a:txBody>
                  <a:tcPr>
                    <a:noFill/>
                  </a:tcPr>
                </a:tc>
                <a:extLst>
                  <a:ext uri="{0D108BD9-81ED-4DB2-BD59-A6C34878D82A}">
                    <a16:rowId xmlns:a16="http://schemas.microsoft.com/office/drawing/2014/main" val="1519354850"/>
                  </a:ext>
                </a:extLst>
              </a:tr>
            </a:tbl>
          </a:graphicData>
        </a:graphic>
      </p:graphicFrame>
    </p:spTree>
    <p:extLst>
      <p:ext uri="{BB962C8B-B14F-4D97-AF65-F5344CB8AC3E}">
        <p14:creationId xmlns:p14="http://schemas.microsoft.com/office/powerpoint/2010/main" val="1380705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graphicFrame>
        <p:nvGraphicFramePr>
          <p:cNvPr id="3" name="Table 3">
            <a:extLst>
              <a:ext uri="{FF2B5EF4-FFF2-40B4-BE49-F238E27FC236}">
                <a16:creationId xmlns:a16="http://schemas.microsoft.com/office/drawing/2014/main" id="{63F4AB81-CB0D-416F-8473-BF34FA12F483}"/>
              </a:ext>
            </a:extLst>
          </p:cNvPr>
          <p:cNvGraphicFramePr>
            <a:graphicFrameLocks noGrp="1"/>
          </p:cNvGraphicFramePr>
          <p:nvPr/>
        </p:nvGraphicFramePr>
        <p:xfrm>
          <a:off x="381000" y="1397000"/>
          <a:ext cx="8610600" cy="4546600"/>
        </p:xfrm>
        <a:graphic>
          <a:graphicData uri="http://schemas.openxmlformats.org/drawingml/2006/table">
            <a:tbl>
              <a:tblPr firstRow="1" bandRow="1">
                <a:tableStyleId>{5C22544A-7EE6-4342-B048-85BDC9FD1C3A}</a:tableStyleId>
              </a:tblPr>
              <a:tblGrid>
                <a:gridCol w="8610600">
                  <a:extLst>
                    <a:ext uri="{9D8B030D-6E8A-4147-A177-3AD203B41FA5}">
                      <a16:colId xmlns:a16="http://schemas.microsoft.com/office/drawing/2014/main" val="2077315033"/>
                    </a:ext>
                  </a:extLst>
                </a:gridCol>
              </a:tblGrid>
              <a:tr h="4546600">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An employee is poorly doing 40% of their job duties.</a:t>
                      </a:r>
                    </a:p>
                    <a:p>
                      <a:endParaRPr lang="en-US" dirty="0">
                        <a:solidFill>
                          <a:schemeClr val="tx1"/>
                        </a:solidFill>
                      </a:endParaRPr>
                    </a:p>
                    <a:p>
                      <a:endParaRPr lang="en-US" dirty="0">
                        <a:solidFill>
                          <a:schemeClr val="tx1"/>
                        </a:solidFill>
                      </a:endParaRPr>
                    </a:p>
                    <a:p>
                      <a:pPr algn="ctr"/>
                      <a:r>
                        <a:rPr lang="en-US" sz="3200" dirty="0">
                          <a:solidFill>
                            <a:schemeClr val="tx1"/>
                          </a:solidFill>
                        </a:rPr>
                        <a:t>Legal Considerations</a:t>
                      </a:r>
                    </a:p>
                    <a:p>
                      <a:endParaRPr lang="en-US" dirty="0">
                        <a:solidFill>
                          <a:schemeClr val="tx1"/>
                        </a:solidFill>
                      </a:endParaRPr>
                    </a:p>
                    <a:p>
                      <a:endParaRPr lang="en-US" dirty="0">
                        <a:solidFill>
                          <a:schemeClr val="tx1"/>
                        </a:solidFill>
                      </a:endParaRPr>
                    </a:p>
                    <a:p>
                      <a:pPr marL="285750" indent="-285750">
                        <a:buFont typeface="Arial" panose="020B0604020202020204" pitchFamily="34" charset="0"/>
                        <a:buChar char="•"/>
                      </a:pPr>
                      <a:r>
                        <a:rPr lang="en-US" dirty="0">
                          <a:solidFill>
                            <a:schemeClr val="tx1"/>
                          </a:solidFill>
                        </a:rPr>
                        <a:t>An employer may say the termination was for nonperformance, but the employee can say it’s really because of_____________.</a:t>
                      </a:r>
                    </a:p>
                    <a:p>
                      <a:pPr marL="285750" indent="-285750">
                        <a:buFont typeface="Arial" panose="020B0604020202020204" pitchFamily="34" charset="0"/>
                        <a:buChar char="•"/>
                      </a:pPr>
                      <a:r>
                        <a:rPr lang="en-US" dirty="0">
                          <a:solidFill>
                            <a:schemeClr val="tx1"/>
                          </a:solidFill>
                        </a:rPr>
                        <a:t>Gender,</a:t>
                      </a:r>
                    </a:p>
                    <a:p>
                      <a:pPr marL="285750" indent="-285750">
                        <a:buFont typeface="Arial" panose="020B0604020202020204" pitchFamily="34" charset="0"/>
                        <a:buChar char="•"/>
                      </a:pPr>
                      <a:r>
                        <a:rPr lang="en-US" dirty="0">
                          <a:solidFill>
                            <a:schemeClr val="tx1"/>
                          </a:solidFill>
                        </a:rPr>
                        <a:t>Age,</a:t>
                      </a:r>
                    </a:p>
                    <a:p>
                      <a:pPr marL="285750" indent="-285750">
                        <a:buFont typeface="Arial" panose="020B0604020202020204" pitchFamily="34" charset="0"/>
                        <a:buChar char="•"/>
                      </a:pPr>
                      <a:r>
                        <a:rPr lang="en-US" dirty="0">
                          <a:solidFill>
                            <a:schemeClr val="tx1"/>
                          </a:solidFill>
                        </a:rPr>
                        <a:t>Retaliation, etc.</a:t>
                      </a:r>
                    </a:p>
                    <a:p>
                      <a:pPr marL="285750" indent="-285750">
                        <a:buFont typeface="Arial" panose="020B0604020202020204" pitchFamily="34" charset="0"/>
                        <a:buChar char="•"/>
                      </a:pPr>
                      <a:r>
                        <a:rPr lang="en-US" dirty="0">
                          <a:solidFill>
                            <a:schemeClr val="tx1"/>
                          </a:solidFill>
                        </a:rPr>
                        <a:t>Documentation is key for a good defense.</a:t>
                      </a:r>
                    </a:p>
                    <a:p>
                      <a:endParaRPr lang="en-US" dirty="0"/>
                    </a:p>
                  </a:txBody>
                  <a:tcPr>
                    <a:noFill/>
                  </a:tcPr>
                </a:tc>
                <a:extLst>
                  <a:ext uri="{0D108BD9-81ED-4DB2-BD59-A6C34878D82A}">
                    <a16:rowId xmlns:a16="http://schemas.microsoft.com/office/drawing/2014/main" val="1519354850"/>
                  </a:ext>
                </a:extLst>
              </a:tr>
            </a:tbl>
          </a:graphicData>
        </a:graphic>
      </p:graphicFrame>
    </p:spTree>
    <p:extLst>
      <p:ext uri="{BB962C8B-B14F-4D97-AF65-F5344CB8AC3E}">
        <p14:creationId xmlns:p14="http://schemas.microsoft.com/office/powerpoint/2010/main" val="563547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Header here</a:t>
            </a:r>
          </a:p>
        </p:txBody>
      </p:sp>
      <p:pic>
        <p:nvPicPr>
          <p:cNvPr id="3" name="Picture 2"/>
          <p:cNvPicPr>
            <a:picLocks noChangeAspect="1"/>
          </p:cNvPicPr>
          <p:nvPr/>
        </p:nvPicPr>
        <p:blipFill>
          <a:blip r:embed="rId3"/>
          <a:stretch>
            <a:fillRect/>
          </a:stretch>
        </p:blipFill>
        <p:spPr>
          <a:xfrm>
            <a:off x="0" y="33371"/>
            <a:ext cx="9144793" cy="1012024"/>
          </a:xfrm>
          <a:prstGeom prst="rect">
            <a:avLst/>
          </a:prstGeom>
        </p:spPr>
      </p:pic>
      <p:sp>
        <p:nvSpPr>
          <p:cNvPr id="8" name="TextBox 7"/>
          <p:cNvSpPr txBox="1"/>
          <p:nvPr/>
        </p:nvSpPr>
        <p:spPr>
          <a:xfrm>
            <a:off x="2437497" y="304800"/>
            <a:ext cx="6515099" cy="523220"/>
          </a:xfrm>
          <a:prstGeom prst="rect">
            <a:avLst/>
          </a:prstGeom>
          <a:noFill/>
        </p:spPr>
        <p:txBody>
          <a:bodyPr wrap="square" rtlCol="0">
            <a:spAutoFit/>
          </a:bodyPr>
          <a:lstStyle/>
          <a:p>
            <a:r>
              <a:rPr lang="en-US" sz="2800" dirty="0">
                <a:solidFill>
                  <a:schemeClr val="bg1"/>
                </a:solidFill>
              </a:rPr>
              <a:t>Opening Prayer</a:t>
            </a:r>
          </a:p>
        </p:txBody>
      </p:sp>
      <p:sp>
        <p:nvSpPr>
          <p:cNvPr id="2" name="Slide Number Placeholder 1">
            <a:extLst>
              <a:ext uri="{FF2B5EF4-FFF2-40B4-BE49-F238E27FC236}">
                <a16:creationId xmlns:a16="http://schemas.microsoft.com/office/drawing/2014/main" id="{F10F62FF-73DA-4070-BC81-C49A5D3CF58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2</a:t>
            </a:fld>
            <a:endParaRPr lang="en-US" dirty="0">
              <a:solidFill>
                <a:prstClr val="black">
                  <a:tint val="75000"/>
                </a:prstClr>
              </a:solidFill>
            </a:endParaRPr>
          </a:p>
        </p:txBody>
      </p:sp>
      <p:sp>
        <p:nvSpPr>
          <p:cNvPr id="9" name="Content Placeholder 8">
            <a:extLst>
              <a:ext uri="{FF2B5EF4-FFF2-40B4-BE49-F238E27FC236}">
                <a16:creationId xmlns:a16="http://schemas.microsoft.com/office/drawing/2014/main" id="{3E2A79F2-332A-467F-8370-C408254C06F7}"/>
              </a:ext>
            </a:extLst>
          </p:cNvPr>
          <p:cNvSpPr>
            <a:spLocks noGrp="1"/>
          </p:cNvSpPr>
          <p:nvPr>
            <p:ph sz="half" idx="1"/>
          </p:nvPr>
        </p:nvSpPr>
        <p:spPr>
          <a:xfrm>
            <a:off x="457200" y="1600200"/>
            <a:ext cx="8001000" cy="4525963"/>
          </a:xfrm>
        </p:spPr>
        <p:txBody>
          <a:bodyPr>
            <a:normAutofit fontScale="92500" lnSpcReduction="10000"/>
          </a:bodyPr>
          <a:lstStyle/>
          <a:p>
            <a:pPr marL="0" indent="0">
              <a:buNone/>
            </a:pPr>
            <a:r>
              <a:rPr lang="en-US" dirty="0"/>
              <a:t>Almighty God,</a:t>
            </a:r>
          </a:p>
          <a:p>
            <a:pPr marL="0" indent="0">
              <a:buNone/>
            </a:pPr>
            <a:r>
              <a:rPr lang="en-US" dirty="0"/>
              <a:t>You fill all things with Your presence.</a:t>
            </a:r>
          </a:p>
          <a:p>
            <a:pPr marL="0" indent="0">
              <a:buNone/>
            </a:pPr>
            <a:r>
              <a:rPr lang="en-US" dirty="0"/>
              <a:t>In Your great love, keep us near You this day.</a:t>
            </a:r>
          </a:p>
          <a:p>
            <a:pPr marL="0" indent="0">
              <a:buNone/>
            </a:pPr>
            <a:r>
              <a:rPr lang="en-US" dirty="0"/>
              <a:t>Grant that in all our ways and doings we may remember that You see us.</a:t>
            </a:r>
          </a:p>
          <a:p>
            <a:pPr marL="0" indent="0">
              <a:buNone/>
            </a:pPr>
            <a:r>
              <a:rPr lang="en-US" dirty="0"/>
              <a:t>May we always have grace to know and perceive what things You would have us do,</a:t>
            </a:r>
          </a:p>
          <a:p>
            <a:pPr marL="0" indent="0">
              <a:buNone/>
            </a:pPr>
            <a:r>
              <a:rPr lang="en-US" dirty="0"/>
              <a:t>And give us strength to do the same;</a:t>
            </a:r>
          </a:p>
          <a:p>
            <a:pPr marL="0" indent="0">
              <a:buNone/>
            </a:pPr>
            <a:r>
              <a:rPr lang="en-US" dirty="0"/>
              <a:t>Through Jesus Christ our Lord.</a:t>
            </a:r>
          </a:p>
          <a:p>
            <a:pPr marL="0" indent="0">
              <a:buNone/>
            </a:pPr>
            <a:r>
              <a:rPr lang="en-US" dirty="0"/>
              <a:t>Amen.</a:t>
            </a:r>
          </a:p>
        </p:txBody>
      </p:sp>
      <p:pic>
        <p:nvPicPr>
          <p:cNvPr id="5" name="Picture 4">
            <a:extLst>
              <a:ext uri="{FF2B5EF4-FFF2-40B4-BE49-F238E27FC236}">
                <a16:creationId xmlns:a16="http://schemas.microsoft.com/office/drawing/2014/main" id="{C3E76AEA-19AA-4F47-6F40-05A5B37586D5}"/>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019800" y="4359957"/>
            <a:ext cx="1676400" cy="2235200"/>
          </a:xfrm>
          <a:prstGeom prst="rect">
            <a:avLst/>
          </a:prstGeom>
        </p:spPr>
      </p:pic>
    </p:spTree>
    <p:extLst>
      <p:ext uri="{BB962C8B-B14F-4D97-AF65-F5344CB8AC3E}">
        <p14:creationId xmlns:p14="http://schemas.microsoft.com/office/powerpoint/2010/main" val="924817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graphicFrame>
        <p:nvGraphicFramePr>
          <p:cNvPr id="3" name="Table 3">
            <a:extLst>
              <a:ext uri="{FF2B5EF4-FFF2-40B4-BE49-F238E27FC236}">
                <a16:creationId xmlns:a16="http://schemas.microsoft.com/office/drawing/2014/main" id="{63F4AB81-CB0D-416F-8473-BF34FA12F483}"/>
              </a:ext>
            </a:extLst>
          </p:cNvPr>
          <p:cNvGraphicFramePr>
            <a:graphicFrameLocks noGrp="1"/>
          </p:cNvGraphicFramePr>
          <p:nvPr/>
        </p:nvGraphicFramePr>
        <p:xfrm>
          <a:off x="533400" y="1397000"/>
          <a:ext cx="8458200" cy="4546600"/>
        </p:xfrm>
        <a:graphic>
          <a:graphicData uri="http://schemas.openxmlformats.org/drawingml/2006/table">
            <a:tbl>
              <a:tblPr firstRow="1" bandRow="1">
                <a:tableStyleId>{5C22544A-7EE6-4342-B048-85BDC9FD1C3A}</a:tableStyleId>
              </a:tblPr>
              <a:tblGrid>
                <a:gridCol w="8458200">
                  <a:extLst>
                    <a:ext uri="{9D8B030D-6E8A-4147-A177-3AD203B41FA5}">
                      <a16:colId xmlns:a16="http://schemas.microsoft.com/office/drawing/2014/main" val="2077315033"/>
                    </a:ext>
                  </a:extLst>
                </a:gridCol>
              </a:tblGrid>
              <a:tr h="4546600">
                <a:tc>
                  <a:txBody>
                    <a:bodyPr/>
                    <a:lstStyle/>
                    <a:p>
                      <a:pPr algn="ctr"/>
                      <a:r>
                        <a:rPr lang="en-US" sz="2400" dirty="0">
                          <a:solidFill>
                            <a:schemeClr val="tx1"/>
                          </a:solidFill>
                        </a:rPr>
                        <a:t>Reduction in Force</a:t>
                      </a:r>
                    </a:p>
                    <a:p>
                      <a:pPr algn="ctr"/>
                      <a:r>
                        <a:rPr lang="en-US" sz="2400" dirty="0">
                          <a:solidFill>
                            <a:schemeClr val="tx1"/>
                          </a:solidFill>
                        </a:rPr>
                        <a:t>(Policy 4112.1)</a:t>
                      </a:r>
                    </a:p>
                    <a:p>
                      <a:endParaRPr lang="en-US" dirty="0">
                        <a:solidFill>
                          <a:schemeClr val="tx1"/>
                        </a:solidFill>
                      </a:endParaRPr>
                    </a:p>
                    <a:p>
                      <a:pPr marL="285750" indent="-285750">
                        <a:buFont typeface="Arial" panose="020B0604020202020204" pitchFamily="34" charset="0"/>
                        <a:buChar char="•"/>
                      </a:pPr>
                      <a:r>
                        <a:rPr lang="en-US" sz="2400" dirty="0">
                          <a:solidFill>
                            <a:schemeClr val="tx1"/>
                          </a:solidFill>
                        </a:rPr>
                        <a:t>Eliminate or reduce employment status due to employer not employee.</a:t>
                      </a:r>
                    </a:p>
                    <a:p>
                      <a:pPr marL="285750" indent="-285750">
                        <a:buFont typeface="Arial" panose="020B0604020202020204" pitchFamily="34" charset="0"/>
                        <a:buChar char="•"/>
                      </a:pPr>
                      <a:r>
                        <a:rPr lang="en-US" sz="2400" dirty="0">
                          <a:solidFill>
                            <a:schemeClr val="tx1"/>
                          </a:solidFill>
                        </a:rPr>
                        <a:t>Employment procedure with legal implications.</a:t>
                      </a:r>
                    </a:p>
                    <a:p>
                      <a:pPr marL="285750" indent="-285750">
                        <a:buFont typeface="Arial" panose="020B0604020202020204" pitchFamily="34" charset="0"/>
                        <a:buChar char="•"/>
                      </a:pPr>
                      <a:r>
                        <a:rPr lang="en-US" sz="2400" dirty="0">
                          <a:solidFill>
                            <a:schemeClr val="tx1"/>
                          </a:solidFill>
                        </a:rPr>
                        <a:t>Criteria for determining job reduction or job elimination.</a:t>
                      </a:r>
                    </a:p>
                    <a:p>
                      <a:pPr marL="285750" indent="-285750">
                        <a:buFont typeface="Arial" panose="020B0604020202020204" pitchFamily="34" charset="0"/>
                        <a:buChar char="•"/>
                      </a:pPr>
                      <a:r>
                        <a:rPr lang="en-US" sz="2400" dirty="0">
                          <a:solidFill>
                            <a:schemeClr val="tx1"/>
                          </a:solidFill>
                        </a:rPr>
                        <a:t>Employee(s) may have the right to recall.</a:t>
                      </a:r>
                    </a:p>
                    <a:p>
                      <a:pPr marL="285750" indent="-285750">
                        <a:buFont typeface="Arial" panose="020B0604020202020204" pitchFamily="34" charset="0"/>
                        <a:buChar char="•"/>
                      </a:pPr>
                      <a:r>
                        <a:rPr lang="en-US" sz="2400" dirty="0">
                          <a:solidFill>
                            <a:schemeClr val="tx1"/>
                          </a:solidFill>
                        </a:rPr>
                        <a:t>30-day notice prior to effective date.</a:t>
                      </a:r>
                    </a:p>
                    <a:p>
                      <a:endParaRPr lang="en-US" dirty="0"/>
                    </a:p>
                  </a:txBody>
                  <a:tcPr>
                    <a:noFill/>
                  </a:tcPr>
                </a:tc>
                <a:extLst>
                  <a:ext uri="{0D108BD9-81ED-4DB2-BD59-A6C34878D82A}">
                    <a16:rowId xmlns:a16="http://schemas.microsoft.com/office/drawing/2014/main" val="1519354850"/>
                  </a:ext>
                </a:extLst>
              </a:tr>
            </a:tbl>
          </a:graphicData>
        </a:graphic>
      </p:graphicFrame>
    </p:spTree>
    <p:extLst>
      <p:ext uri="{BB962C8B-B14F-4D97-AF65-F5344CB8AC3E}">
        <p14:creationId xmlns:p14="http://schemas.microsoft.com/office/powerpoint/2010/main" val="1291078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graphicFrame>
        <p:nvGraphicFramePr>
          <p:cNvPr id="3" name="Table 3">
            <a:extLst>
              <a:ext uri="{FF2B5EF4-FFF2-40B4-BE49-F238E27FC236}">
                <a16:creationId xmlns:a16="http://schemas.microsoft.com/office/drawing/2014/main" id="{63F4AB81-CB0D-416F-8473-BF34FA12F483}"/>
              </a:ext>
            </a:extLst>
          </p:cNvPr>
          <p:cNvGraphicFramePr>
            <a:graphicFrameLocks noGrp="1"/>
          </p:cNvGraphicFramePr>
          <p:nvPr/>
        </p:nvGraphicFramePr>
        <p:xfrm>
          <a:off x="76200" y="1397000"/>
          <a:ext cx="9067800" cy="4546600"/>
        </p:xfrm>
        <a:graphic>
          <a:graphicData uri="http://schemas.openxmlformats.org/drawingml/2006/table">
            <a:tbl>
              <a:tblPr firstRow="1" bandRow="1">
                <a:tableStyleId>{5C22544A-7EE6-4342-B048-85BDC9FD1C3A}</a:tableStyleId>
              </a:tblPr>
              <a:tblGrid>
                <a:gridCol w="9067800">
                  <a:extLst>
                    <a:ext uri="{9D8B030D-6E8A-4147-A177-3AD203B41FA5}">
                      <a16:colId xmlns:a16="http://schemas.microsoft.com/office/drawing/2014/main" val="2077315033"/>
                    </a:ext>
                  </a:extLst>
                </a:gridCol>
              </a:tblGrid>
              <a:tr h="4546600">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An employee is poorly doing 40% of their job duties.</a:t>
                      </a:r>
                    </a:p>
                    <a:p>
                      <a:endParaRPr lang="en-US" dirty="0">
                        <a:solidFill>
                          <a:schemeClr val="tx1"/>
                        </a:solidFill>
                      </a:endParaRPr>
                    </a:p>
                    <a:p>
                      <a:endParaRPr lang="en-US" dirty="0">
                        <a:solidFill>
                          <a:schemeClr val="tx1"/>
                        </a:solidFill>
                      </a:endParaRPr>
                    </a:p>
                    <a:p>
                      <a:endParaRPr lang="en-US" dirty="0"/>
                    </a:p>
                  </a:txBody>
                  <a:tcPr>
                    <a:noFill/>
                  </a:tcPr>
                </a:tc>
                <a:extLst>
                  <a:ext uri="{0D108BD9-81ED-4DB2-BD59-A6C34878D82A}">
                    <a16:rowId xmlns:a16="http://schemas.microsoft.com/office/drawing/2014/main" val="1519354850"/>
                  </a:ext>
                </a:extLst>
              </a:tr>
            </a:tbl>
          </a:graphicData>
        </a:graphic>
      </p:graphicFrame>
      <p:graphicFrame>
        <p:nvGraphicFramePr>
          <p:cNvPr id="4" name="Object 3">
            <a:extLst>
              <a:ext uri="{FF2B5EF4-FFF2-40B4-BE49-F238E27FC236}">
                <a16:creationId xmlns:a16="http://schemas.microsoft.com/office/drawing/2014/main" id="{22A17D13-768E-0D04-A201-898285B8FB7C}"/>
              </a:ext>
            </a:extLst>
          </p:cNvPr>
          <p:cNvGraphicFramePr>
            <a:graphicFrameLocks noChangeAspect="1"/>
          </p:cNvGraphicFramePr>
          <p:nvPr/>
        </p:nvGraphicFramePr>
        <p:xfrm>
          <a:off x="190500" y="1415516"/>
          <a:ext cx="8763000" cy="2413000"/>
        </p:xfrm>
        <a:graphic>
          <a:graphicData uri="http://schemas.openxmlformats.org/presentationml/2006/ole">
            <mc:AlternateContent xmlns:mc="http://schemas.openxmlformats.org/markup-compatibility/2006">
              <mc:Choice xmlns:v="urn:schemas-microsoft-com:vml" Requires="v">
                <p:oleObj spid="_x0000_s3079" name="Worksheet" r:id="rId5" imgW="14925715" imgH="1828723" progId="Excel.Sheet.12">
                  <p:embed/>
                </p:oleObj>
              </mc:Choice>
              <mc:Fallback>
                <p:oleObj name="Worksheet" r:id="rId5" imgW="14925715" imgH="1828723" progId="Excel.Sheet.12">
                  <p:embed/>
                  <p:pic>
                    <p:nvPicPr>
                      <p:cNvPr id="4" name="Object 3">
                        <a:extLst>
                          <a:ext uri="{FF2B5EF4-FFF2-40B4-BE49-F238E27FC236}">
                            <a16:creationId xmlns:a16="http://schemas.microsoft.com/office/drawing/2014/main" id="{22A17D13-768E-0D04-A201-898285B8FB7C}"/>
                          </a:ext>
                        </a:extLst>
                      </p:cNvPr>
                      <p:cNvPicPr/>
                      <p:nvPr/>
                    </p:nvPicPr>
                    <p:blipFill>
                      <a:blip r:embed="rId6"/>
                      <a:stretch>
                        <a:fillRect/>
                      </a:stretch>
                    </p:blipFill>
                    <p:spPr>
                      <a:xfrm>
                        <a:off x="190500" y="1415516"/>
                        <a:ext cx="8763000" cy="2413000"/>
                      </a:xfrm>
                      <a:prstGeom prst="rect">
                        <a:avLst/>
                      </a:prstGeom>
                    </p:spPr>
                  </p:pic>
                </p:oleObj>
              </mc:Fallback>
            </mc:AlternateContent>
          </a:graphicData>
        </a:graphic>
      </p:graphicFrame>
    </p:spTree>
    <p:extLst>
      <p:ext uri="{BB962C8B-B14F-4D97-AF65-F5344CB8AC3E}">
        <p14:creationId xmlns:p14="http://schemas.microsoft.com/office/powerpoint/2010/main" val="3307021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graphicFrame>
        <p:nvGraphicFramePr>
          <p:cNvPr id="3" name="Table 3">
            <a:extLst>
              <a:ext uri="{FF2B5EF4-FFF2-40B4-BE49-F238E27FC236}">
                <a16:creationId xmlns:a16="http://schemas.microsoft.com/office/drawing/2014/main" id="{63F4AB81-CB0D-416F-8473-BF34FA12F483}"/>
              </a:ext>
            </a:extLst>
          </p:cNvPr>
          <p:cNvGraphicFramePr>
            <a:graphicFrameLocks noGrp="1"/>
          </p:cNvGraphicFramePr>
          <p:nvPr/>
        </p:nvGraphicFramePr>
        <p:xfrm>
          <a:off x="457200" y="1397000"/>
          <a:ext cx="8534400" cy="5303520"/>
        </p:xfrm>
        <a:graphic>
          <a:graphicData uri="http://schemas.openxmlformats.org/drawingml/2006/table">
            <a:tbl>
              <a:tblPr firstRow="1" bandRow="1">
                <a:tableStyleId>{5C22544A-7EE6-4342-B048-85BDC9FD1C3A}</a:tableStyleId>
              </a:tblPr>
              <a:tblGrid>
                <a:gridCol w="8534400">
                  <a:extLst>
                    <a:ext uri="{9D8B030D-6E8A-4147-A177-3AD203B41FA5}">
                      <a16:colId xmlns:a16="http://schemas.microsoft.com/office/drawing/2014/main" val="2077315033"/>
                    </a:ext>
                  </a:extLst>
                </a:gridCol>
              </a:tblGrid>
              <a:tr h="4546600">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dirty="0">
                          <a:solidFill>
                            <a:schemeClr val="tx1"/>
                          </a:solidFill>
                        </a:rPr>
                        <a:t>Criteria for Employees, other than Teachers</a:t>
                      </a:r>
                      <a:r>
                        <a:rPr lang="en-US" sz="3200" dirty="0"/>
                        <a:t> doing 40% of their </a:t>
                      </a:r>
                      <a:r>
                        <a:rPr lang="en-US" sz="1800" dirty="0"/>
                        <a:t>job duties.</a:t>
                      </a:r>
                    </a:p>
                    <a:p>
                      <a:endParaRPr lang="en-US" dirty="0">
                        <a:solidFill>
                          <a:schemeClr val="tx1"/>
                        </a:solidFill>
                      </a:endParaRPr>
                    </a:p>
                    <a:p>
                      <a:pPr marL="285750" indent="-285750">
                        <a:buFont typeface="Arial" panose="020B0604020202020204" pitchFamily="34" charset="0"/>
                        <a:buChar char="•"/>
                      </a:pPr>
                      <a:r>
                        <a:rPr lang="en-US" sz="2800" dirty="0">
                          <a:solidFill>
                            <a:schemeClr val="tx1"/>
                          </a:solidFill>
                        </a:rPr>
                        <a:t>Practicing Catholic, if a ministerial position</a:t>
                      </a:r>
                    </a:p>
                    <a:p>
                      <a:pPr marL="285750" indent="-285750">
                        <a:buFont typeface="Arial" panose="020B0604020202020204" pitchFamily="34" charset="0"/>
                        <a:buChar char="•"/>
                      </a:pPr>
                      <a:endParaRPr lang="en-US" sz="2800" dirty="0">
                        <a:solidFill>
                          <a:schemeClr val="tx1"/>
                        </a:solidFill>
                      </a:endParaRPr>
                    </a:p>
                    <a:p>
                      <a:pPr marL="285750" indent="-285750">
                        <a:buFont typeface="Arial" panose="020B0604020202020204" pitchFamily="34" charset="0"/>
                        <a:buChar char="•"/>
                      </a:pPr>
                      <a:r>
                        <a:rPr lang="en-US" sz="2800" dirty="0">
                          <a:solidFill>
                            <a:schemeClr val="tx1"/>
                          </a:solidFill>
                        </a:rPr>
                        <a:t>Maintaining qualifications as identified in applicable job description</a:t>
                      </a:r>
                    </a:p>
                    <a:p>
                      <a:pPr marL="285750" indent="-285750">
                        <a:buFont typeface="Arial" panose="020B0604020202020204" pitchFamily="34" charset="0"/>
                        <a:buChar char="•"/>
                      </a:pPr>
                      <a:endParaRPr lang="en-US" sz="2800" dirty="0">
                        <a:solidFill>
                          <a:schemeClr val="tx1"/>
                        </a:solidFill>
                      </a:endParaRPr>
                    </a:p>
                    <a:p>
                      <a:pPr marL="285750" indent="-285750">
                        <a:buFont typeface="Arial" panose="020B0604020202020204" pitchFamily="34" charset="0"/>
                        <a:buChar char="•"/>
                      </a:pPr>
                      <a:r>
                        <a:rPr lang="en-US" sz="2800" dirty="0">
                          <a:solidFill>
                            <a:schemeClr val="tx1"/>
                          </a:solidFill>
                        </a:rPr>
                        <a:t>Performance evaluation documents</a:t>
                      </a:r>
                    </a:p>
                    <a:p>
                      <a:pPr marL="285750" indent="-285750">
                        <a:buFont typeface="Arial" panose="020B0604020202020204" pitchFamily="34" charset="0"/>
                        <a:buChar char="•"/>
                      </a:pPr>
                      <a:endParaRPr lang="en-US" sz="2800" dirty="0">
                        <a:solidFill>
                          <a:schemeClr val="tx1"/>
                        </a:solidFill>
                      </a:endParaRPr>
                    </a:p>
                    <a:p>
                      <a:pPr marL="285750" indent="-285750">
                        <a:buFont typeface="Arial" panose="020B0604020202020204" pitchFamily="34" charset="0"/>
                        <a:buChar char="•"/>
                      </a:pPr>
                      <a:r>
                        <a:rPr lang="en-US" sz="2800" dirty="0">
                          <a:solidFill>
                            <a:schemeClr val="tx1"/>
                          </a:solidFill>
                        </a:rPr>
                        <a:t>Seniority</a:t>
                      </a:r>
                    </a:p>
                    <a:p>
                      <a:endParaRPr lang="en-US" dirty="0">
                        <a:solidFill>
                          <a:schemeClr val="tx1"/>
                        </a:solidFill>
                      </a:endParaRPr>
                    </a:p>
                    <a:p>
                      <a:endParaRPr lang="en-US" dirty="0"/>
                    </a:p>
                  </a:txBody>
                  <a:tcPr>
                    <a:noFill/>
                  </a:tcPr>
                </a:tc>
                <a:extLst>
                  <a:ext uri="{0D108BD9-81ED-4DB2-BD59-A6C34878D82A}">
                    <a16:rowId xmlns:a16="http://schemas.microsoft.com/office/drawing/2014/main" val="1519354850"/>
                  </a:ext>
                </a:extLst>
              </a:tr>
            </a:tbl>
          </a:graphicData>
        </a:graphic>
      </p:graphicFrame>
    </p:spTree>
    <p:extLst>
      <p:ext uri="{BB962C8B-B14F-4D97-AF65-F5344CB8AC3E}">
        <p14:creationId xmlns:p14="http://schemas.microsoft.com/office/powerpoint/2010/main" val="2785557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graphicFrame>
        <p:nvGraphicFramePr>
          <p:cNvPr id="3" name="Table 3">
            <a:extLst>
              <a:ext uri="{FF2B5EF4-FFF2-40B4-BE49-F238E27FC236}">
                <a16:creationId xmlns:a16="http://schemas.microsoft.com/office/drawing/2014/main" id="{63F4AB81-CB0D-416F-8473-BF34FA12F483}"/>
              </a:ext>
            </a:extLst>
          </p:cNvPr>
          <p:cNvGraphicFramePr>
            <a:graphicFrameLocks noGrp="1"/>
          </p:cNvGraphicFramePr>
          <p:nvPr/>
        </p:nvGraphicFramePr>
        <p:xfrm>
          <a:off x="381000" y="1397000"/>
          <a:ext cx="8610600" cy="5577840"/>
        </p:xfrm>
        <a:graphic>
          <a:graphicData uri="http://schemas.openxmlformats.org/drawingml/2006/table">
            <a:tbl>
              <a:tblPr firstRow="1" bandRow="1">
                <a:tableStyleId>{5C22544A-7EE6-4342-B048-85BDC9FD1C3A}</a:tableStyleId>
              </a:tblPr>
              <a:tblGrid>
                <a:gridCol w="8610600">
                  <a:extLst>
                    <a:ext uri="{9D8B030D-6E8A-4147-A177-3AD203B41FA5}">
                      <a16:colId xmlns:a16="http://schemas.microsoft.com/office/drawing/2014/main" val="2077315033"/>
                    </a:ext>
                  </a:extLst>
                </a:gridCol>
              </a:tblGrid>
              <a:tr h="4546600">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An employee </a:t>
                      </a:r>
                      <a:r>
                        <a:rPr lang="en-US" sz="3600" dirty="0"/>
                        <a:t>is        </a:t>
                      </a:r>
                      <a:r>
                        <a:rPr lang="en-US" sz="3600" dirty="0">
                          <a:solidFill>
                            <a:schemeClr val="tx1"/>
                          </a:solidFill>
                        </a:rPr>
                        <a:t>Remember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3600" dirty="0">
                          <a:solidFill>
                            <a:schemeClr val="tx1"/>
                          </a:solidFill>
                        </a:rPr>
                        <a:t>prior to taking an action that will result in a dismissal or termination (including a RIF and non-renewal of contract), the employer must have sought and followed the advice of a qualified employment attorney OR other professional person that Catholic Mutual has approved.</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600" dirty="0"/>
                        <a:t>doing 40% of their job duties.</a:t>
                      </a:r>
                    </a:p>
                    <a:p>
                      <a:pPr marL="285750" indent="-285750" algn="l">
                        <a:buFont typeface="Arial" panose="020B0604020202020204" pitchFamily="34" charset="0"/>
                        <a:buChar char="•"/>
                      </a:pPr>
                      <a:r>
                        <a:rPr lang="en-US" sz="1800" dirty="0"/>
                        <a:t>An employee is poorly doing 40% of their job duties.</a:t>
                      </a:r>
                    </a:p>
                    <a:p>
                      <a:endParaRPr lang="en-US" dirty="0"/>
                    </a:p>
                  </a:txBody>
                  <a:tcPr>
                    <a:noFill/>
                  </a:tcPr>
                </a:tc>
                <a:extLst>
                  <a:ext uri="{0D108BD9-81ED-4DB2-BD59-A6C34878D82A}">
                    <a16:rowId xmlns:a16="http://schemas.microsoft.com/office/drawing/2014/main" val="1519354850"/>
                  </a:ext>
                </a:extLst>
              </a:tr>
            </a:tbl>
          </a:graphicData>
        </a:graphic>
      </p:graphicFrame>
    </p:spTree>
    <p:extLst>
      <p:ext uri="{BB962C8B-B14F-4D97-AF65-F5344CB8AC3E}">
        <p14:creationId xmlns:p14="http://schemas.microsoft.com/office/powerpoint/2010/main" val="2151959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graphicFrame>
        <p:nvGraphicFramePr>
          <p:cNvPr id="3" name="Table 3">
            <a:extLst>
              <a:ext uri="{FF2B5EF4-FFF2-40B4-BE49-F238E27FC236}">
                <a16:creationId xmlns:a16="http://schemas.microsoft.com/office/drawing/2014/main" id="{63F4AB81-CB0D-416F-8473-BF34FA12F483}"/>
              </a:ext>
            </a:extLst>
          </p:cNvPr>
          <p:cNvGraphicFramePr>
            <a:graphicFrameLocks noGrp="1"/>
          </p:cNvGraphicFramePr>
          <p:nvPr/>
        </p:nvGraphicFramePr>
        <p:xfrm>
          <a:off x="381000" y="1397000"/>
          <a:ext cx="8610600" cy="9575800"/>
        </p:xfrm>
        <a:graphic>
          <a:graphicData uri="http://schemas.openxmlformats.org/drawingml/2006/table">
            <a:tbl>
              <a:tblPr firstRow="1" bandRow="1">
                <a:tableStyleId>{5C22544A-7EE6-4342-B048-85BDC9FD1C3A}</a:tableStyleId>
              </a:tblPr>
              <a:tblGrid>
                <a:gridCol w="8610600">
                  <a:extLst>
                    <a:ext uri="{9D8B030D-6E8A-4147-A177-3AD203B41FA5}">
                      <a16:colId xmlns:a16="http://schemas.microsoft.com/office/drawing/2014/main" val="2077315033"/>
                    </a:ext>
                  </a:extLst>
                </a:gridCol>
              </a:tblGrid>
              <a:tr h="4546600">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An empl40% </a:t>
                      </a:r>
                      <a:r>
                        <a:rPr lang="en-US" sz="1800" dirty="0">
                          <a:solidFill>
                            <a:schemeClr val="tx1"/>
                          </a:solidFill>
                        </a:rPr>
                        <a:t>The Decision to Terminate has been Confirmed. What now? </a:t>
                      </a:r>
                      <a:r>
                        <a:rPr lang="en-US" sz="1800" dirty="0"/>
                        <a:t>Of</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rPr>
                        <a:t>You have talked with your pastor and Parish and Schools HR or an employment attorney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rPr>
                        <a:t>Termination letter is prepared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rPr>
                        <a:t>This will include pay and benefits info and arrangements to pick up personal items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rPr>
                        <a:t>Temporary work plan is in place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rPr>
                        <a:t>Social Media, email and facilities access is disengaged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rPr>
                        <a:t>In some instances, there is a plan/email to notify staff, parents, parish members.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rPr>
                        <a:t>A third person will be in the room as a witness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rPr>
                        <a:t>The meeting time has been arranged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rPr>
                        <a:t>The meeting will be short – less than 10 minutes.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rPr>
                        <a:t>Walk the employee out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solidFill>
                          <a:schemeClr val="tx1"/>
                        </a:solidFill>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 their job duties.</a:t>
                      </a:r>
                    </a:p>
                    <a:p>
                      <a:pPr algn="l"/>
                      <a:endParaRPr lang="en-US" dirty="0">
                        <a:solidFill>
                          <a:schemeClr val="tx1"/>
                        </a:solidFill>
                      </a:endParaRPr>
                    </a:p>
                    <a:p>
                      <a:endParaRPr lang="en-US" dirty="0">
                        <a:solidFill>
                          <a:schemeClr val="tx1"/>
                        </a:solidFill>
                      </a:endParaRPr>
                    </a:p>
                    <a:p>
                      <a:endParaRPr lang="en-US" dirty="0"/>
                    </a:p>
                  </a:txBody>
                  <a:tcPr>
                    <a:noFill/>
                  </a:tcPr>
                </a:tc>
                <a:extLst>
                  <a:ext uri="{0D108BD9-81ED-4DB2-BD59-A6C34878D82A}">
                    <a16:rowId xmlns:a16="http://schemas.microsoft.com/office/drawing/2014/main" val="1519354850"/>
                  </a:ext>
                </a:extLst>
              </a:tr>
              <a:tr h="4546600">
                <a:tc>
                  <a:txBody>
                    <a:bodyPr/>
                    <a:lstStyle/>
                    <a:p>
                      <a:endParaRPr lang="en-US" dirty="0"/>
                    </a:p>
                  </a:txBody>
                  <a:tcPr>
                    <a:noFill/>
                  </a:tcPr>
                </a:tc>
                <a:extLst>
                  <a:ext uri="{0D108BD9-81ED-4DB2-BD59-A6C34878D82A}">
                    <a16:rowId xmlns:a16="http://schemas.microsoft.com/office/drawing/2014/main" val="3595383657"/>
                  </a:ext>
                </a:extLst>
              </a:tr>
            </a:tbl>
          </a:graphicData>
        </a:graphic>
      </p:graphicFrame>
    </p:spTree>
    <p:extLst>
      <p:ext uri="{BB962C8B-B14F-4D97-AF65-F5344CB8AC3E}">
        <p14:creationId xmlns:p14="http://schemas.microsoft.com/office/powerpoint/2010/main" val="3041796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graphicFrame>
        <p:nvGraphicFramePr>
          <p:cNvPr id="3" name="Table 3">
            <a:extLst>
              <a:ext uri="{FF2B5EF4-FFF2-40B4-BE49-F238E27FC236}">
                <a16:creationId xmlns:a16="http://schemas.microsoft.com/office/drawing/2014/main" id="{63F4AB81-CB0D-416F-8473-BF34FA12F483}"/>
              </a:ext>
            </a:extLst>
          </p:cNvPr>
          <p:cNvGraphicFramePr>
            <a:graphicFrameLocks noGrp="1"/>
          </p:cNvGraphicFramePr>
          <p:nvPr/>
        </p:nvGraphicFramePr>
        <p:xfrm>
          <a:off x="381000" y="1010168"/>
          <a:ext cx="8610600" cy="8159232"/>
        </p:xfrm>
        <a:graphic>
          <a:graphicData uri="http://schemas.openxmlformats.org/drawingml/2006/table">
            <a:tbl>
              <a:tblPr firstRow="1" bandRow="1">
                <a:tableStyleId>{5C22544A-7EE6-4342-B048-85BDC9FD1C3A}</a:tableStyleId>
              </a:tblPr>
              <a:tblGrid>
                <a:gridCol w="8610600">
                  <a:extLst>
                    <a:ext uri="{9D8B030D-6E8A-4147-A177-3AD203B41FA5}">
                      <a16:colId xmlns:a16="http://schemas.microsoft.com/office/drawing/2014/main" val="2077315033"/>
                    </a:ext>
                  </a:extLst>
                </a:gridCol>
              </a:tblGrid>
              <a:tr h="8159232">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t>n </a:t>
                      </a:r>
                      <a:r>
                        <a:rPr lang="en-US" sz="1800" b="1" kern="1200" dirty="0">
                          <a:solidFill>
                            <a:schemeClr val="tx1"/>
                          </a:solidFill>
                          <a:effectLst/>
                          <a:latin typeface="+mn-lt"/>
                          <a:ea typeface="+mn-ea"/>
                          <a:cs typeface="+mn-cs"/>
                        </a:rPr>
                        <a:t> </a:t>
                      </a:r>
                      <a:endParaRPr lang="en-US" sz="1600" b="1" kern="1200" dirty="0">
                        <a:solidFill>
                          <a:schemeClr val="tx1"/>
                        </a:solidFill>
                        <a:effectLst/>
                        <a:latin typeface="+mn-lt"/>
                        <a:ea typeface="+mn-ea"/>
                        <a:cs typeface="+mn-cs"/>
                      </a:endParaRPr>
                    </a:p>
                    <a:p>
                      <a:r>
                        <a:rPr lang="en-US" sz="1400" b="1" kern="1200" dirty="0">
                          <a:solidFill>
                            <a:srgbClr val="FF0000"/>
                          </a:solidFill>
                          <a:effectLst/>
                          <a:latin typeface="+mn-lt"/>
                          <a:ea typeface="+mn-ea"/>
                          <a:cs typeface="+mn-cs"/>
                        </a:rPr>
                        <a:t>Sample letter</a:t>
                      </a:r>
                    </a:p>
                    <a:p>
                      <a:r>
                        <a:rPr lang="en-US" sz="1400" b="1" kern="1200" dirty="0">
                          <a:solidFill>
                            <a:schemeClr val="tx1"/>
                          </a:solidFill>
                          <a:effectLst/>
                          <a:latin typeface="+mn-lt"/>
                          <a:ea typeface="+mn-ea"/>
                          <a:cs typeface="+mn-cs"/>
                        </a:rPr>
                        <a:t>Here at ___________ School, we expect all employees to conduct themselves in a manner that reflects the highest standards of ethical conduct. This is part of our mission as a Catholic School. </a:t>
                      </a:r>
                    </a:p>
                    <a:p>
                      <a:endParaRPr lang="en-US" sz="1400" b="1"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_______ on __________ you _________________________________. Page ___ in the _______ Employee handbook states that certain offenses may result in disciplinary action up to and including termination. “</a:t>
                      </a:r>
                      <a:r>
                        <a:rPr lang="en-US" sz="1400" b="1" i="1" kern="1200" dirty="0">
                          <a:solidFill>
                            <a:schemeClr val="tx1"/>
                          </a:solidFill>
                          <a:effectLst/>
                          <a:latin typeface="+mn-lt"/>
                          <a:ea typeface="+mn-ea"/>
                          <a:cs typeface="+mn-cs"/>
                        </a:rPr>
                        <a:t>Immoral or unethical conduct on the work premises or off the premises if conduct has an adverse impact on the school” is</a:t>
                      </a:r>
                      <a:r>
                        <a:rPr lang="en-US" sz="1400" b="1" kern="1200" dirty="0">
                          <a:solidFill>
                            <a:schemeClr val="tx1"/>
                          </a:solidFill>
                          <a:effectLst/>
                          <a:latin typeface="+mn-lt"/>
                          <a:ea typeface="+mn-ea"/>
                          <a:cs typeface="+mn-cs"/>
                        </a:rPr>
                        <a:t> on that list.</a:t>
                      </a:r>
                    </a:p>
                    <a:p>
                      <a:endParaRPr lang="en-US" sz="1400" b="1"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Due to, but not limited to the above-mentioned misconduct, your employment with __________ School is terminated effective ____________________________.</a:t>
                      </a:r>
                    </a:p>
                    <a:p>
                      <a:endParaRPr lang="en-US" sz="1400" b="1"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We can arrange for you to pick up your personal items the weekend of ___________, and we would retrieve any school property you may have.</a:t>
                      </a:r>
                    </a:p>
                    <a:p>
                      <a:endParaRPr lang="en-US" sz="1400" b="1"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Your final paycheck will be on __________________. This will include payment through ____________ and any unpaid sick pay (if applicable). Please keep our office updated on your address for your yearend tax forms.</a:t>
                      </a:r>
                    </a:p>
                    <a:p>
                      <a:endParaRPr lang="en-US" sz="1400" b="1"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Your coverage for benefits will cease at the end of February. Your portion of your February premiums will be deducted from your final paycheck. You will then be afforded the opportunity to elect continuation of coverage for your health insurance for a period of up to 18 months, provided you pay the full premium. The information is attached. </a:t>
                      </a:r>
                    </a:p>
                    <a:p>
                      <a:endParaRPr lang="en-US" sz="1400" b="1"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If you have any questions, please contact me.</a:t>
                      </a:r>
                    </a:p>
                    <a:p>
                      <a:r>
                        <a:rPr lang="en-US" sz="1400" b="1" kern="1200" dirty="0">
                          <a:solidFill>
                            <a:schemeClr val="tx1"/>
                          </a:solidFill>
                          <a:effectLst/>
                          <a:latin typeface="+mn-lt"/>
                          <a:ea typeface="+mn-ea"/>
                          <a:cs typeface="+mn-cs"/>
                        </a:rPr>
                        <a:t>Sincerely,</a:t>
                      </a:r>
                    </a:p>
                    <a:p>
                      <a:endParaRPr lang="en-US" sz="1600" dirty="0">
                        <a:solidFill>
                          <a:schemeClr val="tx1"/>
                        </a:solidFill>
                      </a:endParaRPr>
                    </a:p>
                    <a:p>
                      <a:endParaRPr lang="en-US" sz="1600" dirty="0">
                        <a:solidFill>
                          <a:schemeClr val="tx1"/>
                        </a:solidFill>
                      </a:endParaRPr>
                    </a:p>
                    <a:p>
                      <a:endParaRPr lang="en-US" dirty="0"/>
                    </a:p>
                  </a:txBody>
                  <a:tcPr>
                    <a:noFill/>
                  </a:tcPr>
                </a:tc>
                <a:extLst>
                  <a:ext uri="{0D108BD9-81ED-4DB2-BD59-A6C34878D82A}">
                    <a16:rowId xmlns:a16="http://schemas.microsoft.com/office/drawing/2014/main" val="1519354850"/>
                  </a:ext>
                </a:extLst>
              </a:tr>
            </a:tbl>
          </a:graphicData>
        </a:graphic>
      </p:graphicFrame>
    </p:spTree>
    <p:extLst>
      <p:ext uri="{BB962C8B-B14F-4D97-AF65-F5344CB8AC3E}">
        <p14:creationId xmlns:p14="http://schemas.microsoft.com/office/powerpoint/2010/main" val="3069442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graphicFrame>
        <p:nvGraphicFramePr>
          <p:cNvPr id="3" name="Table 3">
            <a:extLst>
              <a:ext uri="{FF2B5EF4-FFF2-40B4-BE49-F238E27FC236}">
                <a16:creationId xmlns:a16="http://schemas.microsoft.com/office/drawing/2014/main" id="{63F4AB81-CB0D-416F-8473-BF34FA12F483}"/>
              </a:ext>
            </a:extLst>
          </p:cNvPr>
          <p:cNvGraphicFramePr>
            <a:graphicFrameLocks noGrp="1"/>
          </p:cNvGraphicFramePr>
          <p:nvPr/>
        </p:nvGraphicFramePr>
        <p:xfrm>
          <a:off x="381000" y="1397000"/>
          <a:ext cx="8610600" cy="5120640"/>
        </p:xfrm>
        <a:graphic>
          <a:graphicData uri="http://schemas.openxmlformats.org/drawingml/2006/table">
            <a:tbl>
              <a:tblPr firstRow="1" bandRow="1">
                <a:tableStyleId>{5C22544A-7EE6-4342-B048-85BDC9FD1C3A}</a:tableStyleId>
              </a:tblPr>
              <a:tblGrid>
                <a:gridCol w="8610600">
                  <a:extLst>
                    <a:ext uri="{9D8B030D-6E8A-4147-A177-3AD203B41FA5}">
                      <a16:colId xmlns:a16="http://schemas.microsoft.com/office/drawing/2014/main" val="2077315033"/>
                    </a:ext>
                  </a:extLst>
                </a:gridCol>
              </a:tblGrid>
              <a:tr h="4546600">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An employee is poorly doing 40% of their job duties.</a:t>
                      </a:r>
                    </a:p>
                    <a:p>
                      <a:endParaRPr lang="en-US" dirty="0">
                        <a:solidFill>
                          <a:schemeClr val="tx1"/>
                        </a:solidFill>
                      </a:endParaRPr>
                    </a:p>
                    <a:p>
                      <a:r>
                        <a:rPr lang="en-US" dirty="0">
                          <a:solidFill>
                            <a:schemeClr val="tx1"/>
                          </a:solidFill>
                        </a:rPr>
                        <a:t>Sample message to Staff and/or parents:</a:t>
                      </a:r>
                    </a:p>
                    <a:p>
                      <a:endParaRPr lang="en-US" dirty="0">
                        <a:solidFill>
                          <a:schemeClr val="tx1"/>
                        </a:solidFill>
                      </a:endParaRPr>
                    </a:p>
                    <a:p>
                      <a:r>
                        <a:rPr lang="en-US" sz="1600" b="1" kern="1200" dirty="0">
                          <a:solidFill>
                            <a:schemeClr val="tx1"/>
                          </a:solidFill>
                          <a:effectLst/>
                          <a:latin typeface="+mn-lt"/>
                          <a:ea typeface="+mn-ea"/>
                          <a:cs typeface="+mn-cs"/>
                        </a:rPr>
                        <a:t>Today will be Jane Doe’s last day at the Cathedral School. We wish her the best in her future endeavors.</a:t>
                      </a:r>
                    </a:p>
                    <a:p>
                      <a:r>
                        <a:rPr lang="en-US" sz="1600" b="1" kern="1200" dirty="0">
                          <a:solidFill>
                            <a:schemeClr val="tx1"/>
                          </a:solidFill>
                          <a:effectLst/>
                          <a:latin typeface="+mn-lt"/>
                          <a:ea typeface="+mn-ea"/>
                          <a:cs typeface="+mn-cs"/>
                        </a:rPr>
                        <a:t> </a:t>
                      </a:r>
                    </a:p>
                    <a:p>
                      <a:r>
                        <a:rPr lang="en-US" sz="1600" b="1" kern="1200" dirty="0">
                          <a:solidFill>
                            <a:schemeClr val="tx1"/>
                          </a:solidFill>
                          <a:effectLst/>
                          <a:latin typeface="+mn-lt"/>
                          <a:ea typeface="+mn-ea"/>
                          <a:cs typeface="+mn-cs"/>
                        </a:rPr>
                        <a:t>Please be assured that the faculty and staff at the Cathedral School will continue its legacy of excellence in educating your children. There will be no change in the daily operations of the school, or in its mission as a Christ-centered school, designed to educate the whole child. You can also be assured that the parish fully supports the teachers, staff, students and parents. </a:t>
                      </a:r>
                    </a:p>
                    <a:p>
                      <a:r>
                        <a:rPr lang="en-US" sz="1600" b="1" kern="1200" dirty="0">
                          <a:solidFill>
                            <a:schemeClr val="tx1"/>
                          </a:solidFill>
                          <a:effectLst/>
                          <a:latin typeface="+mn-lt"/>
                          <a:ea typeface="+mn-ea"/>
                          <a:cs typeface="+mn-cs"/>
                        </a:rPr>
                        <a:t> </a:t>
                      </a:r>
                    </a:p>
                    <a:p>
                      <a:r>
                        <a:rPr lang="en-US" sz="1600" b="1" kern="1200" dirty="0">
                          <a:solidFill>
                            <a:schemeClr val="tx1"/>
                          </a:solidFill>
                          <a:effectLst/>
                          <a:latin typeface="+mn-lt"/>
                          <a:ea typeface="+mn-ea"/>
                          <a:cs typeface="+mn-cs"/>
                        </a:rPr>
                        <a:t>That being said, any matters that involve personnel are confidential . While we understand you would like more information, please understand the limitations that always exist when it comes to employee involvement matters. I will continue to keep you updated on our progress in filling this position. </a:t>
                      </a:r>
                    </a:p>
                    <a:p>
                      <a:endParaRPr lang="en-US" sz="1600" b="1"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Thank you for your understanding. Any questions should be directed to me. </a:t>
                      </a:r>
                    </a:p>
                    <a:p>
                      <a:endParaRPr lang="en-US" sz="1600" b="1" kern="1200" dirty="0">
                        <a:solidFill>
                          <a:schemeClr val="tx1"/>
                        </a:solidFill>
                        <a:effectLst/>
                        <a:latin typeface="+mn-lt"/>
                        <a:ea typeface="+mn-ea"/>
                        <a:cs typeface="+mn-cs"/>
                      </a:endParaRPr>
                    </a:p>
                    <a:p>
                      <a:endParaRPr lang="en-US" dirty="0"/>
                    </a:p>
                  </a:txBody>
                  <a:tcPr>
                    <a:noFill/>
                  </a:tcPr>
                </a:tc>
                <a:extLst>
                  <a:ext uri="{0D108BD9-81ED-4DB2-BD59-A6C34878D82A}">
                    <a16:rowId xmlns:a16="http://schemas.microsoft.com/office/drawing/2014/main" val="1519354850"/>
                  </a:ext>
                </a:extLst>
              </a:tr>
            </a:tbl>
          </a:graphicData>
        </a:graphic>
      </p:graphicFrame>
    </p:spTree>
    <p:extLst>
      <p:ext uri="{BB962C8B-B14F-4D97-AF65-F5344CB8AC3E}">
        <p14:creationId xmlns:p14="http://schemas.microsoft.com/office/powerpoint/2010/main" val="3622193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graphicFrame>
        <p:nvGraphicFramePr>
          <p:cNvPr id="3" name="Table 3">
            <a:extLst>
              <a:ext uri="{FF2B5EF4-FFF2-40B4-BE49-F238E27FC236}">
                <a16:creationId xmlns:a16="http://schemas.microsoft.com/office/drawing/2014/main" id="{63F4AB81-CB0D-416F-8473-BF34FA12F483}"/>
              </a:ext>
            </a:extLst>
          </p:cNvPr>
          <p:cNvGraphicFramePr>
            <a:graphicFrameLocks noGrp="1"/>
          </p:cNvGraphicFramePr>
          <p:nvPr/>
        </p:nvGraphicFramePr>
        <p:xfrm>
          <a:off x="381000" y="1397000"/>
          <a:ext cx="8610600" cy="5791200"/>
        </p:xfrm>
        <a:graphic>
          <a:graphicData uri="http://schemas.openxmlformats.org/drawingml/2006/table">
            <a:tbl>
              <a:tblPr firstRow="1" bandRow="1">
                <a:tableStyleId>{5C22544A-7EE6-4342-B048-85BDC9FD1C3A}</a:tableStyleId>
              </a:tblPr>
              <a:tblGrid>
                <a:gridCol w="8610600">
                  <a:extLst>
                    <a:ext uri="{9D8B030D-6E8A-4147-A177-3AD203B41FA5}">
                      <a16:colId xmlns:a16="http://schemas.microsoft.com/office/drawing/2014/main" val="2077315033"/>
                    </a:ext>
                  </a:extLst>
                </a:gridCol>
              </a:tblGrid>
              <a:tr h="4546600">
                <a:tc>
                  <a:txBody>
                    <a:bodyPr/>
                    <a:lstStyle/>
                    <a:p>
                      <a:pPr algn="ctr"/>
                      <a:r>
                        <a:rPr lang="en-US" sz="3200" dirty="0">
                          <a:solidFill>
                            <a:schemeClr val="tx1"/>
                          </a:solidFill>
                        </a:rPr>
                        <a:t>Grievance</a:t>
                      </a:r>
                    </a:p>
                    <a:p>
                      <a:r>
                        <a:rPr lang="en-US" sz="2400" dirty="0">
                          <a:solidFill>
                            <a:schemeClr val="tx1"/>
                          </a:solidFill>
                        </a:rPr>
                        <a:t>What is a Grievance?  </a:t>
                      </a:r>
                    </a:p>
                    <a:p>
                      <a:pPr lvl="1"/>
                      <a:r>
                        <a:rPr lang="en-US" sz="2400" dirty="0">
                          <a:solidFill>
                            <a:schemeClr val="tx1"/>
                          </a:solidFill>
                        </a:rPr>
                        <a:t>Formal dissatisfaction of what an employee expects from the workplace.</a:t>
                      </a:r>
                    </a:p>
                    <a:p>
                      <a:pPr lvl="1"/>
                      <a:endParaRPr lang="en-US" sz="2400" dirty="0">
                        <a:solidFill>
                          <a:schemeClr val="tx1"/>
                        </a:solidFill>
                      </a:endParaRPr>
                    </a:p>
                    <a:p>
                      <a:r>
                        <a:rPr lang="en-US" sz="2400" dirty="0">
                          <a:solidFill>
                            <a:schemeClr val="tx1"/>
                          </a:solidFill>
                        </a:rPr>
                        <a:t>Why? </a:t>
                      </a:r>
                    </a:p>
                    <a:p>
                      <a:pPr lvl="1"/>
                      <a:r>
                        <a:rPr lang="en-US" sz="2400" dirty="0">
                          <a:solidFill>
                            <a:schemeClr val="tx1"/>
                          </a:solidFill>
                        </a:rPr>
                        <a:t>Improperly or inequitable application of policy; Harassment…</a:t>
                      </a:r>
                    </a:p>
                    <a:p>
                      <a:pPr lvl="1"/>
                      <a:endParaRPr lang="en-US" sz="2400" dirty="0">
                        <a:solidFill>
                          <a:schemeClr val="tx1"/>
                        </a:solidFill>
                      </a:endParaRPr>
                    </a:p>
                    <a:p>
                      <a:r>
                        <a:rPr lang="en-US" sz="2400" dirty="0">
                          <a:solidFill>
                            <a:schemeClr val="tx1"/>
                          </a:solidFill>
                        </a:rPr>
                        <a:t>Process – Defined steps. </a:t>
                      </a:r>
                    </a:p>
                    <a:p>
                      <a:endParaRPr lang="en-US" sz="2400" dirty="0">
                        <a:solidFill>
                          <a:schemeClr val="tx1"/>
                        </a:solidFill>
                      </a:endParaRPr>
                    </a:p>
                    <a:p>
                      <a:r>
                        <a:rPr lang="en-US" sz="2400" dirty="0">
                          <a:solidFill>
                            <a:schemeClr val="tx1"/>
                          </a:solidFill>
                        </a:rPr>
                        <a:t>Written documentation.</a:t>
                      </a:r>
                    </a:p>
                    <a:p>
                      <a:endParaRPr lang="en-US" sz="2400" dirty="0">
                        <a:solidFill>
                          <a:schemeClr val="tx1"/>
                        </a:solidFill>
                      </a:endParaRPr>
                    </a:p>
                    <a:p>
                      <a:r>
                        <a:rPr lang="en-US" sz="2400" dirty="0">
                          <a:solidFill>
                            <a:schemeClr val="tx1"/>
                          </a:solidFill>
                        </a:rPr>
                        <a:t>Confidential, to the extent it is practical.</a:t>
                      </a:r>
                    </a:p>
                    <a:p>
                      <a:endParaRPr lang="en-US" dirty="0">
                        <a:solidFill>
                          <a:schemeClr val="tx1"/>
                        </a:solidFill>
                      </a:endParaRPr>
                    </a:p>
                    <a:p>
                      <a:endParaRPr lang="en-US" dirty="0">
                        <a:solidFill>
                          <a:schemeClr val="tx1"/>
                        </a:solidFill>
                      </a:endParaRPr>
                    </a:p>
                    <a:p>
                      <a:endParaRPr lang="en-US" dirty="0"/>
                    </a:p>
                  </a:txBody>
                  <a:tcPr anchor="ctr">
                    <a:noFill/>
                  </a:tcPr>
                </a:tc>
                <a:extLst>
                  <a:ext uri="{0D108BD9-81ED-4DB2-BD59-A6C34878D82A}">
                    <a16:rowId xmlns:a16="http://schemas.microsoft.com/office/drawing/2014/main" val="1519354850"/>
                  </a:ext>
                </a:extLst>
              </a:tr>
            </a:tbl>
          </a:graphicData>
        </a:graphic>
      </p:graphicFrame>
    </p:spTree>
    <p:extLst>
      <p:ext uri="{BB962C8B-B14F-4D97-AF65-F5344CB8AC3E}">
        <p14:creationId xmlns:p14="http://schemas.microsoft.com/office/powerpoint/2010/main" val="2202746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graphicFrame>
        <p:nvGraphicFramePr>
          <p:cNvPr id="3" name="Table 3">
            <a:extLst>
              <a:ext uri="{FF2B5EF4-FFF2-40B4-BE49-F238E27FC236}">
                <a16:creationId xmlns:a16="http://schemas.microsoft.com/office/drawing/2014/main" id="{63F4AB81-CB0D-416F-8473-BF34FA12F483}"/>
              </a:ext>
            </a:extLst>
          </p:cNvPr>
          <p:cNvGraphicFramePr>
            <a:graphicFrameLocks noGrp="1"/>
          </p:cNvGraphicFramePr>
          <p:nvPr/>
        </p:nvGraphicFramePr>
        <p:xfrm>
          <a:off x="381000" y="1397000"/>
          <a:ext cx="8610600" cy="5461000"/>
        </p:xfrm>
        <a:graphic>
          <a:graphicData uri="http://schemas.openxmlformats.org/drawingml/2006/table">
            <a:tbl>
              <a:tblPr firstRow="1" bandRow="1">
                <a:tableStyleId>{5C22544A-7EE6-4342-B048-85BDC9FD1C3A}</a:tableStyleId>
              </a:tblPr>
              <a:tblGrid>
                <a:gridCol w="8610600">
                  <a:extLst>
                    <a:ext uri="{9D8B030D-6E8A-4147-A177-3AD203B41FA5}">
                      <a16:colId xmlns:a16="http://schemas.microsoft.com/office/drawing/2014/main" val="2077315033"/>
                    </a:ext>
                  </a:extLst>
                </a:gridCol>
              </a:tblGrid>
              <a:tr h="5461000">
                <a:tc>
                  <a:txBody>
                    <a:bodyPr/>
                    <a:lstStyle/>
                    <a:p>
                      <a:pPr algn="ctr"/>
                      <a:r>
                        <a:rPr lang="en-US" sz="3600" dirty="0">
                          <a:solidFill>
                            <a:schemeClr val="tx1"/>
                          </a:solidFill>
                        </a:rPr>
                        <a:t>Church Unemployment Pay Program (CUPP)</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l"/>
                      <a:r>
                        <a:rPr lang="en-US" sz="2800" dirty="0">
                          <a:solidFill>
                            <a:schemeClr val="tx1"/>
                          </a:solidFill>
                        </a:rPr>
                        <a:t>GOVERNED BY Wisconsin Catholic Conference (WCC)</a:t>
                      </a:r>
                    </a:p>
                    <a:p>
                      <a:pPr algn="l"/>
                      <a:endParaRPr lang="en-US" sz="2800" dirty="0"/>
                    </a:p>
                    <a:p>
                      <a:pPr algn="l"/>
                      <a:r>
                        <a:rPr lang="en-US" sz="2800" dirty="0">
                          <a:solidFill>
                            <a:schemeClr val="tx1"/>
                          </a:solidFill>
                        </a:rPr>
                        <a:t>Program has an Administrator contracted by WCC</a:t>
                      </a:r>
                    </a:p>
                    <a:p>
                      <a:pPr algn="l"/>
                      <a:endParaRPr lang="en-US" sz="2800" dirty="0">
                        <a:solidFill>
                          <a:schemeClr val="tx1"/>
                        </a:solidFill>
                      </a:endParaRPr>
                    </a:p>
                    <a:p>
                      <a:pPr algn="l"/>
                      <a:r>
                        <a:rPr lang="en-US" sz="2800" dirty="0">
                          <a:solidFill>
                            <a:schemeClr val="tx1"/>
                          </a:solidFill>
                        </a:rPr>
                        <a:t>Covered employee – at least 20 weeks of work with the employer during the prior 52 weeks.</a:t>
                      </a:r>
                    </a:p>
                    <a:p>
                      <a:pPr algn="l"/>
                      <a:endParaRPr lang="en-US" dirty="0">
                        <a:solidFill>
                          <a:schemeClr val="tx1"/>
                        </a:solidFill>
                      </a:endParaRPr>
                    </a:p>
                    <a:p>
                      <a:pPr algn="l"/>
                      <a:endParaRPr lang="en-US" dirty="0">
                        <a:solidFill>
                          <a:schemeClr val="tx1"/>
                        </a:solidFill>
                      </a:endParaRPr>
                    </a:p>
                    <a:p>
                      <a:pPr algn="l"/>
                      <a:endParaRPr lang="en-US" dirty="0">
                        <a:solidFill>
                          <a:schemeClr val="tx1"/>
                        </a:solidFill>
                      </a:endParaRPr>
                    </a:p>
                    <a:p>
                      <a:r>
                        <a:rPr lang="en-US" dirty="0">
                          <a:solidFill>
                            <a:schemeClr val="tx1"/>
                          </a:solidFill>
                        </a:rPr>
                        <a:t>CUPPWI.ORG</a:t>
                      </a:r>
                    </a:p>
                  </a:txBody>
                  <a:tcPr>
                    <a:noFill/>
                  </a:tcPr>
                </a:tc>
                <a:extLst>
                  <a:ext uri="{0D108BD9-81ED-4DB2-BD59-A6C34878D82A}">
                    <a16:rowId xmlns:a16="http://schemas.microsoft.com/office/drawing/2014/main" val="1519354850"/>
                  </a:ext>
                </a:extLst>
              </a:tr>
            </a:tbl>
          </a:graphicData>
        </a:graphic>
      </p:graphicFrame>
    </p:spTree>
    <p:extLst>
      <p:ext uri="{BB962C8B-B14F-4D97-AF65-F5344CB8AC3E}">
        <p14:creationId xmlns:p14="http://schemas.microsoft.com/office/powerpoint/2010/main" val="726532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graphicFrame>
        <p:nvGraphicFramePr>
          <p:cNvPr id="3" name="Table 3">
            <a:extLst>
              <a:ext uri="{FF2B5EF4-FFF2-40B4-BE49-F238E27FC236}">
                <a16:creationId xmlns:a16="http://schemas.microsoft.com/office/drawing/2014/main" id="{63F4AB81-CB0D-416F-8473-BF34FA12F483}"/>
              </a:ext>
            </a:extLst>
          </p:cNvPr>
          <p:cNvGraphicFramePr>
            <a:graphicFrameLocks noGrp="1"/>
          </p:cNvGraphicFramePr>
          <p:nvPr/>
        </p:nvGraphicFramePr>
        <p:xfrm>
          <a:off x="381000" y="1397000"/>
          <a:ext cx="8610600" cy="5461000"/>
        </p:xfrm>
        <a:graphic>
          <a:graphicData uri="http://schemas.openxmlformats.org/drawingml/2006/table">
            <a:tbl>
              <a:tblPr firstRow="1" bandRow="1">
                <a:tableStyleId>{5C22544A-7EE6-4342-B048-85BDC9FD1C3A}</a:tableStyleId>
              </a:tblPr>
              <a:tblGrid>
                <a:gridCol w="8610600">
                  <a:extLst>
                    <a:ext uri="{9D8B030D-6E8A-4147-A177-3AD203B41FA5}">
                      <a16:colId xmlns:a16="http://schemas.microsoft.com/office/drawing/2014/main" val="2077315033"/>
                    </a:ext>
                  </a:extLst>
                </a:gridCol>
              </a:tblGrid>
              <a:tr h="5461000">
                <a:tc>
                  <a:txBody>
                    <a:bodyPr/>
                    <a:lstStyle/>
                    <a:p>
                      <a:pPr algn="ctr"/>
                      <a:r>
                        <a:rPr lang="en-US" sz="2800" dirty="0">
                          <a:solidFill>
                            <a:schemeClr val="tx1"/>
                          </a:solidFill>
                        </a:rPr>
                        <a:t>Church Unemployment Pay Program (CUPP)</a:t>
                      </a:r>
                    </a:p>
                    <a:p>
                      <a:pPr algn="ctr"/>
                      <a:endParaRPr lang="en-US" dirty="0">
                        <a:solidFill>
                          <a:schemeClr val="tx1"/>
                        </a:solidFill>
                      </a:endParaRPr>
                    </a:p>
                    <a:p>
                      <a:pPr algn="l"/>
                      <a:r>
                        <a:rPr lang="en-US" sz="2800" dirty="0">
                          <a:solidFill>
                            <a:schemeClr val="tx1"/>
                          </a:solidFill>
                        </a:rPr>
                        <a:t>Listed inside brochure:</a:t>
                      </a:r>
                    </a:p>
                    <a:p>
                      <a:pPr marL="285750" indent="-285750" algn="l">
                        <a:buFont typeface="Arial" panose="020B0604020202020204" pitchFamily="34" charset="0"/>
                        <a:buChar char="•"/>
                      </a:pPr>
                      <a:r>
                        <a:rPr lang="en-US" sz="2800" dirty="0">
                          <a:solidFill>
                            <a:schemeClr val="tx1"/>
                          </a:solidFill>
                        </a:rPr>
                        <a:t>Benefit Eligibility</a:t>
                      </a:r>
                    </a:p>
                    <a:p>
                      <a:pPr marL="285750" indent="-285750" algn="l">
                        <a:buFont typeface="Arial" panose="020B0604020202020204" pitchFamily="34" charset="0"/>
                        <a:buChar char="•"/>
                      </a:pPr>
                      <a:r>
                        <a:rPr lang="en-US" sz="2800" dirty="0">
                          <a:solidFill>
                            <a:schemeClr val="tx1"/>
                          </a:solidFill>
                        </a:rPr>
                        <a:t>Disqualifications</a:t>
                      </a:r>
                    </a:p>
                    <a:p>
                      <a:pPr marL="285750" indent="-285750" algn="l">
                        <a:buFont typeface="Arial" panose="020B0604020202020204" pitchFamily="34" charset="0"/>
                        <a:buChar char="•"/>
                      </a:pPr>
                      <a:r>
                        <a:rPr lang="en-US" sz="2800" dirty="0">
                          <a:solidFill>
                            <a:schemeClr val="tx1"/>
                          </a:solidFill>
                        </a:rPr>
                        <a:t>Benefit Determinations</a:t>
                      </a:r>
                    </a:p>
                    <a:p>
                      <a:pPr marL="285750" indent="-285750" algn="l">
                        <a:buFont typeface="Arial" panose="020B0604020202020204" pitchFamily="34" charset="0"/>
                        <a:buChar char="•"/>
                      </a:pPr>
                      <a:r>
                        <a:rPr lang="en-US" sz="2800" dirty="0">
                          <a:solidFill>
                            <a:schemeClr val="tx1"/>
                          </a:solidFill>
                        </a:rPr>
                        <a:t>Claims Process</a:t>
                      </a:r>
                    </a:p>
                    <a:p>
                      <a:pPr marL="285750" indent="-285750" algn="l">
                        <a:buFont typeface="Arial" panose="020B0604020202020204" pitchFamily="34" charset="0"/>
                        <a:buChar char="•"/>
                      </a:pPr>
                      <a:r>
                        <a:rPr lang="en-US" sz="2800" dirty="0">
                          <a:solidFill>
                            <a:schemeClr val="tx1"/>
                          </a:solidFill>
                        </a:rPr>
                        <a:t>Appeal Process</a:t>
                      </a:r>
                    </a:p>
                    <a:p>
                      <a:pPr marL="285750" indent="-285750" algn="l">
                        <a:buFont typeface="Arial" panose="020B0604020202020204" pitchFamily="34" charset="0"/>
                        <a:buChar char="•"/>
                      </a:pPr>
                      <a:r>
                        <a:rPr lang="en-US" sz="2800" dirty="0">
                          <a:solidFill>
                            <a:schemeClr val="tx1"/>
                          </a:solidFill>
                        </a:rPr>
                        <a:t>Program Board Hearing</a:t>
                      </a:r>
                    </a:p>
                    <a:p>
                      <a:endParaRPr lang="en-US" dirty="0"/>
                    </a:p>
                    <a:p>
                      <a:r>
                        <a:rPr lang="en-US" dirty="0">
                          <a:solidFill>
                            <a:schemeClr val="tx1"/>
                          </a:solidFill>
                        </a:rPr>
                        <a:t>CUPPWI.ORG</a:t>
                      </a:r>
                    </a:p>
                  </a:txBody>
                  <a:tcPr>
                    <a:noFill/>
                  </a:tcPr>
                </a:tc>
                <a:extLst>
                  <a:ext uri="{0D108BD9-81ED-4DB2-BD59-A6C34878D82A}">
                    <a16:rowId xmlns:a16="http://schemas.microsoft.com/office/drawing/2014/main" val="1519354850"/>
                  </a:ext>
                </a:extLst>
              </a:tr>
            </a:tbl>
          </a:graphicData>
        </a:graphic>
      </p:graphicFrame>
    </p:spTree>
    <p:extLst>
      <p:ext uri="{BB962C8B-B14F-4D97-AF65-F5344CB8AC3E}">
        <p14:creationId xmlns:p14="http://schemas.microsoft.com/office/powerpoint/2010/main" val="1921878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5" name="TextBox 4">
            <a:extLst>
              <a:ext uri="{FF2B5EF4-FFF2-40B4-BE49-F238E27FC236}">
                <a16:creationId xmlns:a16="http://schemas.microsoft.com/office/drawing/2014/main" id="{748F718C-6F0B-40E2-99E2-1AF649D616DD}"/>
              </a:ext>
            </a:extLst>
          </p:cNvPr>
          <p:cNvSpPr txBox="1"/>
          <p:nvPr/>
        </p:nvSpPr>
        <p:spPr>
          <a:xfrm>
            <a:off x="533400" y="1981200"/>
            <a:ext cx="8382000" cy="3245312"/>
          </a:xfrm>
          <a:prstGeom prst="rect">
            <a:avLst/>
          </a:prstGeom>
          <a:noFill/>
        </p:spPr>
        <p:txBody>
          <a:bodyPr wrap="square">
            <a:spAutoFit/>
          </a:bodyPr>
          <a:lstStyle/>
          <a:p>
            <a:pPr>
              <a:lnSpc>
                <a:spcPct val="110000"/>
              </a:lnSpc>
            </a:pPr>
            <a:r>
              <a:rPr lang="en-US" sz="3600" b="1" dirty="0">
                <a:latin typeface="Times New Roman"/>
                <a:cs typeface="Times New Roman"/>
              </a:rPr>
              <a:t>HR: Employees sometimes make bad decisions</a:t>
            </a:r>
          </a:p>
          <a:p>
            <a:pPr>
              <a:lnSpc>
                <a:spcPct val="110000"/>
              </a:lnSpc>
            </a:pPr>
            <a:endParaRPr lang="en-US" sz="4400" b="1" dirty="0">
              <a:latin typeface="Times New Roman"/>
              <a:cs typeface="Times New Roman"/>
            </a:endParaRPr>
          </a:p>
          <a:p>
            <a:pPr>
              <a:lnSpc>
                <a:spcPct val="110000"/>
              </a:lnSpc>
            </a:pPr>
            <a:r>
              <a:rPr lang="en-US" sz="2400" dirty="0">
                <a:latin typeface="Times New Roman"/>
                <a:cs typeface="Times New Roman"/>
              </a:rPr>
              <a:t>Jenny Moyer</a:t>
            </a:r>
          </a:p>
          <a:p>
            <a:pPr>
              <a:lnSpc>
                <a:spcPct val="110000"/>
              </a:lnSpc>
            </a:pPr>
            <a:r>
              <a:rPr lang="en-US" sz="2400" dirty="0">
                <a:latin typeface="Times New Roman"/>
                <a:cs typeface="Times New Roman"/>
              </a:rPr>
              <a:t>Parish &amp; School Human Resources</a:t>
            </a:r>
          </a:p>
          <a:p>
            <a:pPr>
              <a:lnSpc>
                <a:spcPct val="110000"/>
              </a:lnSpc>
            </a:pPr>
            <a:r>
              <a:rPr lang="en-US" sz="2400" dirty="0">
                <a:latin typeface="Times New Roman"/>
                <a:cs typeface="Times New Roman"/>
              </a:rPr>
              <a:t>Archdiocese of Milwaukee</a:t>
            </a:r>
          </a:p>
        </p:txBody>
      </p:sp>
      <p:sp>
        <p:nvSpPr>
          <p:cNvPr id="3" name="Slide Number Placeholder 2">
            <a:extLst>
              <a:ext uri="{FF2B5EF4-FFF2-40B4-BE49-F238E27FC236}">
                <a16:creationId xmlns:a16="http://schemas.microsoft.com/office/drawing/2014/main" id="{9CA6F666-73EA-4024-801A-4189815F83D0}"/>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3653235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BC508F-EA8C-461A-8D48-FA79380CE207}"/>
              </a:ext>
            </a:extLst>
          </p:cNvPr>
          <p:cNvSpPr>
            <a:spLocks noGrp="1"/>
          </p:cNvSpPr>
          <p:nvPr>
            <p:ph idx="1"/>
          </p:nvPr>
        </p:nvSpPr>
        <p:spPr>
          <a:xfrm>
            <a:off x="457200" y="1600200"/>
            <a:ext cx="8229600" cy="4525963"/>
          </a:xfrm>
        </p:spPr>
        <p:txBody>
          <a:bodyPr>
            <a:normAutofit/>
          </a:bodyPr>
          <a:lstStyle/>
          <a:p>
            <a:pPr marL="0" indent="0" algn="ctr">
              <a:buNone/>
            </a:pPr>
            <a:r>
              <a:rPr lang="en-US" sz="4800" b="1" dirty="0"/>
              <a:t>QUESTIONS?</a:t>
            </a:r>
          </a:p>
          <a:p>
            <a:pPr marL="0" indent="0">
              <a:buNone/>
            </a:pPr>
            <a:endParaRPr lang="en-US" sz="2800" dirty="0"/>
          </a:p>
          <a:p>
            <a:pPr marL="0" indent="0">
              <a:buNone/>
            </a:pPr>
            <a:r>
              <a:rPr lang="en-US" sz="2800" dirty="0"/>
              <a:t>Jenny Moyer</a:t>
            </a:r>
          </a:p>
          <a:p>
            <a:pPr marL="0" indent="0">
              <a:buNone/>
            </a:pPr>
            <a:r>
              <a:rPr lang="en-US" sz="2800" dirty="0"/>
              <a:t>414-769-3370</a:t>
            </a:r>
          </a:p>
          <a:p>
            <a:pPr marL="0" indent="0">
              <a:buNone/>
            </a:pPr>
            <a:r>
              <a:rPr lang="en-US" sz="2800" dirty="0">
                <a:hlinkClick r:id="rId3">
                  <a:extLst>
                    <a:ext uri="{A12FA001-AC4F-418D-AE19-62706E023703}">
                      <ahyp:hlinkClr xmlns:ahyp="http://schemas.microsoft.com/office/drawing/2018/hyperlinkcolor" val="tx"/>
                    </a:ext>
                  </a:extLst>
                </a:hlinkClick>
              </a:rPr>
              <a:t>Moyerj@archmil.org</a:t>
            </a:r>
            <a:endParaRPr lang="en-US" sz="2800" dirty="0"/>
          </a:p>
          <a:p>
            <a:pPr algn="r"/>
            <a:endParaRPr lang="en-US" sz="2800" dirty="0"/>
          </a:p>
        </p:txBody>
      </p:sp>
      <p:pic>
        <p:nvPicPr>
          <p:cNvPr id="4" name="Picture 3" descr="content header.jpg">
            <a:extLst>
              <a:ext uri="{FF2B5EF4-FFF2-40B4-BE49-F238E27FC236}">
                <a16:creationId xmlns:a16="http://schemas.microsoft.com/office/drawing/2014/main" id="{35CF8511-B4C6-4946-B4B0-4E600B880A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327"/>
            <a:ext cx="9144000" cy="1010169"/>
          </a:xfrm>
          <a:prstGeom prst="rect">
            <a:avLst/>
          </a:prstGeom>
        </p:spPr>
      </p:pic>
      <p:sp>
        <p:nvSpPr>
          <p:cNvPr id="5" name="TextBox 4">
            <a:extLst>
              <a:ext uri="{FF2B5EF4-FFF2-40B4-BE49-F238E27FC236}">
                <a16:creationId xmlns:a16="http://schemas.microsoft.com/office/drawing/2014/main" id="{7309ECA6-E409-47D9-AF93-EEA157E4B167}"/>
              </a:ext>
            </a:extLst>
          </p:cNvPr>
          <p:cNvSpPr txBox="1"/>
          <p:nvPr/>
        </p:nvSpPr>
        <p:spPr>
          <a:xfrm>
            <a:off x="457200" y="5496580"/>
            <a:ext cx="8229600" cy="369332"/>
          </a:xfrm>
          <a:prstGeom prst="rect">
            <a:avLst/>
          </a:prstGeom>
          <a:noFill/>
        </p:spPr>
        <p:txBody>
          <a:bodyPr wrap="square" rtlCol="0">
            <a:spAutoFit/>
          </a:bodyPr>
          <a:lstStyle/>
          <a:p>
            <a:r>
              <a:rPr lang="en-US" dirty="0"/>
              <a:t>Up Next: Priest &amp; Deacon Compensation</a:t>
            </a:r>
          </a:p>
        </p:txBody>
      </p:sp>
    </p:spTree>
    <p:extLst>
      <p:ext uri="{BB962C8B-B14F-4D97-AF65-F5344CB8AC3E}">
        <p14:creationId xmlns:p14="http://schemas.microsoft.com/office/powerpoint/2010/main" val="2526422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5" name="TextBox 4">
            <a:extLst>
              <a:ext uri="{FF2B5EF4-FFF2-40B4-BE49-F238E27FC236}">
                <a16:creationId xmlns:a16="http://schemas.microsoft.com/office/drawing/2014/main" id="{748F718C-6F0B-40E2-99E2-1AF649D616DD}"/>
              </a:ext>
            </a:extLst>
          </p:cNvPr>
          <p:cNvSpPr txBox="1"/>
          <p:nvPr/>
        </p:nvSpPr>
        <p:spPr>
          <a:xfrm>
            <a:off x="533400" y="1981200"/>
            <a:ext cx="8382000" cy="2635914"/>
          </a:xfrm>
          <a:prstGeom prst="rect">
            <a:avLst/>
          </a:prstGeom>
          <a:noFill/>
        </p:spPr>
        <p:txBody>
          <a:bodyPr wrap="square">
            <a:spAutoFit/>
          </a:bodyPr>
          <a:lstStyle/>
          <a:p>
            <a:pPr>
              <a:lnSpc>
                <a:spcPct val="110000"/>
              </a:lnSpc>
            </a:pPr>
            <a:r>
              <a:rPr lang="en-US" sz="3600" b="1" dirty="0">
                <a:latin typeface="Times New Roman"/>
                <a:cs typeface="Times New Roman"/>
              </a:rPr>
              <a:t>Priest &amp; Deacon Compensation</a:t>
            </a:r>
          </a:p>
          <a:p>
            <a:pPr>
              <a:lnSpc>
                <a:spcPct val="110000"/>
              </a:lnSpc>
            </a:pPr>
            <a:endParaRPr lang="en-US" sz="4400" b="1" dirty="0">
              <a:latin typeface="Times New Roman"/>
              <a:cs typeface="Times New Roman"/>
            </a:endParaRPr>
          </a:p>
          <a:p>
            <a:pPr>
              <a:lnSpc>
                <a:spcPct val="110000"/>
              </a:lnSpc>
            </a:pPr>
            <a:r>
              <a:rPr lang="en-US" sz="2400" dirty="0">
                <a:latin typeface="Times New Roman"/>
                <a:cs typeface="Times New Roman"/>
              </a:rPr>
              <a:t>Denise Montpas</a:t>
            </a:r>
          </a:p>
          <a:p>
            <a:pPr>
              <a:lnSpc>
                <a:spcPct val="110000"/>
              </a:lnSpc>
            </a:pPr>
            <a:r>
              <a:rPr lang="en-US" sz="2400" dirty="0">
                <a:latin typeface="Times New Roman"/>
                <a:cs typeface="Times New Roman"/>
              </a:rPr>
              <a:t>Parish &amp; School Financial Consulting</a:t>
            </a:r>
          </a:p>
          <a:p>
            <a:pPr>
              <a:lnSpc>
                <a:spcPct val="110000"/>
              </a:lnSpc>
            </a:pPr>
            <a:r>
              <a:rPr lang="en-US" sz="2400" dirty="0">
                <a:latin typeface="Times New Roman"/>
                <a:cs typeface="Times New Roman"/>
              </a:rPr>
              <a:t>Archdiocese of Milwaukee</a:t>
            </a:r>
          </a:p>
        </p:txBody>
      </p:sp>
      <p:sp>
        <p:nvSpPr>
          <p:cNvPr id="3" name="Slide Number Placeholder 2">
            <a:extLst>
              <a:ext uri="{FF2B5EF4-FFF2-40B4-BE49-F238E27FC236}">
                <a16:creationId xmlns:a16="http://schemas.microsoft.com/office/drawing/2014/main" id="{9CA6F666-73EA-4024-801A-4189815F83D0}"/>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31</a:t>
            </a:fld>
            <a:endParaRPr lang="en-US" dirty="0">
              <a:solidFill>
                <a:prstClr val="black">
                  <a:tint val="75000"/>
                </a:prstClr>
              </a:solidFill>
            </a:endParaRPr>
          </a:p>
        </p:txBody>
      </p:sp>
    </p:spTree>
    <p:extLst>
      <p:ext uri="{BB962C8B-B14F-4D97-AF65-F5344CB8AC3E}">
        <p14:creationId xmlns:p14="http://schemas.microsoft.com/office/powerpoint/2010/main" val="2407135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8" name="Content Placeholder 7">
            <a:extLst>
              <a:ext uri="{FF2B5EF4-FFF2-40B4-BE49-F238E27FC236}">
                <a16:creationId xmlns:a16="http://schemas.microsoft.com/office/drawing/2014/main" id="{F0452CCA-0513-4AD2-895F-6F97124226D0}"/>
              </a:ext>
            </a:extLst>
          </p:cNvPr>
          <p:cNvSpPr>
            <a:spLocks noGrp="1"/>
          </p:cNvSpPr>
          <p:nvPr>
            <p:ph idx="1"/>
          </p:nvPr>
        </p:nvSpPr>
        <p:spPr/>
        <p:txBody>
          <a:bodyPr>
            <a:normAutofit/>
          </a:bodyPr>
          <a:lstStyle/>
          <a:p>
            <a:r>
              <a:rPr lang="en-US" dirty="0"/>
              <a:t>Priest Compensation</a:t>
            </a:r>
          </a:p>
          <a:p>
            <a:pPr lvl="1"/>
            <a:r>
              <a:rPr lang="en-US" dirty="0"/>
              <a:t>Group Exercise</a:t>
            </a:r>
          </a:p>
          <a:p>
            <a:r>
              <a:rPr lang="en-US" dirty="0"/>
              <a:t>Deacon Compensation</a:t>
            </a:r>
          </a:p>
          <a:p>
            <a:pPr lvl="1"/>
            <a:r>
              <a:rPr lang="en-US" dirty="0"/>
              <a:t>Example</a:t>
            </a:r>
          </a:p>
          <a:p>
            <a:r>
              <a:rPr lang="en-US" dirty="0"/>
              <a:t>Mass Stipends &amp; Stole Fees Overview / Help Out Priests</a:t>
            </a:r>
          </a:p>
          <a:p>
            <a:r>
              <a:rPr lang="en-US" dirty="0"/>
              <a:t>Priest Professional Expenses</a:t>
            </a:r>
          </a:p>
          <a:p>
            <a:pPr lvl="1"/>
            <a:r>
              <a:rPr lang="en-US" dirty="0"/>
              <a:t>Group Quiz</a:t>
            </a:r>
          </a:p>
        </p:txBody>
      </p:sp>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32</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Overview</a:t>
            </a:r>
          </a:p>
        </p:txBody>
      </p:sp>
    </p:spTree>
    <p:extLst>
      <p:ext uri="{BB962C8B-B14F-4D97-AF65-F5344CB8AC3E}">
        <p14:creationId xmlns:p14="http://schemas.microsoft.com/office/powerpoint/2010/main" val="24281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8" name="Content Placeholder 7">
            <a:extLst>
              <a:ext uri="{FF2B5EF4-FFF2-40B4-BE49-F238E27FC236}">
                <a16:creationId xmlns:a16="http://schemas.microsoft.com/office/drawing/2014/main" id="{F0452CCA-0513-4AD2-895F-6F97124226D0}"/>
              </a:ext>
            </a:extLst>
          </p:cNvPr>
          <p:cNvSpPr>
            <a:spLocks noGrp="1"/>
          </p:cNvSpPr>
          <p:nvPr>
            <p:ph idx="1"/>
          </p:nvPr>
        </p:nvSpPr>
        <p:spPr/>
        <p:txBody>
          <a:bodyPr>
            <a:normAutofit fontScale="77500" lnSpcReduction="20000"/>
          </a:bodyPr>
          <a:lstStyle/>
          <a:p>
            <a:r>
              <a:rPr lang="en-US" dirty="0"/>
              <a:t>There have been changes to the priest compensation plan since the program was initiated in 1982</a:t>
            </a:r>
          </a:p>
          <a:p>
            <a:r>
              <a:rPr lang="en-US" dirty="0"/>
              <a:t>The program currently used was effective July 1, 1997</a:t>
            </a:r>
          </a:p>
          <a:p>
            <a:pPr lvl="1"/>
            <a:r>
              <a:rPr lang="en-US" dirty="0"/>
              <a:t>This program intends to pay priests the same, regardless of assignment</a:t>
            </a:r>
          </a:p>
          <a:p>
            <a:pPr lvl="1"/>
            <a:r>
              <a:rPr lang="en-US" dirty="0"/>
              <a:t>Components vary based on years since ordination</a:t>
            </a:r>
          </a:p>
          <a:p>
            <a:r>
              <a:rPr lang="en-US" dirty="0"/>
              <a:t>Recommendations on priest compensation come out of the Archdiocesan Council of Priests</a:t>
            </a:r>
          </a:p>
          <a:p>
            <a:r>
              <a:rPr lang="en-US" dirty="0"/>
              <a:t>Priests have dual tax status under federal law</a:t>
            </a:r>
          </a:p>
          <a:p>
            <a:pPr lvl="1"/>
            <a:r>
              <a:rPr lang="en-US" dirty="0"/>
              <a:t>They are employees of the church for federal income tax purposes (and receive a W-2)</a:t>
            </a:r>
          </a:p>
          <a:p>
            <a:pPr lvl="1"/>
            <a:r>
              <a:rPr lang="en-US" dirty="0"/>
              <a:t>They are considered self-employed for Social Security and Medicare purposes (FICA) (they DO fill out a Schedule SE)</a:t>
            </a:r>
          </a:p>
        </p:txBody>
      </p:sp>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33</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Priest Compensation Background</a:t>
            </a:r>
          </a:p>
        </p:txBody>
      </p:sp>
    </p:spTree>
    <p:extLst>
      <p:ext uri="{BB962C8B-B14F-4D97-AF65-F5344CB8AC3E}">
        <p14:creationId xmlns:p14="http://schemas.microsoft.com/office/powerpoint/2010/main" val="2052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8" name="Content Placeholder 7">
            <a:extLst>
              <a:ext uri="{FF2B5EF4-FFF2-40B4-BE49-F238E27FC236}">
                <a16:creationId xmlns:a16="http://schemas.microsoft.com/office/drawing/2014/main" id="{F0452CCA-0513-4AD2-895F-6F97124226D0}"/>
              </a:ext>
            </a:extLst>
          </p:cNvPr>
          <p:cNvSpPr>
            <a:spLocks noGrp="1"/>
          </p:cNvSpPr>
          <p:nvPr>
            <p:ph idx="1"/>
          </p:nvPr>
        </p:nvSpPr>
        <p:spPr>
          <a:xfrm>
            <a:off x="457200" y="1447800"/>
            <a:ext cx="8229600" cy="4525963"/>
          </a:xfrm>
        </p:spPr>
        <p:txBody>
          <a:bodyPr>
            <a:normAutofit fontScale="70000" lnSpcReduction="20000"/>
          </a:bodyPr>
          <a:lstStyle/>
          <a:p>
            <a:r>
              <a:rPr lang="en-US" dirty="0"/>
              <a:t>Priest Compensation Workbook</a:t>
            </a:r>
          </a:p>
          <a:p>
            <a:pPr lvl="1"/>
            <a:r>
              <a:rPr lang="en-US" dirty="0"/>
              <a:t>Gross Compensation (line 1a)</a:t>
            </a:r>
          </a:p>
          <a:p>
            <a:pPr lvl="1"/>
            <a:r>
              <a:rPr lang="en-US" dirty="0"/>
              <a:t>Pension Deduction (line 1b)</a:t>
            </a:r>
          </a:p>
          <a:p>
            <a:pPr lvl="2"/>
            <a:r>
              <a:rPr lang="en-US" dirty="0"/>
              <a:t>Priest pays half, parish pays half – </a:t>
            </a:r>
            <a:r>
              <a:rPr lang="en-US" dirty="0">
                <a:solidFill>
                  <a:srgbClr val="FF0000"/>
                </a:solidFill>
              </a:rPr>
              <a:t>note: this deduction is the priest portion</a:t>
            </a:r>
          </a:p>
          <a:p>
            <a:pPr lvl="2"/>
            <a:r>
              <a:rPr lang="en-US" dirty="0"/>
              <a:t>This is a pre-tax deduction</a:t>
            </a:r>
          </a:p>
          <a:p>
            <a:pPr lvl="2"/>
            <a:r>
              <a:rPr lang="en-US" dirty="0"/>
              <a:t>Priest pension plan is a 401(a) plan</a:t>
            </a:r>
          </a:p>
          <a:p>
            <a:pPr lvl="1"/>
            <a:r>
              <a:rPr lang="en-US" dirty="0"/>
              <a:t>Supplemental Payment (line 1c)</a:t>
            </a:r>
          </a:p>
          <a:p>
            <a:pPr lvl="2"/>
            <a:r>
              <a:rPr lang="en-US" dirty="0"/>
              <a:t>This is taxable income and should be included on each paycheck</a:t>
            </a:r>
          </a:p>
          <a:p>
            <a:pPr lvl="1"/>
            <a:r>
              <a:rPr lang="en-US" dirty="0"/>
              <a:t>Housing (line 2a or 2b)</a:t>
            </a:r>
          </a:p>
          <a:p>
            <a:pPr lvl="2"/>
            <a:r>
              <a:rPr lang="en-US" dirty="0"/>
              <a:t>Parish provides or on own</a:t>
            </a:r>
          </a:p>
          <a:p>
            <a:pPr lvl="1"/>
            <a:r>
              <a:rPr lang="en-US" dirty="0"/>
              <a:t>403(b) contribution (line 2c)</a:t>
            </a:r>
          </a:p>
          <a:p>
            <a:pPr lvl="1"/>
            <a:r>
              <a:rPr lang="en-US" dirty="0"/>
              <a:t>Stipend/stole fee reduction (line 2d)</a:t>
            </a:r>
          </a:p>
          <a:p>
            <a:pPr lvl="1"/>
            <a:r>
              <a:rPr lang="en-US" dirty="0"/>
              <a:t>Additional Professional Expense (line 2e)</a:t>
            </a:r>
          </a:p>
          <a:p>
            <a:pPr lvl="1"/>
            <a:r>
              <a:rPr lang="en-US" dirty="0"/>
              <a:t>Other Pretax Deductions (line 2f)</a:t>
            </a:r>
          </a:p>
        </p:txBody>
      </p:sp>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34</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06330"/>
          </a:xfrm>
          <a:prstGeom prst="rect">
            <a:avLst/>
          </a:prstGeom>
          <a:noFill/>
        </p:spPr>
        <p:txBody>
          <a:bodyPr wrap="square" rtlCol="0">
            <a:spAutoFit/>
          </a:bodyPr>
          <a:lstStyle/>
          <a:p>
            <a:pPr lvl="0">
              <a:lnSpc>
                <a:spcPct val="110000"/>
              </a:lnSpc>
            </a:pPr>
            <a:r>
              <a:rPr lang="en-US" sz="2000" dirty="0">
                <a:solidFill>
                  <a:schemeClr val="bg1"/>
                </a:solidFill>
                <a:latin typeface="Times New Roman"/>
                <a:cs typeface="Times New Roman"/>
              </a:rPr>
              <a:t>Components of the Archdiocesan Priest Compensation Plan</a:t>
            </a:r>
          </a:p>
        </p:txBody>
      </p:sp>
      <p:sp>
        <p:nvSpPr>
          <p:cNvPr id="4" name="TextBox 3">
            <a:extLst>
              <a:ext uri="{FF2B5EF4-FFF2-40B4-BE49-F238E27FC236}">
                <a16:creationId xmlns:a16="http://schemas.microsoft.com/office/drawing/2014/main" id="{D0F30969-79E3-B36F-F4CC-20FE798AD721}"/>
              </a:ext>
            </a:extLst>
          </p:cNvPr>
          <p:cNvSpPr txBox="1"/>
          <p:nvPr/>
        </p:nvSpPr>
        <p:spPr>
          <a:xfrm>
            <a:off x="685800" y="5867400"/>
            <a:ext cx="7620000" cy="64633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dirty="0"/>
              <a:t>Priest compensation workbook must be signed by priest and employer annually to document payroll elections.  Copy must be kept in priest employment file.</a:t>
            </a:r>
          </a:p>
        </p:txBody>
      </p:sp>
      <p:pic>
        <p:nvPicPr>
          <p:cNvPr id="11" name="Picture 10">
            <a:extLst>
              <a:ext uri="{FF2B5EF4-FFF2-40B4-BE49-F238E27FC236}">
                <a16:creationId xmlns:a16="http://schemas.microsoft.com/office/drawing/2014/main" id="{C2DA96DE-D5FD-F9DC-3CCE-58356CC429E8}"/>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867400" y="1065213"/>
            <a:ext cx="2352675" cy="1171426"/>
          </a:xfrm>
          <a:prstGeom prst="rect">
            <a:avLst/>
          </a:prstGeom>
        </p:spPr>
      </p:pic>
    </p:spTree>
    <p:extLst>
      <p:ext uri="{BB962C8B-B14F-4D97-AF65-F5344CB8AC3E}">
        <p14:creationId xmlns:p14="http://schemas.microsoft.com/office/powerpoint/2010/main" val="161820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 calcmode="lin" valueType="num">
                                      <p:cBhvr additive="base">
                                        <p:cTn id="3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 calcmode="lin" valueType="num">
                                      <p:cBhvr additive="base">
                                        <p:cTn id="3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5" end="5"/>
                                            </p:txEl>
                                          </p:spTgt>
                                        </p:tgtEl>
                                        <p:attrNameLst>
                                          <p:attrName>style.visibility</p:attrName>
                                        </p:attrNameLst>
                                      </p:cBhvr>
                                      <p:to>
                                        <p:strVal val="visible"/>
                                      </p:to>
                                    </p:set>
                                    <p:anim calcmode="lin" valueType="num">
                                      <p:cBhvr additive="base">
                                        <p:cTn id="43"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anim calcmode="lin" valueType="num">
                                      <p:cBhvr additive="base">
                                        <p:cTn id="49"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xEl>
                                              <p:pRg st="7" end="7"/>
                                            </p:txEl>
                                          </p:spTgt>
                                        </p:tgtEl>
                                        <p:attrNameLst>
                                          <p:attrName>style.visibility</p:attrName>
                                        </p:attrNameLst>
                                      </p:cBhvr>
                                      <p:to>
                                        <p:strVal val="visible"/>
                                      </p:to>
                                    </p:set>
                                    <p:anim calcmode="lin" valueType="num">
                                      <p:cBhvr additive="base">
                                        <p:cTn id="55"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
                                            <p:txEl>
                                              <p:pRg st="8" end="8"/>
                                            </p:txEl>
                                          </p:spTgt>
                                        </p:tgtEl>
                                        <p:attrNameLst>
                                          <p:attrName>style.visibility</p:attrName>
                                        </p:attrNameLst>
                                      </p:cBhvr>
                                      <p:to>
                                        <p:strVal val="visible"/>
                                      </p:to>
                                    </p:set>
                                    <p:anim calcmode="lin" valueType="num">
                                      <p:cBhvr additive="base">
                                        <p:cTn id="61"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8">
                                            <p:txEl>
                                              <p:pRg st="9" end="9"/>
                                            </p:txEl>
                                          </p:spTgt>
                                        </p:tgtEl>
                                        <p:attrNameLst>
                                          <p:attrName>style.visibility</p:attrName>
                                        </p:attrNameLst>
                                      </p:cBhvr>
                                      <p:to>
                                        <p:strVal val="visible"/>
                                      </p:to>
                                    </p:set>
                                    <p:anim calcmode="lin" valueType="num">
                                      <p:cBhvr additive="base">
                                        <p:cTn id="67"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8">
                                            <p:txEl>
                                              <p:pRg st="10" end="10"/>
                                            </p:txEl>
                                          </p:spTgt>
                                        </p:tgtEl>
                                        <p:attrNameLst>
                                          <p:attrName>style.visibility</p:attrName>
                                        </p:attrNameLst>
                                      </p:cBhvr>
                                      <p:to>
                                        <p:strVal val="visible"/>
                                      </p:to>
                                    </p:set>
                                    <p:anim calcmode="lin" valueType="num">
                                      <p:cBhvr additive="base">
                                        <p:cTn id="73"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8">
                                            <p:txEl>
                                              <p:pRg st="11" end="11"/>
                                            </p:txEl>
                                          </p:spTgt>
                                        </p:tgtEl>
                                        <p:attrNameLst>
                                          <p:attrName>style.visibility</p:attrName>
                                        </p:attrNameLst>
                                      </p:cBhvr>
                                      <p:to>
                                        <p:strVal val="visible"/>
                                      </p:to>
                                    </p:set>
                                    <p:anim calcmode="lin" valueType="num">
                                      <p:cBhvr additive="base">
                                        <p:cTn id="79"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8">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8">
                                            <p:txEl>
                                              <p:pRg st="12" end="12"/>
                                            </p:txEl>
                                          </p:spTgt>
                                        </p:tgtEl>
                                        <p:attrNameLst>
                                          <p:attrName>style.visibility</p:attrName>
                                        </p:attrNameLst>
                                      </p:cBhvr>
                                      <p:to>
                                        <p:strVal val="visible"/>
                                      </p:to>
                                    </p:set>
                                    <p:anim calcmode="lin" valueType="num">
                                      <p:cBhvr additive="base">
                                        <p:cTn id="85"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8">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8">
                                            <p:txEl>
                                              <p:pRg st="13" end="13"/>
                                            </p:txEl>
                                          </p:spTgt>
                                        </p:tgtEl>
                                        <p:attrNameLst>
                                          <p:attrName>style.visibility</p:attrName>
                                        </p:attrNameLst>
                                      </p:cBhvr>
                                      <p:to>
                                        <p:strVal val="visible"/>
                                      </p:to>
                                    </p:set>
                                    <p:anim calcmode="lin" valueType="num">
                                      <p:cBhvr additive="base">
                                        <p:cTn id="91" dur="500" fill="hold"/>
                                        <p:tgtEl>
                                          <p:spTgt spid="8">
                                            <p:txEl>
                                              <p:pRg st="13" end="1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8">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4"/>
                                        </p:tgtEl>
                                        <p:attrNameLst>
                                          <p:attrName>style.visibility</p:attrName>
                                        </p:attrNameLst>
                                      </p:cBhvr>
                                      <p:to>
                                        <p:strVal val="visible"/>
                                      </p:to>
                                    </p:set>
                                    <p:anim calcmode="lin" valueType="num">
                                      <p:cBhvr>
                                        <p:cTn id="97" dur="500" fill="hold"/>
                                        <p:tgtEl>
                                          <p:spTgt spid="4"/>
                                        </p:tgtEl>
                                        <p:attrNameLst>
                                          <p:attrName>ppt_w</p:attrName>
                                        </p:attrNameLst>
                                      </p:cBhvr>
                                      <p:tavLst>
                                        <p:tav tm="0">
                                          <p:val>
                                            <p:fltVal val="0"/>
                                          </p:val>
                                        </p:tav>
                                        <p:tav tm="100000">
                                          <p:val>
                                            <p:strVal val="#ppt_w"/>
                                          </p:val>
                                        </p:tav>
                                      </p:tavLst>
                                    </p:anim>
                                    <p:anim calcmode="lin" valueType="num">
                                      <p:cBhvr>
                                        <p:cTn id="98" dur="500" fill="hold"/>
                                        <p:tgtEl>
                                          <p:spTgt spid="4"/>
                                        </p:tgtEl>
                                        <p:attrNameLst>
                                          <p:attrName>ppt_h</p:attrName>
                                        </p:attrNameLst>
                                      </p:cBhvr>
                                      <p:tavLst>
                                        <p:tav tm="0">
                                          <p:val>
                                            <p:fltVal val="0"/>
                                          </p:val>
                                        </p:tav>
                                        <p:tav tm="100000">
                                          <p:val>
                                            <p:strVal val="#ppt_h"/>
                                          </p:val>
                                        </p:tav>
                                      </p:tavLst>
                                    </p:anim>
                                    <p:animEffect transition="in" filter="fade">
                                      <p:cBhvr>
                                        <p:cTn id="9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pic>
        <p:nvPicPr>
          <p:cNvPr id="4" name="Content Placeholder 3">
            <a:extLst>
              <a:ext uri="{FF2B5EF4-FFF2-40B4-BE49-F238E27FC236}">
                <a16:creationId xmlns:a16="http://schemas.microsoft.com/office/drawing/2014/main" id="{D3D68D72-7FEE-4805-B900-7EFA72E23C71}"/>
              </a:ext>
            </a:extLst>
          </p:cNvPr>
          <p:cNvPicPr>
            <a:picLocks noGrp="1" noChangeAspect="1"/>
          </p:cNvPicPr>
          <p:nvPr>
            <p:ph idx="1"/>
          </p:nvPr>
        </p:nvPicPr>
        <p:blipFill>
          <a:blip r:embed="rId4"/>
          <a:stretch>
            <a:fillRect/>
          </a:stretch>
        </p:blipFill>
        <p:spPr>
          <a:xfrm>
            <a:off x="1638300" y="1095375"/>
            <a:ext cx="5676900" cy="4238625"/>
          </a:xfrm>
          <a:prstGeom prst="rect">
            <a:avLst/>
          </a:prstGeom>
        </p:spPr>
      </p:pic>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35</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Priest Compensation Matrix (2022-23)</a:t>
            </a:r>
          </a:p>
        </p:txBody>
      </p:sp>
      <p:pic>
        <p:nvPicPr>
          <p:cNvPr id="5" name="Picture 4">
            <a:extLst>
              <a:ext uri="{FF2B5EF4-FFF2-40B4-BE49-F238E27FC236}">
                <a16:creationId xmlns:a16="http://schemas.microsoft.com/office/drawing/2014/main" id="{6F163680-B85B-4AA7-802D-2CA3A12D4D10}"/>
              </a:ext>
            </a:extLst>
          </p:cNvPr>
          <p:cNvPicPr>
            <a:picLocks noChangeAspect="1"/>
          </p:cNvPicPr>
          <p:nvPr/>
        </p:nvPicPr>
        <p:blipFill>
          <a:blip r:embed="rId5"/>
          <a:stretch>
            <a:fillRect/>
          </a:stretch>
        </p:blipFill>
        <p:spPr>
          <a:xfrm>
            <a:off x="2114550" y="5506856"/>
            <a:ext cx="4724400" cy="1046344"/>
          </a:xfrm>
          <a:prstGeom prst="rect">
            <a:avLst/>
          </a:prstGeom>
        </p:spPr>
      </p:pic>
    </p:spTree>
    <p:extLst>
      <p:ext uri="{BB962C8B-B14F-4D97-AF65-F5344CB8AC3E}">
        <p14:creationId xmlns:p14="http://schemas.microsoft.com/office/powerpoint/2010/main" val="958097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36</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Priest Compensation: Housing Allowance</a:t>
            </a:r>
          </a:p>
        </p:txBody>
      </p:sp>
      <p:sp>
        <p:nvSpPr>
          <p:cNvPr id="9" name="Content Placeholder 4">
            <a:extLst>
              <a:ext uri="{FF2B5EF4-FFF2-40B4-BE49-F238E27FC236}">
                <a16:creationId xmlns:a16="http://schemas.microsoft.com/office/drawing/2014/main" id="{989EF559-C8DF-186F-2C1E-30A22EE03BF4}"/>
              </a:ext>
            </a:extLst>
          </p:cNvPr>
          <p:cNvSpPr>
            <a:spLocks noGrp="1"/>
          </p:cNvSpPr>
          <p:nvPr>
            <p:ph idx="1"/>
          </p:nvPr>
        </p:nvSpPr>
        <p:spPr>
          <a:xfrm>
            <a:off x="457200" y="1600200"/>
            <a:ext cx="8229600" cy="4525963"/>
          </a:xfrm>
          <a:noFill/>
        </p:spPr>
        <p:txBody>
          <a:bodyPr>
            <a:normAutofit fontScale="77500" lnSpcReduction="20000"/>
          </a:bodyPr>
          <a:lstStyle/>
          <a:p>
            <a:endParaRPr lang="en-US" dirty="0"/>
          </a:p>
          <a:p>
            <a:r>
              <a:rPr lang="en-US" dirty="0"/>
              <a:t>Housing allowance is exempt from income tax </a:t>
            </a:r>
          </a:p>
          <a:p>
            <a:r>
              <a:rPr lang="en-US" dirty="0"/>
              <a:t>Allowance is limited to salary paid directly by the Church</a:t>
            </a:r>
          </a:p>
          <a:p>
            <a:pPr lvl="1"/>
            <a:r>
              <a:rPr lang="en-US" dirty="0"/>
              <a:t>Church defined as Catholic Parish, School or Agency</a:t>
            </a:r>
          </a:p>
          <a:p>
            <a:r>
              <a:rPr lang="en-US" dirty="0"/>
              <a:t>Provides opportunity to reduce overall tax liability</a:t>
            </a:r>
          </a:p>
          <a:p>
            <a:pPr lvl="1"/>
            <a:r>
              <a:rPr lang="en-US" dirty="0"/>
              <a:t>Reduction in federal income tax owed</a:t>
            </a:r>
          </a:p>
          <a:p>
            <a:r>
              <a:rPr lang="en-US" dirty="0"/>
              <a:t>May a priest include a second home in his housing allowance request?</a:t>
            </a:r>
          </a:p>
          <a:p>
            <a:pPr lvl="1"/>
            <a:r>
              <a:rPr lang="en-US" dirty="0"/>
              <a:t>IRS Code Sec. 107 provides for a ‘home’ not ‘homes’. </a:t>
            </a:r>
          </a:p>
          <a:p>
            <a:pPr lvl="1"/>
            <a:r>
              <a:rPr lang="en-US" dirty="0"/>
              <a:t>An Appeals Court ruling in 2012 limited the application of a minister’s housing allowance to expenses incurred in only one home (the principal residence).  </a:t>
            </a:r>
            <a:r>
              <a:rPr lang="en-US" i="1" dirty="0"/>
              <a:t>Driscoll v. Commissioner</a:t>
            </a:r>
          </a:p>
          <a:p>
            <a:endParaRPr lang="en-US" dirty="0"/>
          </a:p>
        </p:txBody>
      </p:sp>
    </p:spTree>
    <p:extLst>
      <p:ext uri="{BB962C8B-B14F-4D97-AF65-F5344CB8AC3E}">
        <p14:creationId xmlns:p14="http://schemas.microsoft.com/office/powerpoint/2010/main" val="185228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animEffect transition="in" filter="fade">
                                      <p:cBhvr>
                                        <p:cTn id="27" dur="2000"/>
                                        <p:tgtEl>
                                          <p:spTgt spid="9">
                                            <p:txEl>
                                              <p:pRg st="7" end="7"/>
                                            </p:txEl>
                                          </p:spTgt>
                                        </p:tgtEl>
                                      </p:cBhvr>
                                    </p:animEffect>
                                    <p:anim calcmode="lin" valueType="num">
                                      <p:cBhvr>
                                        <p:cTn id="28" dur="2000" fill="hold"/>
                                        <p:tgtEl>
                                          <p:spTgt spid="9">
                                            <p:txEl>
                                              <p:pRg st="7" end="7"/>
                                            </p:txEl>
                                          </p:spTgt>
                                        </p:tgtEl>
                                        <p:attrNameLst>
                                          <p:attrName>ppt_w</p:attrName>
                                        </p:attrNameLst>
                                      </p:cBhvr>
                                      <p:tavLst>
                                        <p:tav tm="0" fmla="#ppt_w*sin(2.5*pi*$)">
                                          <p:val>
                                            <p:fltVal val="0"/>
                                          </p:val>
                                        </p:tav>
                                        <p:tav tm="100000">
                                          <p:val>
                                            <p:fltVal val="1"/>
                                          </p:val>
                                        </p:tav>
                                      </p:tavLst>
                                    </p:anim>
                                    <p:anim calcmode="lin" valueType="num">
                                      <p:cBhvr>
                                        <p:cTn id="29" dur="2000" fill="hold"/>
                                        <p:tgtEl>
                                          <p:spTgt spid="9">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37</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Priest Compensation: Housing Allowance</a:t>
            </a:r>
          </a:p>
        </p:txBody>
      </p:sp>
      <p:pic>
        <p:nvPicPr>
          <p:cNvPr id="7" name="Content Placeholder 6">
            <a:extLst>
              <a:ext uri="{FF2B5EF4-FFF2-40B4-BE49-F238E27FC236}">
                <a16:creationId xmlns:a16="http://schemas.microsoft.com/office/drawing/2014/main" id="{5B07DDFB-DEA0-9F06-56BF-E97ED8ECFA8A}"/>
              </a:ext>
            </a:extLst>
          </p:cNvPr>
          <p:cNvPicPr>
            <a:picLocks noGrp="1" noChangeAspect="1"/>
          </p:cNvPicPr>
          <p:nvPr>
            <p:ph idx="1"/>
          </p:nvPr>
        </p:nvPicPr>
        <p:blipFill>
          <a:blip r:embed="rId4"/>
          <a:stretch>
            <a:fillRect/>
          </a:stretch>
        </p:blipFill>
        <p:spPr>
          <a:xfrm>
            <a:off x="1152525" y="1758156"/>
            <a:ext cx="6838950" cy="4210050"/>
          </a:xfrm>
          <a:prstGeom prst="rect">
            <a:avLst/>
          </a:prstGeom>
        </p:spPr>
      </p:pic>
      <p:sp>
        <p:nvSpPr>
          <p:cNvPr id="5" name="Rectangle 4">
            <a:extLst>
              <a:ext uri="{FF2B5EF4-FFF2-40B4-BE49-F238E27FC236}">
                <a16:creationId xmlns:a16="http://schemas.microsoft.com/office/drawing/2014/main" id="{0EAB57AE-3A03-2620-6DBA-5FAF8E7B6944}"/>
              </a:ext>
            </a:extLst>
          </p:cNvPr>
          <p:cNvSpPr/>
          <p:nvPr/>
        </p:nvSpPr>
        <p:spPr>
          <a:xfrm>
            <a:off x="5105400" y="2667000"/>
            <a:ext cx="685800" cy="304800"/>
          </a:xfrm>
          <a:prstGeom prst="rect">
            <a:avLst/>
          </a:pr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55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38</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Priest Compensation Record (2022-23)</a:t>
            </a:r>
          </a:p>
        </p:txBody>
      </p:sp>
      <p:pic>
        <p:nvPicPr>
          <p:cNvPr id="9" name="Content Placeholder 8">
            <a:extLst>
              <a:ext uri="{FF2B5EF4-FFF2-40B4-BE49-F238E27FC236}">
                <a16:creationId xmlns:a16="http://schemas.microsoft.com/office/drawing/2014/main" id="{BEFF2853-F7A7-4CB1-8390-F7F7EC6C7E4C}"/>
              </a:ext>
            </a:extLst>
          </p:cNvPr>
          <p:cNvPicPr>
            <a:picLocks noGrp="1" noChangeAspect="1"/>
          </p:cNvPicPr>
          <p:nvPr>
            <p:ph idx="1"/>
          </p:nvPr>
        </p:nvPicPr>
        <p:blipFill>
          <a:blip r:embed="rId4"/>
          <a:stretch>
            <a:fillRect/>
          </a:stretch>
        </p:blipFill>
        <p:spPr>
          <a:xfrm>
            <a:off x="2590801" y="1049206"/>
            <a:ext cx="3962399" cy="5627950"/>
          </a:xfrm>
          <a:prstGeom prst="rect">
            <a:avLst/>
          </a:prstGeom>
        </p:spPr>
      </p:pic>
    </p:spTree>
    <p:extLst>
      <p:ext uri="{BB962C8B-B14F-4D97-AF65-F5344CB8AC3E}">
        <p14:creationId xmlns:p14="http://schemas.microsoft.com/office/powerpoint/2010/main" val="3109989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39</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Priest Compensation Paycheck</a:t>
            </a:r>
          </a:p>
        </p:txBody>
      </p:sp>
      <p:pic>
        <p:nvPicPr>
          <p:cNvPr id="7" name="Content Placeholder 6">
            <a:extLst>
              <a:ext uri="{FF2B5EF4-FFF2-40B4-BE49-F238E27FC236}">
                <a16:creationId xmlns:a16="http://schemas.microsoft.com/office/drawing/2014/main" id="{11215307-FE4A-4FCD-A3BB-3E6F13110225}"/>
              </a:ext>
            </a:extLst>
          </p:cNvPr>
          <p:cNvPicPr>
            <a:picLocks noGrp="1" noChangeAspect="1"/>
          </p:cNvPicPr>
          <p:nvPr>
            <p:ph idx="1"/>
          </p:nvPr>
        </p:nvPicPr>
        <p:blipFill>
          <a:blip r:embed="rId4"/>
          <a:stretch>
            <a:fillRect/>
          </a:stretch>
        </p:blipFill>
        <p:spPr>
          <a:xfrm>
            <a:off x="1995487" y="2133600"/>
            <a:ext cx="5153025" cy="4038600"/>
          </a:xfrm>
          <a:prstGeom prst="rect">
            <a:avLst/>
          </a:prstGeom>
        </p:spPr>
      </p:pic>
      <p:sp>
        <p:nvSpPr>
          <p:cNvPr id="8" name="Content Placeholder 9">
            <a:extLst>
              <a:ext uri="{FF2B5EF4-FFF2-40B4-BE49-F238E27FC236}">
                <a16:creationId xmlns:a16="http://schemas.microsoft.com/office/drawing/2014/main" id="{3C940B01-7224-12EB-F09F-D2C94316F557}"/>
              </a:ext>
            </a:extLst>
          </p:cNvPr>
          <p:cNvSpPr txBox="1">
            <a:spLocks/>
          </p:cNvSpPr>
          <p:nvPr/>
        </p:nvSpPr>
        <p:spPr>
          <a:xfrm>
            <a:off x="457200" y="1295400"/>
            <a:ext cx="8077200" cy="12953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Don’t forget this worksheet…</a:t>
            </a:r>
          </a:p>
        </p:txBody>
      </p:sp>
    </p:spTree>
    <p:extLst>
      <p:ext uri="{BB962C8B-B14F-4D97-AF65-F5344CB8AC3E}">
        <p14:creationId xmlns:p14="http://schemas.microsoft.com/office/powerpoint/2010/main" val="2976497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WHY ARE WE HERE?</a:t>
            </a:r>
            <a:endParaRPr lang="en-US" sz="2400" b="1" dirty="0">
              <a:latin typeface="Times New Roman"/>
              <a:cs typeface="Times New Roman"/>
            </a:endParaRPr>
          </a:p>
        </p:txBody>
      </p:sp>
      <p:graphicFrame>
        <p:nvGraphicFramePr>
          <p:cNvPr id="3" name="Table 3">
            <a:extLst>
              <a:ext uri="{FF2B5EF4-FFF2-40B4-BE49-F238E27FC236}">
                <a16:creationId xmlns:a16="http://schemas.microsoft.com/office/drawing/2014/main" id="{BFF7467A-ADF0-48FC-A32D-31B0C7BFB858}"/>
              </a:ext>
            </a:extLst>
          </p:cNvPr>
          <p:cNvGraphicFramePr>
            <a:graphicFrameLocks noGrp="1"/>
          </p:cNvGraphicFramePr>
          <p:nvPr/>
        </p:nvGraphicFramePr>
        <p:xfrm>
          <a:off x="1524000" y="1397000"/>
          <a:ext cx="6096000" cy="43942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737654454"/>
                    </a:ext>
                  </a:extLst>
                </a:gridCol>
              </a:tblGrid>
              <a:tr h="4394200">
                <a:tc>
                  <a:txBody>
                    <a:bodyPr/>
                    <a:lstStyle/>
                    <a:p>
                      <a:pPr algn="ctr"/>
                      <a:endParaRPr lang="en-US" sz="6000" dirty="0">
                        <a:solidFill>
                          <a:schemeClr val="tx1"/>
                        </a:solidFill>
                      </a:endParaRPr>
                    </a:p>
                    <a:p>
                      <a:pPr algn="ctr"/>
                      <a:r>
                        <a:rPr lang="en-US" sz="6000" dirty="0">
                          <a:solidFill>
                            <a:schemeClr val="tx1"/>
                          </a:solidFill>
                        </a:rPr>
                        <a:t>We can work where our faith is!</a:t>
                      </a:r>
                    </a:p>
                  </a:txBody>
                  <a:tcPr/>
                </a:tc>
                <a:extLst>
                  <a:ext uri="{0D108BD9-81ED-4DB2-BD59-A6C34878D82A}">
                    <a16:rowId xmlns:a16="http://schemas.microsoft.com/office/drawing/2014/main" val="885568250"/>
                  </a:ext>
                </a:extLst>
              </a:tr>
            </a:tbl>
          </a:graphicData>
        </a:graphic>
      </p:graphicFrame>
    </p:spTree>
    <p:extLst>
      <p:ext uri="{BB962C8B-B14F-4D97-AF65-F5344CB8AC3E}">
        <p14:creationId xmlns:p14="http://schemas.microsoft.com/office/powerpoint/2010/main" val="24417582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40</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Priest Compensation: Religious Order Priests</a:t>
            </a:r>
          </a:p>
        </p:txBody>
      </p:sp>
      <p:sp>
        <p:nvSpPr>
          <p:cNvPr id="7" name="Content Placeholder 4">
            <a:extLst>
              <a:ext uri="{FF2B5EF4-FFF2-40B4-BE49-F238E27FC236}">
                <a16:creationId xmlns:a16="http://schemas.microsoft.com/office/drawing/2014/main" id="{68FEB7D5-BFBD-C8E6-241C-FBA203EC80CA}"/>
              </a:ext>
            </a:extLst>
          </p:cNvPr>
          <p:cNvSpPr txBox="1">
            <a:spLocks/>
          </p:cNvSpPr>
          <p:nvPr/>
        </p:nvSpPr>
        <p:spPr>
          <a:xfrm>
            <a:off x="304800" y="1166019"/>
            <a:ext cx="8458200" cy="3710781"/>
          </a:xfrm>
          <a:prstGeom prst="rect">
            <a:avLst/>
          </a:prstGeom>
          <a:noFill/>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i="1" dirty="0"/>
              <a:t>From the Archdiocese of Milwaukee Clergy Manual:</a:t>
            </a:r>
          </a:p>
          <a:p>
            <a:r>
              <a:rPr lang="en-US" dirty="0"/>
              <a:t>The amount paid to a religious order priest should be the same salary scale level as a diocesan priest in the same ministry</a:t>
            </a:r>
          </a:p>
          <a:p>
            <a:r>
              <a:rPr lang="en-US" dirty="0"/>
              <a:t>They should receive the same professional expense reimbursement, reimbursement for continuing education, the annual retreat allowance, and health and dental premium payments.</a:t>
            </a:r>
          </a:p>
          <a:p>
            <a:r>
              <a:rPr lang="en-US" dirty="0"/>
              <a:t>The Archdiocesan Priest Pension Plan is for Archdiocesan priests only.  However, a similar “retirement contribution” for religious order priests shall be offered to the religious order.</a:t>
            </a:r>
          </a:p>
        </p:txBody>
      </p:sp>
      <p:sp>
        <p:nvSpPr>
          <p:cNvPr id="9" name="Rectangle 8">
            <a:extLst>
              <a:ext uri="{FF2B5EF4-FFF2-40B4-BE49-F238E27FC236}">
                <a16:creationId xmlns:a16="http://schemas.microsoft.com/office/drawing/2014/main" id="{EDCE6C14-3BDB-3907-69DC-E6F2C338FD49}"/>
              </a:ext>
            </a:extLst>
          </p:cNvPr>
          <p:cNvSpPr/>
          <p:nvPr/>
        </p:nvSpPr>
        <p:spPr>
          <a:xfrm>
            <a:off x="1142999" y="4905375"/>
            <a:ext cx="7581901" cy="1114425"/>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r>
              <a:rPr lang="en-US" dirty="0"/>
              <a:t>Most parishes pay the priest salary directly to the religious order (religious order FEIN) and not to the individual priest. </a:t>
            </a:r>
          </a:p>
          <a:p>
            <a:r>
              <a:rPr lang="en-US" dirty="0"/>
              <a:t>Work with the provincial office of the religious order on payment options.</a:t>
            </a:r>
          </a:p>
        </p:txBody>
      </p:sp>
      <p:sp>
        <p:nvSpPr>
          <p:cNvPr id="10" name="TextBox 9">
            <a:extLst>
              <a:ext uri="{FF2B5EF4-FFF2-40B4-BE49-F238E27FC236}">
                <a16:creationId xmlns:a16="http://schemas.microsoft.com/office/drawing/2014/main" id="{A48C5809-63D7-7663-B0D5-9B38ECB6B459}"/>
              </a:ext>
            </a:extLst>
          </p:cNvPr>
          <p:cNvSpPr txBox="1"/>
          <p:nvPr/>
        </p:nvSpPr>
        <p:spPr>
          <a:xfrm>
            <a:off x="304800" y="4905375"/>
            <a:ext cx="838199" cy="1114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pPr algn="ctr"/>
            <a:endParaRPr lang="en-US" b="1" dirty="0"/>
          </a:p>
          <a:p>
            <a:pPr algn="ctr"/>
            <a:r>
              <a:rPr lang="en-US" b="1" dirty="0"/>
              <a:t>TIPS</a:t>
            </a:r>
          </a:p>
        </p:txBody>
      </p:sp>
      <p:sp>
        <p:nvSpPr>
          <p:cNvPr id="11" name="TextBox 10">
            <a:extLst>
              <a:ext uri="{FF2B5EF4-FFF2-40B4-BE49-F238E27FC236}">
                <a16:creationId xmlns:a16="http://schemas.microsoft.com/office/drawing/2014/main" id="{CC70F142-08E6-FAF2-2FE2-C0076101E151}"/>
              </a:ext>
            </a:extLst>
          </p:cNvPr>
          <p:cNvSpPr txBox="1"/>
          <p:nvPr/>
        </p:nvSpPr>
        <p:spPr>
          <a:xfrm>
            <a:off x="2247900" y="6187043"/>
            <a:ext cx="4572000" cy="46166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400" b="1" dirty="0"/>
              <a:t>Parish remains whole</a:t>
            </a:r>
          </a:p>
        </p:txBody>
      </p:sp>
    </p:spTree>
    <p:extLst>
      <p:ext uri="{BB962C8B-B14F-4D97-AF65-F5344CB8AC3E}">
        <p14:creationId xmlns:p14="http://schemas.microsoft.com/office/powerpoint/2010/main" val="340015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41</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Priest Compensation – Group Exercise</a:t>
            </a:r>
          </a:p>
        </p:txBody>
      </p:sp>
      <p:sp>
        <p:nvSpPr>
          <p:cNvPr id="5" name="Content Placeholder 4">
            <a:extLst>
              <a:ext uri="{FF2B5EF4-FFF2-40B4-BE49-F238E27FC236}">
                <a16:creationId xmlns:a16="http://schemas.microsoft.com/office/drawing/2014/main" id="{03D48FA0-2A49-48A5-A7EB-2C14DD1C363D}"/>
              </a:ext>
            </a:extLst>
          </p:cNvPr>
          <p:cNvSpPr>
            <a:spLocks noGrp="1"/>
          </p:cNvSpPr>
          <p:nvPr>
            <p:ph idx="1"/>
          </p:nvPr>
        </p:nvSpPr>
        <p:spPr/>
        <p:txBody>
          <a:bodyPr>
            <a:normAutofit/>
          </a:bodyPr>
          <a:lstStyle/>
          <a:p>
            <a:r>
              <a:rPr lang="en-US" dirty="0"/>
              <a:t>Please break into small groups. Each group will receive the same narrative and will be asked to fill out a workbook for the priest.</a:t>
            </a:r>
          </a:p>
          <a:p>
            <a:endParaRPr lang="en-US" dirty="0"/>
          </a:p>
          <a:p>
            <a:r>
              <a:rPr lang="en-US" dirty="0"/>
              <a:t>Instructions</a:t>
            </a:r>
          </a:p>
          <a:p>
            <a:pPr lvl="1"/>
            <a:r>
              <a:rPr lang="en-US" dirty="0"/>
              <a:t>Read narrative</a:t>
            </a:r>
          </a:p>
          <a:p>
            <a:pPr lvl="1"/>
            <a:r>
              <a:rPr lang="en-US" dirty="0"/>
              <a:t>Fill out all pages of priest comp workbook</a:t>
            </a:r>
          </a:p>
          <a:p>
            <a:pPr lvl="1"/>
            <a:r>
              <a:rPr lang="en-US" dirty="0"/>
              <a:t>Allotted time: 5-10 minutes</a:t>
            </a:r>
          </a:p>
          <a:p>
            <a:endParaRPr lang="en-US" dirty="0"/>
          </a:p>
        </p:txBody>
      </p:sp>
    </p:spTree>
    <p:extLst>
      <p:ext uri="{BB962C8B-B14F-4D97-AF65-F5344CB8AC3E}">
        <p14:creationId xmlns:p14="http://schemas.microsoft.com/office/powerpoint/2010/main" val="39135305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10" name="Content Placeholder 9">
            <a:extLst>
              <a:ext uri="{FF2B5EF4-FFF2-40B4-BE49-F238E27FC236}">
                <a16:creationId xmlns:a16="http://schemas.microsoft.com/office/drawing/2014/main" id="{B9C5BAD0-9897-F59D-170E-9FF18EE69D93}"/>
              </a:ext>
            </a:extLst>
          </p:cNvPr>
          <p:cNvSpPr>
            <a:spLocks noGrp="1"/>
          </p:cNvSpPr>
          <p:nvPr>
            <p:ph sz="half" idx="1"/>
          </p:nvPr>
        </p:nvSpPr>
        <p:spPr>
          <a:xfrm>
            <a:off x="457200" y="1600201"/>
            <a:ext cx="8077200" cy="1295399"/>
          </a:xfrm>
        </p:spPr>
        <p:txBody>
          <a:bodyPr/>
          <a:lstStyle/>
          <a:p>
            <a:r>
              <a:rPr lang="en-US" dirty="0"/>
              <a:t>Now let’s review.  What is the first piece of information we know?</a:t>
            </a:r>
          </a:p>
        </p:txBody>
      </p:sp>
      <p:pic>
        <p:nvPicPr>
          <p:cNvPr id="12" name="Content Placeholder 11">
            <a:extLst>
              <a:ext uri="{FF2B5EF4-FFF2-40B4-BE49-F238E27FC236}">
                <a16:creationId xmlns:a16="http://schemas.microsoft.com/office/drawing/2014/main" id="{4C4E23F9-DBA8-F2CF-56E0-C79527762C4A}"/>
              </a:ext>
            </a:extLst>
          </p:cNvPr>
          <p:cNvPicPr>
            <a:picLocks noGrp="1" noChangeAspect="1"/>
          </p:cNvPicPr>
          <p:nvPr>
            <p:ph sz="half" idx="2"/>
          </p:nvPr>
        </p:nvPicPr>
        <p:blipFill>
          <a:blip r:embed="rId4"/>
          <a:stretch>
            <a:fillRect/>
          </a:stretch>
        </p:blipFill>
        <p:spPr>
          <a:xfrm>
            <a:off x="939437" y="3048000"/>
            <a:ext cx="7112726" cy="3078163"/>
          </a:xfrm>
          <a:prstGeom prst="rect">
            <a:avLst/>
          </a:prstGeom>
        </p:spPr>
      </p:pic>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42</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Priest Compensation – Group Exercise</a:t>
            </a:r>
          </a:p>
        </p:txBody>
      </p:sp>
    </p:spTree>
    <p:extLst>
      <p:ext uri="{BB962C8B-B14F-4D97-AF65-F5344CB8AC3E}">
        <p14:creationId xmlns:p14="http://schemas.microsoft.com/office/powerpoint/2010/main" val="404070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10" name="Content Placeholder 9">
            <a:extLst>
              <a:ext uri="{FF2B5EF4-FFF2-40B4-BE49-F238E27FC236}">
                <a16:creationId xmlns:a16="http://schemas.microsoft.com/office/drawing/2014/main" id="{B9C5BAD0-9897-F59D-170E-9FF18EE69D93}"/>
              </a:ext>
            </a:extLst>
          </p:cNvPr>
          <p:cNvSpPr>
            <a:spLocks noGrp="1"/>
          </p:cNvSpPr>
          <p:nvPr>
            <p:ph sz="half" idx="1"/>
          </p:nvPr>
        </p:nvSpPr>
        <p:spPr>
          <a:xfrm>
            <a:off x="457200" y="1600201"/>
            <a:ext cx="8077200" cy="1295399"/>
          </a:xfrm>
        </p:spPr>
        <p:txBody>
          <a:bodyPr/>
          <a:lstStyle/>
          <a:p>
            <a:r>
              <a:rPr lang="en-US" dirty="0"/>
              <a:t>What about housing?  How should that look?</a:t>
            </a:r>
          </a:p>
        </p:txBody>
      </p:sp>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43</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Priest Compensation – Group Exercise</a:t>
            </a:r>
          </a:p>
        </p:txBody>
      </p:sp>
      <p:pic>
        <p:nvPicPr>
          <p:cNvPr id="9" name="Content Placeholder 8">
            <a:extLst>
              <a:ext uri="{FF2B5EF4-FFF2-40B4-BE49-F238E27FC236}">
                <a16:creationId xmlns:a16="http://schemas.microsoft.com/office/drawing/2014/main" id="{5C8B9311-0215-06B0-83B1-13BB03C8ED11}"/>
              </a:ext>
            </a:extLst>
          </p:cNvPr>
          <p:cNvPicPr>
            <a:picLocks noGrp="1" noChangeAspect="1"/>
          </p:cNvPicPr>
          <p:nvPr>
            <p:ph sz="half" idx="2"/>
          </p:nvPr>
        </p:nvPicPr>
        <p:blipFill>
          <a:blip r:embed="rId4"/>
          <a:stretch>
            <a:fillRect/>
          </a:stretch>
        </p:blipFill>
        <p:spPr>
          <a:xfrm>
            <a:off x="1571832" y="2438400"/>
            <a:ext cx="6000336" cy="3693801"/>
          </a:xfrm>
          <a:prstGeom prst="rect">
            <a:avLst/>
          </a:prstGeom>
        </p:spPr>
      </p:pic>
    </p:spTree>
    <p:extLst>
      <p:ext uri="{BB962C8B-B14F-4D97-AF65-F5344CB8AC3E}">
        <p14:creationId xmlns:p14="http://schemas.microsoft.com/office/powerpoint/2010/main" val="365269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10" name="Content Placeholder 9">
            <a:extLst>
              <a:ext uri="{FF2B5EF4-FFF2-40B4-BE49-F238E27FC236}">
                <a16:creationId xmlns:a16="http://schemas.microsoft.com/office/drawing/2014/main" id="{B9C5BAD0-9897-F59D-170E-9FF18EE69D93}"/>
              </a:ext>
            </a:extLst>
          </p:cNvPr>
          <p:cNvSpPr>
            <a:spLocks noGrp="1"/>
          </p:cNvSpPr>
          <p:nvPr>
            <p:ph sz="half" idx="1"/>
          </p:nvPr>
        </p:nvSpPr>
        <p:spPr>
          <a:xfrm>
            <a:off x="457200" y="1600201"/>
            <a:ext cx="8077200" cy="1295399"/>
          </a:xfrm>
        </p:spPr>
        <p:txBody>
          <a:bodyPr/>
          <a:lstStyle/>
          <a:p>
            <a:r>
              <a:rPr lang="en-US" dirty="0"/>
              <a:t>And on the workbook…</a:t>
            </a:r>
          </a:p>
        </p:txBody>
      </p:sp>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44</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Priest Compensation – Group Exercise</a:t>
            </a:r>
          </a:p>
        </p:txBody>
      </p:sp>
      <p:pic>
        <p:nvPicPr>
          <p:cNvPr id="7" name="Content Placeholder 6">
            <a:extLst>
              <a:ext uri="{FF2B5EF4-FFF2-40B4-BE49-F238E27FC236}">
                <a16:creationId xmlns:a16="http://schemas.microsoft.com/office/drawing/2014/main" id="{D9BEAB8D-D63B-6B54-6377-28C016FE7425}"/>
              </a:ext>
            </a:extLst>
          </p:cNvPr>
          <p:cNvPicPr>
            <a:picLocks noGrp="1" noChangeAspect="1"/>
          </p:cNvPicPr>
          <p:nvPr>
            <p:ph sz="half" idx="2"/>
          </p:nvPr>
        </p:nvPicPr>
        <p:blipFill>
          <a:blip r:embed="rId4"/>
          <a:stretch>
            <a:fillRect/>
          </a:stretch>
        </p:blipFill>
        <p:spPr>
          <a:xfrm>
            <a:off x="838200" y="2362200"/>
            <a:ext cx="7290486" cy="3657600"/>
          </a:xfrm>
          <a:prstGeom prst="rect">
            <a:avLst/>
          </a:prstGeom>
        </p:spPr>
      </p:pic>
      <p:sp>
        <p:nvSpPr>
          <p:cNvPr id="8" name="Oval 7">
            <a:extLst>
              <a:ext uri="{FF2B5EF4-FFF2-40B4-BE49-F238E27FC236}">
                <a16:creationId xmlns:a16="http://schemas.microsoft.com/office/drawing/2014/main" id="{A0963454-849C-D169-11A7-81A6CAE49EFF}"/>
              </a:ext>
            </a:extLst>
          </p:cNvPr>
          <p:cNvSpPr/>
          <p:nvPr/>
        </p:nvSpPr>
        <p:spPr>
          <a:xfrm>
            <a:off x="2819400" y="5273675"/>
            <a:ext cx="1143000" cy="609600"/>
          </a:xfrm>
          <a:prstGeom prst="ellipse">
            <a:avLst/>
          </a:prstGeom>
          <a:noFill/>
          <a:ln w="762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ndParaRPr>
          </a:p>
        </p:txBody>
      </p:sp>
    </p:spTree>
    <p:extLst>
      <p:ext uri="{BB962C8B-B14F-4D97-AF65-F5344CB8AC3E}">
        <p14:creationId xmlns:p14="http://schemas.microsoft.com/office/powerpoint/2010/main" val="190813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10" name="Content Placeholder 9">
            <a:extLst>
              <a:ext uri="{FF2B5EF4-FFF2-40B4-BE49-F238E27FC236}">
                <a16:creationId xmlns:a16="http://schemas.microsoft.com/office/drawing/2014/main" id="{B9C5BAD0-9897-F59D-170E-9FF18EE69D93}"/>
              </a:ext>
            </a:extLst>
          </p:cNvPr>
          <p:cNvSpPr>
            <a:spLocks noGrp="1"/>
          </p:cNvSpPr>
          <p:nvPr>
            <p:ph sz="half" idx="1"/>
          </p:nvPr>
        </p:nvSpPr>
        <p:spPr>
          <a:xfrm>
            <a:off x="457200" y="1600201"/>
            <a:ext cx="8077200" cy="1295399"/>
          </a:xfrm>
        </p:spPr>
        <p:txBody>
          <a:bodyPr/>
          <a:lstStyle/>
          <a:p>
            <a:r>
              <a:rPr lang="en-US" dirty="0"/>
              <a:t>What about that 403b contribution?</a:t>
            </a:r>
          </a:p>
        </p:txBody>
      </p:sp>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45</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Priest Compensation – Group Exercise</a:t>
            </a:r>
          </a:p>
        </p:txBody>
      </p:sp>
      <p:pic>
        <p:nvPicPr>
          <p:cNvPr id="7" name="Content Placeholder 6">
            <a:extLst>
              <a:ext uri="{FF2B5EF4-FFF2-40B4-BE49-F238E27FC236}">
                <a16:creationId xmlns:a16="http://schemas.microsoft.com/office/drawing/2014/main" id="{376BE35E-6766-02A4-E89F-0773E751CC7F}"/>
              </a:ext>
            </a:extLst>
          </p:cNvPr>
          <p:cNvPicPr>
            <a:picLocks noGrp="1" noChangeAspect="1"/>
          </p:cNvPicPr>
          <p:nvPr>
            <p:ph sz="half" idx="2"/>
          </p:nvPr>
        </p:nvPicPr>
        <p:blipFill>
          <a:blip r:embed="rId4"/>
          <a:stretch>
            <a:fillRect/>
          </a:stretch>
        </p:blipFill>
        <p:spPr>
          <a:xfrm>
            <a:off x="457200" y="2819400"/>
            <a:ext cx="8077200" cy="1469411"/>
          </a:xfrm>
          <a:prstGeom prst="rect">
            <a:avLst/>
          </a:prstGeom>
        </p:spPr>
      </p:pic>
      <p:sp>
        <p:nvSpPr>
          <p:cNvPr id="11" name="Oval 10">
            <a:extLst>
              <a:ext uri="{FF2B5EF4-FFF2-40B4-BE49-F238E27FC236}">
                <a16:creationId xmlns:a16="http://schemas.microsoft.com/office/drawing/2014/main" id="{EB11FA5A-C00A-C56E-65EF-72A75107CAC9}"/>
              </a:ext>
            </a:extLst>
          </p:cNvPr>
          <p:cNvSpPr/>
          <p:nvPr/>
        </p:nvSpPr>
        <p:spPr>
          <a:xfrm>
            <a:off x="1981200" y="3429000"/>
            <a:ext cx="1828800" cy="1082675"/>
          </a:xfrm>
          <a:prstGeom prst="ellipse">
            <a:avLst/>
          </a:prstGeom>
          <a:noFill/>
          <a:ln w="762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ndParaRPr>
          </a:p>
        </p:txBody>
      </p:sp>
    </p:spTree>
    <p:extLst>
      <p:ext uri="{BB962C8B-B14F-4D97-AF65-F5344CB8AC3E}">
        <p14:creationId xmlns:p14="http://schemas.microsoft.com/office/powerpoint/2010/main" val="277133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10" name="Content Placeholder 9">
            <a:extLst>
              <a:ext uri="{FF2B5EF4-FFF2-40B4-BE49-F238E27FC236}">
                <a16:creationId xmlns:a16="http://schemas.microsoft.com/office/drawing/2014/main" id="{B9C5BAD0-9897-F59D-170E-9FF18EE69D93}"/>
              </a:ext>
            </a:extLst>
          </p:cNvPr>
          <p:cNvSpPr>
            <a:spLocks noGrp="1"/>
          </p:cNvSpPr>
          <p:nvPr>
            <p:ph sz="half" idx="1"/>
          </p:nvPr>
        </p:nvSpPr>
        <p:spPr>
          <a:xfrm>
            <a:off x="457200" y="1600201"/>
            <a:ext cx="8077200" cy="1295399"/>
          </a:xfrm>
        </p:spPr>
        <p:txBody>
          <a:bodyPr/>
          <a:lstStyle/>
          <a:p>
            <a:r>
              <a:rPr lang="en-US" dirty="0"/>
              <a:t>What about stipends and professional expenses?</a:t>
            </a:r>
          </a:p>
        </p:txBody>
      </p:sp>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46</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Priest Compensation – Group Exercise</a:t>
            </a:r>
          </a:p>
        </p:txBody>
      </p:sp>
      <p:pic>
        <p:nvPicPr>
          <p:cNvPr id="8" name="Content Placeholder 7">
            <a:extLst>
              <a:ext uri="{FF2B5EF4-FFF2-40B4-BE49-F238E27FC236}">
                <a16:creationId xmlns:a16="http://schemas.microsoft.com/office/drawing/2014/main" id="{FB5CCC83-C5FE-B7E0-6194-9819059EE67B}"/>
              </a:ext>
            </a:extLst>
          </p:cNvPr>
          <p:cNvPicPr>
            <a:picLocks noGrp="1" noChangeAspect="1"/>
          </p:cNvPicPr>
          <p:nvPr>
            <p:ph sz="half" idx="2"/>
          </p:nvPr>
        </p:nvPicPr>
        <p:blipFill>
          <a:blip r:embed="rId4"/>
          <a:stretch>
            <a:fillRect/>
          </a:stretch>
        </p:blipFill>
        <p:spPr>
          <a:xfrm>
            <a:off x="741401" y="2438400"/>
            <a:ext cx="7661197" cy="3687763"/>
          </a:xfrm>
          <a:prstGeom prst="rect">
            <a:avLst/>
          </a:prstGeom>
        </p:spPr>
      </p:pic>
    </p:spTree>
    <p:extLst>
      <p:ext uri="{BB962C8B-B14F-4D97-AF65-F5344CB8AC3E}">
        <p14:creationId xmlns:p14="http://schemas.microsoft.com/office/powerpoint/2010/main" val="377582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10" name="Content Placeholder 9">
            <a:extLst>
              <a:ext uri="{FF2B5EF4-FFF2-40B4-BE49-F238E27FC236}">
                <a16:creationId xmlns:a16="http://schemas.microsoft.com/office/drawing/2014/main" id="{B9C5BAD0-9897-F59D-170E-9FF18EE69D93}"/>
              </a:ext>
            </a:extLst>
          </p:cNvPr>
          <p:cNvSpPr>
            <a:spLocks noGrp="1"/>
          </p:cNvSpPr>
          <p:nvPr>
            <p:ph sz="half" idx="1"/>
          </p:nvPr>
        </p:nvSpPr>
        <p:spPr>
          <a:xfrm>
            <a:off x="457200" y="1600201"/>
            <a:ext cx="8077200" cy="1295399"/>
          </a:xfrm>
        </p:spPr>
        <p:txBody>
          <a:bodyPr/>
          <a:lstStyle/>
          <a:p>
            <a:r>
              <a:rPr lang="en-US" dirty="0"/>
              <a:t>What does his paycheck show?</a:t>
            </a:r>
          </a:p>
        </p:txBody>
      </p:sp>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47</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Priest Compensation – Group Exercise</a:t>
            </a:r>
          </a:p>
        </p:txBody>
      </p:sp>
      <p:pic>
        <p:nvPicPr>
          <p:cNvPr id="7" name="Content Placeholder 6">
            <a:extLst>
              <a:ext uri="{FF2B5EF4-FFF2-40B4-BE49-F238E27FC236}">
                <a16:creationId xmlns:a16="http://schemas.microsoft.com/office/drawing/2014/main" id="{1EAF994D-E395-E88B-9177-591DBF977D49}"/>
              </a:ext>
            </a:extLst>
          </p:cNvPr>
          <p:cNvPicPr>
            <a:picLocks noGrp="1" noChangeAspect="1"/>
          </p:cNvPicPr>
          <p:nvPr>
            <p:ph sz="half" idx="2"/>
          </p:nvPr>
        </p:nvPicPr>
        <p:blipFill>
          <a:blip r:embed="rId4"/>
          <a:stretch>
            <a:fillRect/>
          </a:stretch>
        </p:blipFill>
        <p:spPr>
          <a:xfrm>
            <a:off x="2286000" y="2286000"/>
            <a:ext cx="4200872" cy="4379468"/>
          </a:xfrm>
          <a:prstGeom prst="rect">
            <a:avLst/>
          </a:prstGeom>
        </p:spPr>
      </p:pic>
      <p:sp>
        <p:nvSpPr>
          <p:cNvPr id="9" name="Arrow: Left 8">
            <a:extLst>
              <a:ext uri="{FF2B5EF4-FFF2-40B4-BE49-F238E27FC236}">
                <a16:creationId xmlns:a16="http://schemas.microsoft.com/office/drawing/2014/main" id="{73CD46C8-C494-0F09-9A31-2CDF3F544981}"/>
              </a:ext>
            </a:extLst>
          </p:cNvPr>
          <p:cNvSpPr/>
          <p:nvPr/>
        </p:nvSpPr>
        <p:spPr>
          <a:xfrm>
            <a:off x="6553200" y="5943600"/>
            <a:ext cx="1762472" cy="3048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Net Pay</a:t>
            </a:r>
          </a:p>
        </p:txBody>
      </p:sp>
      <p:sp>
        <p:nvSpPr>
          <p:cNvPr id="12" name="Arrow: Left 11">
            <a:extLst>
              <a:ext uri="{FF2B5EF4-FFF2-40B4-BE49-F238E27FC236}">
                <a16:creationId xmlns:a16="http://schemas.microsoft.com/office/drawing/2014/main" id="{6C490D73-0605-69A8-4DC9-4A794ADE600F}"/>
              </a:ext>
            </a:extLst>
          </p:cNvPr>
          <p:cNvSpPr/>
          <p:nvPr/>
        </p:nvSpPr>
        <p:spPr>
          <a:xfrm>
            <a:off x="6705600" y="6203950"/>
            <a:ext cx="1762472" cy="3048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Taxes Withheld</a:t>
            </a:r>
          </a:p>
        </p:txBody>
      </p:sp>
    </p:spTree>
    <p:extLst>
      <p:ext uri="{BB962C8B-B14F-4D97-AF65-F5344CB8AC3E}">
        <p14:creationId xmlns:p14="http://schemas.microsoft.com/office/powerpoint/2010/main" val="125304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10" name="Content Placeholder 9">
            <a:extLst>
              <a:ext uri="{FF2B5EF4-FFF2-40B4-BE49-F238E27FC236}">
                <a16:creationId xmlns:a16="http://schemas.microsoft.com/office/drawing/2014/main" id="{B9C5BAD0-9897-F59D-170E-9FF18EE69D93}"/>
              </a:ext>
            </a:extLst>
          </p:cNvPr>
          <p:cNvSpPr>
            <a:spLocks noGrp="1"/>
          </p:cNvSpPr>
          <p:nvPr>
            <p:ph sz="half" idx="1"/>
          </p:nvPr>
        </p:nvSpPr>
        <p:spPr>
          <a:xfrm>
            <a:off x="457200" y="1600201"/>
            <a:ext cx="8077200" cy="1295399"/>
          </a:xfrm>
        </p:spPr>
        <p:txBody>
          <a:bodyPr/>
          <a:lstStyle/>
          <a:p>
            <a:r>
              <a:rPr lang="en-US" dirty="0"/>
              <a:t>Fr. Andrew’s 2022 W-2</a:t>
            </a:r>
          </a:p>
        </p:txBody>
      </p:sp>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48</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Priest Compensation – Group Exercise</a:t>
            </a:r>
          </a:p>
        </p:txBody>
      </p:sp>
      <p:pic>
        <p:nvPicPr>
          <p:cNvPr id="11" name="Content Placeholder 10">
            <a:extLst>
              <a:ext uri="{FF2B5EF4-FFF2-40B4-BE49-F238E27FC236}">
                <a16:creationId xmlns:a16="http://schemas.microsoft.com/office/drawing/2014/main" id="{2777F390-1D48-4CEF-5554-DD5A23230448}"/>
              </a:ext>
            </a:extLst>
          </p:cNvPr>
          <p:cNvPicPr>
            <a:picLocks noGrp="1" noChangeAspect="1"/>
          </p:cNvPicPr>
          <p:nvPr>
            <p:ph sz="half" idx="2"/>
          </p:nvPr>
        </p:nvPicPr>
        <p:blipFill>
          <a:blip r:embed="rId4"/>
          <a:stretch>
            <a:fillRect/>
          </a:stretch>
        </p:blipFill>
        <p:spPr>
          <a:xfrm>
            <a:off x="1143000" y="2070058"/>
            <a:ext cx="6934199" cy="4654078"/>
          </a:xfrm>
        </p:spPr>
      </p:pic>
      <p:sp>
        <p:nvSpPr>
          <p:cNvPr id="13" name="TextBox 12">
            <a:extLst>
              <a:ext uri="{FF2B5EF4-FFF2-40B4-BE49-F238E27FC236}">
                <a16:creationId xmlns:a16="http://schemas.microsoft.com/office/drawing/2014/main" id="{36F2687E-A910-2FC5-DF9E-39C3A8711947}"/>
              </a:ext>
            </a:extLst>
          </p:cNvPr>
          <p:cNvSpPr txBox="1"/>
          <p:nvPr/>
        </p:nvSpPr>
        <p:spPr>
          <a:xfrm>
            <a:off x="1295400" y="2895600"/>
            <a:ext cx="3124200" cy="646331"/>
          </a:xfrm>
          <a:prstGeom prst="rect">
            <a:avLst/>
          </a:prstGeom>
          <a:noFill/>
        </p:spPr>
        <p:txBody>
          <a:bodyPr wrap="square" rtlCol="0">
            <a:spAutoFit/>
          </a:bodyPr>
          <a:lstStyle/>
          <a:p>
            <a:r>
              <a:rPr lang="en-US" sz="1200" b="1" dirty="0">
                <a:latin typeface="Arial Narrow" panose="020B0606020202030204" pitchFamily="34" charset="0"/>
                <a:cs typeface="Arial" panose="020B0604020202020204" pitchFamily="34" charset="0"/>
              </a:rPr>
              <a:t>St. Mary Parish</a:t>
            </a:r>
          </a:p>
          <a:p>
            <a:r>
              <a:rPr lang="en-US" sz="1200" b="1" dirty="0">
                <a:latin typeface="Arial Narrow" panose="020B0606020202030204" pitchFamily="34" charset="0"/>
                <a:cs typeface="Arial" panose="020B0604020202020204" pitchFamily="34" charset="0"/>
              </a:rPr>
              <a:t>123 Easy Street</a:t>
            </a:r>
          </a:p>
          <a:p>
            <a:r>
              <a:rPr lang="en-US" sz="1200" b="1" dirty="0">
                <a:latin typeface="Arial Narrow" panose="020B0606020202030204" pitchFamily="34" charset="0"/>
                <a:cs typeface="Arial" panose="020B0604020202020204" pitchFamily="34" charset="0"/>
              </a:rPr>
              <a:t>Anywhere	WI      55555	     United States</a:t>
            </a:r>
          </a:p>
        </p:txBody>
      </p:sp>
      <p:sp>
        <p:nvSpPr>
          <p:cNvPr id="15" name="TextBox 14">
            <a:extLst>
              <a:ext uri="{FF2B5EF4-FFF2-40B4-BE49-F238E27FC236}">
                <a16:creationId xmlns:a16="http://schemas.microsoft.com/office/drawing/2014/main" id="{7227377C-53D7-6CDD-FB5E-CDBC075156B5}"/>
              </a:ext>
            </a:extLst>
          </p:cNvPr>
          <p:cNvSpPr txBox="1"/>
          <p:nvPr/>
        </p:nvSpPr>
        <p:spPr>
          <a:xfrm>
            <a:off x="1295400" y="2499760"/>
            <a:ext cx="1221553" cy="276999"/>
          </a:xfrm>
          <a:prstGeom prst="rect">
            <a:avLst/>
          </a:prstGeom>
          <a:noFill/>
        </p:spPr>
        <p:txBody>
          <a:bodyPr wrap="square" rtlCol="0">
            <a:spAutoFit/>
          </a:bodyPr>
          <a:lstStyle/>
          <a:p>
            <a:r>
              <a:rPr lang="en-US" sz="1200" b="1" dirty="0">
                <a:latin typeface="Arial Narrow" panose="020B0606020202030204" pitchFamily="34" charset="0"/>
                <a:cs typeface="Arial" panose="020B0604020202020204" pitchFamily="34" charset="0"/>
              </a:rPr>
              <a:t>12-3456789</a:t>
            </a:r>
          </a:p>
        </p:txBody>
      </p:sp>
      <p:sp>
        <p:nvSpPr>
          <p:cNvPr id="17" name="TextBox 16">
            <a:extLst>
              <a:ext uri="{FF2B5EF4-FFF2-40B4-BE49-F238E27FC236}">
                <a16:creationId xmlns:a16="http://schemas.microsoft.com/office/drawing/2014/main" id="{E9C57C4C-83C4-1DDD-CCD4-95DAE4EC87F1}"/>
              </a:ext>
            </a:extLst>
          </p:cNvPr>
          <p:cNvSpPr txBox="1"/>
          <p:nvPr/>
        </p:nvSpPr>
        <p:spPr>
          <a:xfrm>
            <a:off x="5173440" y="2484370"/>
            <a:ext cx="1221553" cy="276999"/>
          </a:xfrm>
          <a:prstGeom prst="rect">
            <a:avLst/>
          </a:prstGeom>
          <a:noFill/>
        </p:spPr>
        <p:txBody>
          <a:bodyPr wrap="square" rtlCol="0">
            <a:spAutoFit/>
          </a:bodyPr>
          <a:lstStyle/>
          <a:p>
            <a:pPr algn="r"/>
            <a:r>
              <a:rPr lang="en-US" sz="1200" b="1" dirty="0">
                <a:latin typeface="Arial Narrow" panose="020B0606020202030204" pitchFamily="34" charset="0"/>
                <a:cs typeface="Arial" panose="020B0604020202020204" pitchFamily="34" charset="0"/>
              </a:rPr>
              <a:t>28425.50</a:t>
            </a:r>
          </a:p>
        </p:txBody>
      </p:sp>
      <p:sp>
        <p:nvSpPr>
          <p:cNvPr id="18" name="TextBox 17">
            <a:extLst>
              <a:ext uri="{FF2B5EF4-FFF2-40B4-BE49-F238E27FC236}">
                <a16:creationId xmlns:a16="http://schemas.microsoft.com/office/drawing/2014/main" id="{58935169-B80D-E8E6-4426-9BE84708CA6C}"/>
              </a:ext>
            </a:extLst>
          </p:cNvPr>
          <p:cNvSpPr txBox="1"/>
          <p:nvPr/>
        </p:nvSpPr>
        <p:spPr>
          <a:xfrm>
            <a:off x="4112447" y="5361801"/>
            <a:ext cx="1221553" cy="276999"/>
          </a:xfrm>
          <a:prstGeom prst="rect">
            <a:avLst/>
          </a:prstGeom>
          <a:noFill/>
        </p:spPr>
        <p:txBody>
          <a:bodyPr wrap="square" rtlCol="0">
            <a:spAutoFit/>
          </a:bodyPr>
          <a:lstStyle/>
          <a:p>
            <a:pPr algn="r"/>
            <a:r>
              <a:rPr lang="en-US" sz="1200" b="1" dirty="0">
                <a:latin typeface="Arial Narrow" panose="020B0606020202030204" pitchFamily="34" charset="0"/>
                <a:cs typeface="Arial" panose="020B0604020202020204" pitchFamily="34" charset="0"/>
              </a:rPr>
              <a:t>600.00</a:t>
            </a:r>
          </a:p>
        </p:txBody>
      </p:sp>
      <p:sp>
        <p:nvSpPr>
          <p:cNvPr id="19" name="TextBox 18">
            <a:extLst>
              <a:ext uri="{FF2B5EF4-FFF2-40B4-BE49-F238E27FC236}">
                <a16:creationId xmlns:a16="http://schemas.microsoft.com/office/drawing/2014/main" id="{1EDADDB2-AD31-98BB-864A-D9269FD11766}"/>
              </a:ext>
            </a:extLst>
          </p:cNvPr>
          <p:cNvSpPr txBox="1"/>
          <p:nvPr/>
        </p:nvSpPr>
        <p:spPr>
          <a:xfrm>
            <a:off x="6690456" y="2508937"/>
            <a:ext cx="1221553" cy="276999"/>
          </a:xfrm>
          <a:prstGeom prst="rect">
            <a:avLst/>
          </a:prstGeom>
          <a:noFill/>
        </p:spPr>
        <p:txBody>
          <a:bodyPr wrap="square" rtlCol="0">
            <a:spAutoFit/>
          </a:bodyPr>
          <a:lstStyle/>
          <a:p>
            <a:pPr algn="r"/>
            <a:r>
              <a:rPr lang="en-US" sz="1200" b="1" dirty="0">
                <a:latin typeface="Arial Narrow" panose="020B0606020202030204" pitchFamily="34" charset="0"/>
                <a:cs typeface="Arial" panose="020B0604020202020204" pitchFamily="34" charset="0"/>
              </a:rPr>
              <a:t>3000.00</a:t>
            </a:r>
          </a:p>
        </p:txBody>
      </p:sp>
      <p:sp>
        <p:nvSpPr>
          <p:cNvPr id="20" name="TextBox 19">
            <a:extLst>
              <a:ext uri="{FF2B5EF4-FFF2-40B4-BE49-F238E27FC236}">
                <a16:creationId xmlns:a16="http://schemas.microsoft.com/office/drawing/2014/main" id="{63C0D107-91AF-34C8-4A18-30713B09E0A4}"/>
              </a:ext>
            </a:extLst>
          </p:cNvPr>
          <p:cNvSpPr txBox="1"/>
          <p:nvPr/>
        </p:nvSpPr>
        <p:spPr>
          <a:xfrm>
            <a:off x="3048000" y="5361801"/>
            <a:ext cx="1221553" cy="276999"/>
          </a:xfrm>
          <a:prstGeom prst="rect">
            <a:avLst/>
          </a:prstGeom>
          <a:noFill/>
        </p:spPr>
        <p:txBody>
          <a:bodyPr wrap="square" rtlCol="0">
            <a:spAutoFit/>
          </a:bodyPr>
          <a:lstStyle/>
          <a:p>
            <a:pPr algn="r"/>
            <a:r>
              <a:rPr lang="en-US" sz="1200" b="1" dirty="0">
                <a:latin typeface="Arial Narrow" panose="020B0606020202030204" pitchFamily="34" charset="0"/>
                <a:cs typeface="Arial" panose="020B0604020202020204" pitchFamily="34" charset="0"/>
              </a:rPr>
              <a:t>28425.50</a:t>
            </a:r>
          </a:p>
        </p:txBody>
      </p:sp>
      <p:sp>
        <p:nvSpPr>
          <p:cNvPr id="21" name="TextBox 20">
            <a:extLst>
              <a:ext uri="{FF2B5EF4-FFF2-40B4-BE49-F238E27FC236}">
                <a16:creationId xmlns:a16="http://schemas.microsoft.com/office/drawing/2014/main" id="{BA354E13-B746-334E-4C49-4E1771A13D03}"/>
              </a:ext>
            </a:extLst>
          </p:cNvPr>
          <p:cNvSpPr txBox="1"/>
          <p:nvPr/>
        </p:nvSpPr>
        <p:spPr>
          <a:xfrm>
            <a:off x="1600200" y="5361800"/>
            <a:ext cx="1221553" cy="276999"/>
          </a:xfrm>
          <a:prstGeom prst="rect">
            <a:avLst/>
          </a:prstGeom>
          <a:noFill/>
        </p:spPr>
        <p:txBody>
          <a:bodyPr wrap="square" rtlCol="0">
            <a:spAutoFit/>
          </a:bodyPr>
          <a:lstStyle/>
          <a:p>
            <a:r>
              <a:rPr lang="en-US" sz="1200" b="1" dirty="0">
                <a:latin typeface="Arial Narrow" panose="020B0606020202030204" pitchFamily="34" charset="0"/>
                <a:cs typeface="Arial" panose="020B0604020202020204" pitchFamily="34" charset="0"/>
              </a:rPr>
              <a:t>112233445566</a:t>
            </a:r>
          </a:p>
        </p:txBody>
      </p:sp>
      <p:sp>
        <p:nvSpPr>
          <p:cNvPr id="22" name="TextBox 21">
            <a:extLst>
              <a:ext uri="{FF2B5EF4-FFF2-40B4-BE49-F238E27FC236}">
                <a16:creationId xmlns:a16="http://schemas.microsoft.com/office/drawing/2014/main" id="{12C748C4-7297-B7A8-B5F1-C1FD1ED9F8EC}"/>
              </a:ext>
            </a:extLst>
          </p:cNvPr>
          <p:cNvSpPr txBox="1"/>
          <p:nvPr/>
        </p:nvSpPr>
        <p:spPr>
          <a:xfrm>
            <a:off x="2890894" y="2208061"/>
            <a:ext cx="1221553" cy="276999"/>
          </a:xfrm>
          <a:prstGeom prst="rect">
            <a:avLst/>
          </a:prstGeom>
          <a:noFill/>
        </p:spPr>
        <p:txBody>
          <a:bodyPr wrap="square" rtlCol="0">
            <a:spAutoFit/>
          </a:bodyPr>
          <a:lstStyle/>
          <a:p>
            <a:r>
              <a:rPr lang="en-US" sz="1200" b="1" dirty="0">
                <a:latin typeface="Arial Narrow" panose="020B0606020202030204" pitchFamily="34" charset="0"/>
                <a:cs typeface="Arial" panose="020B0604020202020204" pitchFamily="34" charset="0"/>
              </a:rPr>
              <a:t>987-65-4321</a:t>
            </a:r>
          </a:p>
        </p:txBody>
      </p:sp>
      <p:sp>
        <p:nvSpPr>
          <p:cNvPr id="23" name="TextBox 22">
            <a:extLst>
              <a:ext uri="{FF2B5EF4-FFF2-40B4-BE49-F238E27FC236}">
                <a16:creationId xmlns:a16="http://schemas.microsoft.com/office/drawing/2014/main" id="{DA4D5D93-B102-0627-EF7D-C2DB961D91CF}"/>
              </a:ext>
            </a:extLst>
          </p:cNvPr>
          <p:cNvSpPr txBox="1"/>
          <p:nvPr/>
        </p:nvSpPr>
        <p:spPr>
          <a:xfrm>
            <a:off x="1197837" y="5361800"/>
            <a:ext cx="397524" cy="276999"/>
          </a:xfrm>
          <a:prstGeom prst="rect">
            <a:avLst/>
          </a:prstGeom>
          <a:noFill/>
        </p:spPr>
        <p:txBody>
          <a:bodyPr wrap="square" rtlCol="0">
            <a:spAutoFit/>
          </a:bodyPr>
          <a:lstStyle/>
          <a:p>
            <a:r>
              <a:rPr lang="en-US" sz="1200" b="1" dirty="0">
                <a:latin typeface="Arial Narrow" panose="020B0606020202030204" pitchFamily="34" charset="0"/>
                <a:cs typeface="Arial" panose="020B0604020202020204" pitchFamily="34" charset="0"/>
              </a:rPr>
              <a:t>WI</a:t>
            </a:r>
          </a:p>
        </p:txBody>
      </p:sp>
      <p:sp>
        <p:nvSpPr>
          <p:cNvPr id="24" name="TextBox 23">
            <a:extLst>
              <a:ext uri="{FF2B5EF4-FFF2-40B4-BE49-F238E27FC236}">
                <a16:creationId xmlns:a16="http://schemas.microsoft.com/office/drawing/2014/main" id="{37FB8065-762D-EB32-FBF8-20EA9E4764C7}"/>
              </a:ext>
            </a:extLst>
          </p:cNvPr>
          <p:cNvSpPr txBox="1"/>
          <p:nvPr/>
        </p:nvSpPr>
        <p:spPr>
          <a:xfrm>
            <a:off x="4953000" y="4717061"/>
            <a:ext cx="1221553" cy="276999"/>
          </a:xfrm>
          <a:prstGeom prst="rect">
            <a:avLst/>
          </a:prstGeom>
          <a:noFill/>
        </p:spPr>
        <p:txBody>
          <a:bodyPr wrap="square" rtlCol="0">
            <a:spAutoFit/>
          </a:bodyPr>
          <a:lstStyle/>
          <a:p>
            <a:r>
              <a:rPr lang="en-US" sz="1200" b="1" dirty="0">
                <a:latin typeface="Arial Narrow" panose="020B0606020202030204" pitchFamily="34" charset="0"/>
                <a:cs typeface="Arial" panose="020B0604020202020204" pitchFamily="34" charset="0"/>
              </a:rPr>
              <a:t>7440.00 Housing</a:t>
            </a:r>
          </a:p>
        </p:txBody>
      </p:sp>
      <p:sp>
        <p:nvSpPr>
          <p:cNvPr id="25" name="TextBox 24">
            <a:extLst>
              <a:ext uri="{FF2B5EF4-FFF2-40B4-BE49-F238E27FC236}">
                <a16:creationId xmlns:a16="http://schemas.microsoft.com/office/drawing/2014/main" id="{36DDD52D-3280-EB9F-B5BA-AFBE6342BB14}"/>
              </a:ext>
            </a:extLst>
          </p:cNvPr>
          <p:cNvSpPr txBox="1"/>
          <p:nvPr/>
        </p:nvSpPr>
        <p:spPr>
          <a:xfrm>
            <a:off x="5532120" y="4343400"/>
            <a:ext cx="381000" cy="276999"/>
          </a:xfrm>
          <a:prstGeom prst="rect">
            <a:avLst/>
          </a:prstGeom>
          <a:noFill/>
        </p:spPr>
        <p:txBody>
          <a:bodyPr wrap="square" rtlCol="0">
            <a:spAutoFit/>
          </a:bodyPr>
          <a:lstStyle/>
          <a:p>
            <a:r>
              <a:rPr lang="en-US" sz="1200" b="1" dirty="0">
                <a:latin typeface="Arial Narrow" panose="020B0606020202030204" pitchFamily="34" charset="0"/>
                <a:cs typeface="Arial" panose="020B0604020202020204" pitchFamily="34" charset="0"/>
              </a:rPr>
              <a:t>X</a:t>
            </a:r>
          </a:p>
        </p:txBody>
      </p:sp>
      <p:sp>
        <p:nvSpPr>
          <p:cNvPr id="26" name="TextBox 25">
            <a:extLst>
              <a:ext uri="{FF2B5EF4-FFF2-40B4-BE49-F238E27FC236}">
                <a16:creationId xmlns:a16="http://schemas.microsoft.com/office/drawing/2014/main" id="{7CABA4AD-D4B5-B348-45D3-3CEF22733708}"/>
              </a:ext>
            </a:extLst>
          </p:cNvPr>
          <p:cNvSpPr txBox="1"/>
          <p:nvPr/>
        </p:nvSpPr>
        <p:spPr>
          <a:xfrm>
            <a:off x="1295400" y="4385384"/>
            <a:ext cx="3124200" cy="646331"/>
          </a:xfrm>
          <a:prstGeom prst="rect">
            <a:avLst/>
          </a:prstGeom>
          <a:noFill/>
        </p:spPr>
        <p:txBody>
          <a:bodyPr wrap="square" rtlCol="0">
            <a:spAutoFit/>
          </a:bodyPr>
          <a:lstStyle/>
          <a:p>
            <a:r>
              <a:rPr lang="en-US" sz="1200" b="1" dirty="0">
                <a:latin typeface="Arial Narrow" panose="020B0606020202030204" pitchFamily="34" charset="0"/>
                <a:cs typeface="Arial" panose="020B0604020202020204" pitchFamily="34" charset="0"/>
              </a:rPr>
              <a:t>Andrew	J	Smith</a:t>
            </a:r>
          </a:p>
          <a:p>
            <a:r>
              <a:rPr lang="en-US" sz="1200" b="1" dirty="0">
                <a:latin typeface="Arial Narrow" panose="020B0606020202030204" pitchFamily="34" charset="0"/>
                <a:cs typeface="Arial" panose="020B0604020202020204" pitchFamily="34" charset="0"/>
              </a:rPr>
              <a:t>8675309 Main Street</a:t>
            </a:r>
          </a:p>
          <a:p>
            <a:r>
              <a:rPr lang="en-US" sz="1200" b="1" dirty="0">
                <a:latin typeface="Arial Narrow" panose="020B0606020202030204" pitchFamily="34" charset="0"/>
                <a:cs typeface="Arial" panose="020B0604020202020204" pitchFamily="34" charset="0"/>
              </a:rPr>
              <a:t>Nowhere	WI      56555	     United States</a:t>
            </a:r>
          </a:p>
        </p:txBody>
      </p:sp>
    </p:spTree>
    <p:extLst>
      <p:ext uri="{BB962C8B-B14F-4D97-AF65-F5344CB8AC3E}">
        <p14:creationId xmlns:p14="http://schemas.microsoft.com/office/powerpoint/2010/main" val="2626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8" grpId="0"/>
      <p:bldP spid="19" grpId="0"/>
      <p:bldP spid="20" grpId="0"/>
      <p:bldP spid="21" grpId="0"/>
      <p:bldP spid="22" grpId="0"/>
      <p:bldP spid="23" grpId="0"/>
      <p:bldP spid="24" grpId="0"/>
      <p:bldP spid="25" grpId="0"/>
      <p:bldP spid="2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49</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Deacon Compensation: Who is Eligible?</a:t>
            </a:r>
          </a:p>
        </p:txBody>
      </p:sp>
      <p:sp>
        <p:nvSpPr>
          <p:cNvPr id="5" name="Content Placeholder 4">
            <a:extLst>
              <a:ext uri="{FF2B5EF4-FFF2-40B4-BE49-F238E27FC236}">
                <a16:creationId xmlns:a16="http://schemas.microsoft.com/office/drawing/2014/main" id="{03D48FA0-2A49-48A5-A7EB-2C14DD1C363D}"/>
              </a:ext>
            </a:extLst>
          </p:cNvPr>
          <p:cNvSpPr>
            <a:spLocks noGrp="1"/>
          </p:cNvSpPr>
          <p:nvPr>
            <p:ph idx="1"/>
          </p:nvPr>
        </p:nvSpPr>
        <p:spPr>
          <a:noFill/>
        </p:spPr>
        <p:txBody>
          <a:bodyPr>
            <a:normAutofit fontScale="85000" lnSpcReduction="20000"/>
          </a:bodyPr>
          <a:lstStyle/>
          <a:p>
            <a:r>
              <a:rPr lang="en-US" dirty="0"/>
              <a:t>Deacons may be eligible for housing allowance (similar to priests)</a:t>
            </a:r>
          </a:p>
          <a:p>
            <a:pPr lvl="1"/>
            <a:r>
              <a:rPr lang="en-US" dirty="0"/>
              <a:t>Must be ordained by the Catholic Church </a:t>
            </a:r>
          </a:p>
          <a:p>
            <a:pPr lvl="1"/>
            <a:r>
              <a:rPr lang="en-US" dirty="0"/>
              <a:t>Must have the </a:t>
            </a:r>
            <a:r>
              <a:rPr lang="en-US" i="1" dirty="0"/>
              <a:t>authority</a:t>
            </a:r>
            <a:r>
              <a:rPr lang="en-US" dirty="0"/>
              <a:t> to conduct and </a:t>
            </a:r>
            <a:r>
              <a:rPr lang="en-US" i="1" dirty="0"/>
              <a:t>actually</a:t>
            </a:r>
            <a:r>
              <a:rPr lang="en-US" dirty="0"/>
              <a:t> conduct religious worship, perform sacerdotal functions, and administer sacraments</a:t>
            </a:r>
          </a:p>
          <a:p>
            <a:pPr lvl="1"/>
            <a:r>
              <a:rPr lang="en-US" dirty="0"/>
              <a:t>Must have authority to “direct, manage or promote the organization’s activities.”</a:t>
            </a:r>
          </a:p>
          <a:p>
            <a:pPr lvl="2"/>
            <a:r>
              <a:rPr lang="en-US" dirty="0"/>
              <a:t>Examples:</a:t>
            </a:r>
          </a:p>
          <a:p>
            <a:pPr lvl="3"/>
            <a:r>
              <a:rPr lang="en-US" dirty="0"/>
              <a:t>Director of Faith Formation</a:t>
            </a:r>
          </a:p>
          <a:p>
            <a:pPr lvl="3"/>
            <a:r>
              <a:rPr lang="en-US" dirty="0"/>
              <a:t>Pastoral Director</a:t>
            </a:r>
          </a:p>
          <a:p>
            <a:pPr lvl="3"/>
            <a:r>
              <a:rPr lang="en-US" dirty="0"/>
              <a:t>Director of Administrative Services</a:t>
            </a:r>
          </a:p>
          <a:p>
            <a:pPr lvl="2"/>
            <a:r>
              <a:rPr lang="en-US" dirty="0"/>
              <a:t>Excluded:</a:t>
            </a:r>
          </a:p>
          <a:p>
            <a:pPr lvl="3"/>
            <a:r>
              <a:rPr lang="en-US" dirty="0"/>
              <a:t>Custodian</a:t>
            </a:r>
          </a:p>
          <a:p>
            <a:endParaRPr lang="en-US" dirty="0"/>
          </a:p>
        </p:txBody>
      </p:sp>
    </p:spTree>
    <p:extLst>
      <p:ext uri="{BB962C8B-B14F-4D97-AF65-F5344CB8AC3E}">
        <p14:creationId xmlns:p14="http://schemas.microsoft.com/office/powerpoint/2010/main" val="98510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 calcmode="lin" valueType="num">
                                      <p:cBhvr>
                                        <p:cTn id="21"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5">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 calcmode="lin" valueType="num">
                                      <p:cBhvr>
                                        <p:cTn id="28"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5">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p:cTn id="35"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anim calcmode="lin" valueType="num">
                                      <p:cBhvr>
                                        <p:cTn id="46" dur="500" fill="hold"/>
                                        <p:tgtEl>
                                          <p:spTgt spid="5">
                                            <p:txEl>
                                              <p:pRg st="9" end="9"/>
                                            </p:txEl>
                                          </p:spTgt>
                                        </p:tgtEl>
                                        <p:attrNameLst>
                                          <p:attrName>ppt_w</p:attrName>
                                        </p:attrNameLst>
                                      </p:cBhvr>
                                      <p:tavLst>
                                        <p:tav tm="0">
                                          <p:val>
                                            <p:fltVal val="0"/>
                                          </p:val>
                                        </p:tav>
                                        <p:tav tm="100000">
                                          <p:val>
                                            <p:strVal val="#ppt_w"/>
                                          </p:val>
                                        </p:tav>
                                      </p:tavLst>
                                    </p:anim>
                                    <p:anim calcmode="lin" valueType="num">
                                      <p:cBhvr>
                                        <p:cTn id="47" dur="500" fill="hold"/>
                                        <p:tgtEl>
                                          <p:spTgt spid="5">
                                            <p:txEl>
                                              <p:pRg st="9" end="9"/>
                                            </p:txEl>
                                          </p:spTgt>
                                        </p:tgtEl>
                                        <p:attrNameLst>
                                          <p:attrName>ppt_h</p:attrName>
                                        </p:attrNameLst>
                                      </p:cBhvr>
                                      <p:tavLst>
                                        <p:tav tm="0">
                                          <p:val>
                                            <p:fltVal val="0"/>
                                          </p:val>
                                        </p:tav>
                                        <p:tav tm="100000">
                                          <p:val>
                                            <p:strVal val="#ppt_h"/>
                                          </p:val>
                                        </p:tav>
                                      </p:tavLst>
                                    </p:anim>
                                    <p:animEffect transition="in" filter="fade">
                                      <p:cBhvr>
                                        <p:cTn id="48"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graphicFrame>
        <p:nvGraphicFramePr>
          <p:cNvPr id="3" name="Table 3">
            <a:extLst>
              <a:ext uri="{FF2B5EF4-FFF2-40B4-BE49-F238E27FC236}">
                <a16:creationId xmlns:a16="http://schemas.microsoft.com/office/drawing/2014/main" id="{63F4AB81-CB0D-416F-8473-BF34FA12F483}"/>
              </a:ext>
            </a:extLst>
          </p:cNvPr>
          <p:cNvGraphicFramePr>
            <a:graphicFrameLocks noGrp="1"/>
          </p:cNvGraphicFramePr>
          <p:nvPr/>
        </p:nvGraphicFramePr>
        <p:xfrm>
          <a:off x="381000" y="1397000"/>
          <a:ext cx="8610600" cy="5232400"/>
        </p:xfrm>
        <a:graphic>
          <a:graphicData uri="http://schemas.openxmlformats.org/drawingml/2006/table">
            <a:tbl>
              <a:tblPr firstRow="1" bandRow="1">
                <a:tableStyleId>{5C22544A-7EE6-4342-B048-85BDC9FD1C3A}</a:tableStyleId>
              </a:tblPr>
              <a:tblGrid>
                <a:gridCol w="8610600">
                  <a:extLst>
                    <a:ext uri="{9D8B030D-6E8A-4147-A177-3AD203B41FA5}">
                      <a16:colId xmlns:a16="http://schemas.microsoft.com/office/drawing/2014/main" val="2077315033"/>
                    </a:ext>
                  </a:extLst>
                </a:gridCol>
              </a:tblGrid>
              <a:tr h="5232400">
                <a:tc>
                  <a:txBody>
                    <a:bodyPr/>
                    <a:lstStyle/>
                    <a:p>
                      <a:pPr algn="ctr"/>
                      <a:endParaRPr lang="en-US" dirty="0"/>
                    </a:p>
                  </a:txBody>
                  <a:tcPr>
                    <a:noFill/>
                  </a:tcPr>
                </a:tc>
                <a:extLst>
                  <a:ext uri="{0D108BD9-81ED-4DB2-BD59-A6C34878D82A}">
                    <a16:rowId xmlns:a16="http://schemas.microsoft.com/office/drawing/2014/main" val="1519354850"/>
                  </a:ext>
                </a:extLst>
              </a:tr>
            </a:tbl>
          </a:graphicData>
        </a:graphic>
      </p:graphicFrame>
      <p:pic>
        <p:nvPicPr>
          <p:cNvPr id="9" name="Picture 8">
            <a:extLst>
              <a:ext uri="{FF2B5EF4-FFF2-40B4-BE49-F238E27FC236}">
                <a16:creationId xmlns:a16="http://schemas.microsoft.com/office/drawing/2014/main" id="{A22F751E-F8A6-EBD2-4A6A-AF15DF86F531}"/>
              </a:ext>
            </a:extLst>
          </p:cNvPr>
          <p:cNvPicPr>
            <a:picLocks noChangeAspect="1"/>
          </p:cNvPicPr>
          <p:nvPr/>
        </p:nvPicPr>
        <p:blipFill>
          <a:blip r:embed="rId4"/>
          <a:stretch>
            <a:fillRect/>
          </a:stretch>
        </p:blipFill>
        <p:spPr>
          <a:xfrm>
            <a:off x="1219200" y="1724085"/>
            <a:ext cx="6292786" cy="4752915"/>
          </a:xfrm>
          <a:prstGeom prst="rect">
            <a:avLst/>
          </a:prstGeom>
        </p:spPr>
      </p:pic>
    </p:spTree>
    <p:extLst>
      <p:ext uri="{BB962C8B-B14F-4D97-AF65-F5344CB8AC3E}">
        <p14:creationId xmlns:p14="http://schemas.microsoft.com/office/powerpoint/2010/main" val="28368558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50</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Deacon Compensation: Housing Allowance</a:t>
            </a:r>
          </a:p>
        </p:txBody>
      </p:sp>
      <p:sp>
        <p:nvSpPr>
          <p:cNvPr id="5" name="Content Placeholder 4">
            <a:extLst>
              <a:ext uri="{FF2B5EF4-FFF2-40B4-BE49-F238E27FC236}">
                <a16:creationId xmlns:a16="http://schemas.microsoft.com/office/drawing/2014/main" id="{03D48FA0-2A49-48A5-A7EB-2C14DD1C363D}"/>
              </a:ext>
            </a:extLst>
          </p:cNvPr>
          <p:cNvSpPr>
            <a:spLocks noGrp="1"/>
          </p:cNvSpPr>
          <p:nvPr>
            <p:ph idx="1"/>
          </p:nvPr>
        </p:nvSpPr>
        <p:spPr>
          <a:noFill/>
        </p:spPr>
        <p:txBody>
          <a:bodyPr>
            <a:normAutofit fontScale="62500" lnSpcReduction="20000"/>
          </a:bodyPr>
          <a:lstStyle/>
          <a:p>
            <a:endParaRPr lang="en-US" dirty="0"/>
          </a:p>
          <a:p>
            <a:r>
              <a:rPr lang="en-US" dirty="0"/>
              <a:t>Housing allowance is exempt from income tax </a:t>
            </a:r>
          </a:p>
          <a:p>
            <a:r>
              <a:rPr lang="en-US" dirty="0"/>
              <a:t>Allowance is limited to salary paid directly by the Church</a:t>
            </a:r>
          </a:p>
          <a:p>
            <a:pPr lvl="1"/>
            <a:r>
              <a:rPr lang="en-US" dirty="0"/>
              <a:t>Church defined as Catholic Parish, School or Agency</a:t>
            </a:r>
          </a:p>
          <a:p>
            <a:r>
              <a:rPr lang="en-US" dirty="0"/>
              <a:t>Provides opportunity to reduce overall tax liability</a:t>
            </a:r>
          </a:p>
          <a:p>
            <a:pPr lvl="1"/>
            <a:r>
              <a:rPr lang="en-US" dirty="0"/>
              <a:t>Reduction in federal income tax owed</a:t>
            </a:r>
          </a:p>
          <a:p>
            <a:pPr lvl="1"/>
            <a:r>
              <a:rPr lang="en-US" dirty="0"/>
              <a:t>Will change tax status to self-employed as it relates to compensation earned from the Church</a:t>
            </a:r>
          </a:p>
          <a:p>
            <a:pPr lvl="2"/>
            <a:r>
              <a:rPr lang="en-US" dirty="0"/>
              <a:t>Creates self employment tax obligation (employer AND employee portion of FICA)</a:t>
            </a:r>
          </a:p>
          <a:p>
            <a:pPr lvl="2"/>
            <a:r>
              <a:rPr lang="en-US" dirty="0"/>
              <a:t>Church may supplement self employment tax owed by increasing salary – </a:t>
            </a:r>
            <a:r>
              <a:rPr lang="en-US" dirty="0">
                <a:solidFill>
                  <a:srgbClr val="FF0000"/>
                </a:solidFill>
              </a:rPr>
              <a:t>deacon comp workbook template includes this</a:t>
            </a:r>
            <a:endParaRPr lang="en-US" dirty="0"/>
          </a:p>
          <a:p>
            <a:r>
              <a:rPr lang="en-US" dirty="0"/>
              <a:t>May a deacon include a second home in his housing allowance request?</a:t>
            </a:r>
          </a:p>
          <a:p>
            <a:pPr lvl="1"/>
            <a:r>
              <a:rPr lang="en-US" dirty="0"/>
              <a:t>IRS Code Sec. 107 provides for a ‘home’ not ‘homes’. </a:t>
            </a:r>
          </a:p>
          <a:p>
            <a:pPr lvl="1"/>
            <a:r>
              <a:rPr lang="en-US" dirty="0"/>
              <a:t>An Appeals Court ruling in 2012 limited the application of a minister’s housing allowance to expenses incurred in only one home (the principal residence).  </a:t>
            </a:r>
            <a:r>
              <a:rPr lang="en-US" i="1" dirty="0"/>
              <a:t>Driscoll v. Commissioner</a:t>
            </a:r>
          </a:p>
          <a:p>
            <a:endParaRPr lang="en-US" dirty="0"/>
          </a:p>
          <a:p>
            <a:endParaRPr lang="en-US" dirty="0"/>
          </a:p>
        </p:txBody>
      </p:sp>
    </p:spTree>
    <p:extLst>
      <p:ext uri="{BB962C8B-B14F-4D97-AF65-F5344CB8AC3E}">
        <p14:creationId xmlns:p14="http://schemas.microsoft.com/office/powerpoint/2010/main" val="142463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 calcmode="lin" valueType="num">
                                      <p:cBhvr>
                                        <p:cTn id="27"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29" dur="500"/>
                                        <p:tgtEl>
                                          <p:spTgt spid="5">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5">
                                            <p:txEl>
                                              <p:pRg st="8" end="8"/>
                                            </p:txEl>
                                          </p:spTgt>
                                        </p:tgtEl>
                                        <p:attrNameLst>
                                          <p:attrName>style.visibility</p:attrName>
                                        </p:attrNameLst>
                                      </p:cBhvr>
                                      <p:to>
                                        <p:strVal val="visible"/>
                                      </p:to>
                                    </p:set>
                                    <p:anim calcmode="lin" valueType="num">
                                      <p:cBhvr>
                                        <p:cTn id="34"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35"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36" dur="500"/>
                                        <p:tgtEl>
                                          <p:spTgt spid="5">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51</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Deacon Compensation: Example</a:t>
            </a:r>
          </a:p>
        </p:txBody>
      </p:sp>
      <p:sp>
        <p:nvSpPr>
          <p:cNvPr id="5" name="Content Placeholder 4">
            <a:extLst>
              <a:ext uri="{FF2B5EF4-FFF2-40B4-BE49-F238E27FC236}">
                <a16:creationId xmlns:a16="http://schemas.microsoft.com/office/drawing/2014/main" id="{03D48FA0-2A49-48A5-A7EB-2C14DD1C363D}"/>
              </a:ext>
            </a:extLst>
          </p:cNvPr>
          <p:cNvSpPr>
            <a:spLocks noGrp="1"/>
          </p:cNvSpPr>
          <p:nvPr>
            <p:ph idx="1"/>
          </p:nvPr>
        </p:nvSpPr>
        <p:spPr>
          <a:xfrm>
            <a:off x="457200" y="1600200"/>
            <a:ext cx="8534400" cy="4953000"/>
          </a:xfrm>
          <a:noFill/>
        </p:spPr>
        <p:txBody>
          <a:bodyPr>
            <a:normAutofit fontScale="77500" lnSpcReduction="20000"/>
          </a:bodyPr>
          <a:lstStyle/>
          <a:p>
            <a:endParaRPr lang="en-US" sz="1400" dirty="0"/>
          </a:p>
          <a:p>
            <a:pPr marL="0" indent="0">
              <a:buNone/>
            </a:pPr>
            <a:r>
              <a:rPr lang="en-US" sz="2100" b="1" dirty="0"/>
              <a:t>Deacon James Smith</a:t>
            </a:r>
          </a:p>
          <a:p>
            <a:pPr lvl="2"/>
            <a:endParaRPr lang="en-US" sz="1000" dirty="0"/>
          </a:p>
          <a:p>
            <a:r>
              <a:rPr lang="en-US" sz="2100" dirty="0"/>
              <a:t>Position:  Director of Faith Formation</a:t>
            </a:r>
          </a:p>
          <a:p>
            <a:endParaRPr lang="en-US" sz="1600" dirty="0"/>
          </a:p>
          <a:p>
            <a:r>
              <a:rPr lang="en-US" sz="1900" dirty="0"/>
              <a:t>Salary from the Church, $50,000</a:t>
            </a:r>
          </a:p>
          <a:p>
            <a:r>
              <a:rPr lang="en-US" sz="1900" dirty="0"/>
              <a:t>Stipends received from parishioners for performing sacerdotal functions, $1,000</a:t>
            </a:r>
          </a:p>
          <a:p>
            <a:r>
              <a:rPr lang="en-US" sz="1900" dirty="0"/>
              <a:t>Supplement received from the Church for self-employment taxes, $3,473</a:t>
            </a:r>
          </a:p>
          <a:p>
            <a:r>
              <a:rPr lang="en-US" sz="1900" b="1" dirty="0"/>
              <a:t>Total Income:  $54,473</a:t>
            </a:r>
          </a:p>
          <a:p>
            <a:endParaRPr lang="en-US" sz="1900" dirty="0"/>
          </a:p>
          <a:p>
            <a:r>
              <a:rPr lang="en-US" sz="1900" u="sng" dirty="0"/>
              <a:t>Housing Allowance Received from the Church:</a:t>
            </a:r>
          </a:p>
          <a:p>
            <a:r>
              <a:rPr lang="en-US" sz="1900" dirty="0"/>
              <a:t>Mortgage principal and interest, $8,000</a:t>
            </a:r>
          </a:p>
          <a:p>
            <a:r>
              <a:rPr lang="en-US" sz="1900" dirty="0"/>
              <a:t>Real estate taxes, $5,000</a:t>
            </a:r>
          </a:p>
          <a:p>
            <a:r>
              <a:rPr lang="en-US" sz="1900" dirty="0"/>
              <a:t>Utilities, $1,850</a:t>
            </a:r>
          </a:p>
          <a:p>
            <a:r>
              <a:rPr lang="en-US" sz="1900" dirty="0"/>
              <a:t>Homeowner’s Insurance, $750</a:t>
            </a:r>
          </a:p>
          <a:p>
            <a:r>
              <a:rPr lang="en-US" sz="1900" dirty="0"/>
              <a:t>Home repairs/maintenance, $2,000</a:t>
            </a:r>
          </a:p>
          <a:p>
            <a:r>
              <a:rPr lang="en-US" sz="1900" b="1" dirty="0"/>
              <a:t>Total Housing costs:  $17,600</a:t>
            </a:r>
          </a:p>
          <a:p>
            <a:endParaRPr lang="en-US" sz="1900" dirty="0"/>
          </a:p>
          <a:p>
            <a:r>
              <a:rPr lang="en-US" sz="1900" u="sng" dirty="0"/>
              <a:t>Pre-Tax Deductions: </a:t>
            </a:r>
          </a:p>
          <a:p>
            <a:r>
              <a:rPr lang="en-US" sz="1900" dirty="0"/>
              <a:t>Tax Sheltered Annuity, $1,000</a:t>
            </a:r>
          </a:p>
          <a:p>
            <a:r>
              <a:rPr lang="en-US" sz="1900" dirty="0"/>
              <a:t>Medical premiums, $2,100</a:t>
            </a:r>
          </a:p>
          <a:p>
            <a:r>
              <a:rPr lang="en-US" sz="1900" dirty="0"/>
              <a:t>FSA, HSA, and dependent care, $1,500</a:t>
            </a:r>
          </a:p>
          <a:p>
            <a:pPr lvl="2"/>
            <a:endParaRPr lang="en-US" sz="1000" dirty="0"/>
          </a:p>
          <a:p>
            <a:endParaRPr lang="en-US" sz="1400" dirty="0"/>
          </a:p>
        </p:txBody>
      </p:sp>
    </p:spTree>
    <p:extLst>
      <p:ext uri="{BB962C8B-B14F-4D97-AF65-F5344CB8AC3E}">
        <p14:creationId xmlns:p14="http://schemas.microsoft.com/office/powerpoint/2010/main" val="25863154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52</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Deacon Compensation: Example</a:t>
            </a:r>
          </a:p>
        </p:txBody>
      </p:sp>
      <p:sp>
        <p:nvSpPr>
          <p:cNvPr id="5" name="Content Placeholder 4">
            <a:extLst>
              <a:ext uri="{FF2B5EF4-FFF2-40B4-BE49-F238E27FC236}">
                <a16:creationId xmlns:a16="http://schemas.microsoft.com/office/drawing/2014/main" id="{03D48FA0-2A49-48A5-A7EB-2C14DD1C363D}"/>
              </a:ext>
            </a:extLst>
          </p:cNvPr>
          <p:cNvSpPr>
            <a:spLocks noGrp="1"/>
          </p:cNvSpPr>
          <p:nvPr>
            <p:ph idx="1"/>
          </p:nvPr>
        </p:nvSpPr>
        <p:spPr>
          <a:noFill/>
        </p:spPr>
        <p:txBody>
          <a:bodyPr>
            <a:normAutofit fontScale="85000" lnSpcReduction="20000"/>
          </a:bodyPr>
          <a:lstStyle/>
          <a:p>
            <a:r>
              <a:rPr lang="en-US" dirty="0"/>
              <a:t>Is Deacon Smith eligible for housing allowance?</a:t>
            </a:r>
            <a:br>
              <a:rPr lang="en-US" dirty="0"/>
            </a:br>
            <a:endParaRPr lang="en-US" dirty="0"/>
          </a:p>
          <a:p>
            <a:r>
              <a:rPr lang="en-US" dirty="0"/>
              <a:t>He must be able to answer “YES” to each of these questions.</a:t>
            </a:r>
          </a:p>
          <a:p>
            <a:pPr lvl="1"/>
            <a:r>
              <a:rPr lang="en-US" dirty="0"/>
              <a:t>Does he have a position with authority to “direct, manage or promote the organization’s activities”?</a:t>
            </a:r>
          </a:p>
          <a:p>
            <a:pPr lvl="1"/>
            <a:r>
              <a:rPr lang="en-US" dirty="0"/>
              <a:t>Is at least a portion of his salary paid directly by the Church?</a:t>
            </a:r>
          </a:p>
          <a:p>
            <a:pPr lvl="1"/>
            <a:r>
              <a:rPr lang="en-US" dirty="0"/>
              <a:t>Does he incur housing costs?</a:t>
            </a:r>
          </a:p>
          <a:p>
            <a:endParaRPr lang="en-US" dirty="0"/>
          </a:p>
          <a:p>
            <a:pPr marL="0" indent="0" algn="ctr">
              <a:buNone/>
            </a:pPr>
            <a:r>
              <a:rPr lang="en-US" sz="5600" b="1" dirty="0">
                <a:solidFill>
                  <a:srgbClr val="FF0000"/>
                </a:solidFill>
              </a:rPr>
              <a:t>YES</a:t>
            </a:r>
          </a:p>
          <a:p>
            <a:endParaRPr lang="en-US" dirty="0"/>
          </a:p>
        </p:txBody>
      </p:sp>
    </p:spTree>
    <p:extLst>
      <p:ext uri="{BB962C8B-B14F-4D97-AF65-F5344CB8AC3E}">
        <p14:creationId xmlns:p14="http://schemas.microsoft.com/office/powerpoint/2010/main" val="255890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p:cTn id="1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 calcmode="lin" valueType="num">
                                      <p:cBhvr>
                                        <p:cTn id="1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p:cTn id="2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 calcmode="lin" valueType="num">
                                      <p:cBhvr>
                                        <p:cTn id="32"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33"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34"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35"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pic>
        <p:nvPicPr>
          <p:cNvPr id="4" name="Picture 3">
            <a:extLst>
              <a:ext uri="{FF2B5EF4-FFF2-40B4-BE49-F238E27FC236}">
                <a16:creationId xmlns:a16="http://schemas.microsoft.com/office/drawing/2014/main" id="{41D40D2A-2616-4647-AAC4-0DF77375A4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413" y="76200"/>
            <a:ext cx="1832987" cy="838200"/>
          </a:xfrm>
          <a:prstGeom prst="rect">
            <a:avLst/>
          </a:prstGeom>
        </p:spPr>
      </p:pic>
      <p:sp>
        <p:nvSpPr>
          <p:cNvPr id="3" name="Rectangle 2"/>
          <p:cNvSpPr/>
          <p:nvPr/>
        </p:nvSpPr>
        <p:spPr>
          <a:xfrm>
            <a:off x="3279088" y="1241139"/>
            <a:ext cx="3197478" cy="400110"/>
          </a:xfrm>
          <a:prstGeom prst="rect">
            <a:avLst/>
          </a:prstGeom>
        </p:spPr>
        <p:txBody>
          <a:bodyPr wrap="none">
            <a:spAutoFit/>
          </a:bodyPr>
          <a:lstStyle/>
          <a:p>
            <a:pPr algn="ctr"/>
            <a:r>
              <a:rPr lang="en-US" sz="2000" dirty="0"/>
              <a:t>Tax Savings to Deacon Smith:</a:t>
            </a:r>
          </a:p>
        </p:txBody>
      </p:sp>
      <p:sp>
        <p:nvSpPr>
          <p:cNvPr id="6" name="TextBox 5">
            <a:extLst>
              <a:ext uri="{FF2B5EF4-FFF2-40B4-BE49-F238E27FC236}">
                <a16:creationId xmlns:a16="http://schemas.microsoft.com/office/drawing/2014/main" id="{FAC915D3-0ACF-C546-83F5-9A5F75498A2E}"/>
              </a:ext>
            </a:extLst>
          </p:cNvPr>
          <p:cNvSpPr txBox="1"/>
          <p:nvPr/>
        </p:nvSpPr>
        <p:spPr>
          <a:xfrm>
            <a:off x="2743200" y="260716"/>
            <a:ext cx="4722920" cy="469167"/>
          </a:xfrm>
          <a:prstGeom prst="rect">
            <a:avLst/>
          </a:prstGeom>
          <a:noFill/>
        </p:spPr>
        <p:txBody>
          <a:bodyPr wrap="square">
            <a:spAutoFit/>
          </a:bodyPr>
          <a:lstStyle/>
          <a:p>
            <a:pPr lvl="0">
              <a:lnSpc>
                <a:spcPct val="110000"/>
              </a:lnSpc>
            </a:pPr>
            <a:r>
              <a:rPr lang="en-US" sz="2400" dirty="0">
                <a:solidFill>
                  <a:schemeClr val="bg1"/>
                </a:solidFill>
                <a:latin typeface="Times New Roman"/>
                <a:cs typeface="Times New Roman"/>
              </a:rPr>
              <a:t>Deacon Compensation: Example</a:t>
            </a:r>
          </a:p>
        </p:txBody>
      </p:sp>
      <p:pic>
        <p:nvPicPr>
          <p:cNvPr id="7" name="Picture 6">
            <a:extLst>
              <a:ext uri="{FF2B5EF4-FFF2-40B4-BE49-F238E27FC236}">
                <a16:creationId xmlns:a16="http://schemas.microsoft.com/office/drawing/2014/main" id="{DFA24C76-15C0-DAEB-BE15-8E4F7950B2DD}"/>
              </a:ext>
            </a:extLst>
          </p:cNvPr>
          <p:cNvPicPr>
            <a:picLocks noChangeAspect="1"/>
          </p:cNvPicPr>
          <p:nvPr/>
        </p:nvPicPr>
        <p:blipFill>
          <a:blip r:embed="rId5"/>
          <a:stretch>
            <a:fillRect/>
          </a:stretch>
        </p:blipFill>
        <p:spPr>
          <a:xfrm>
            <a:off x="457200" y="1671580"/>
            <a:ext cx="8059505" cy="4881619"/>
          </a:xfrm>
          <a:prstGeom prst="rect">
            <a:avLst/>
          </a:prstGeom>
        </p:spPr>
      </p:pic>
    </p:spTree>
    <p:extLst>
      <p:ext uri="{BB962C8B-B14F-4D97-AF65-F5344CB8AC3E}">
        <p14:creationId xmlns:p14="http://schemas.microsoft.com/office/powerpoint/2010/main" val="180422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pic>
        <p:nvPicPr>
          <p:cNvPr id="4" name="Picture 3">
            <a:extLst>
              <a:ext uri="{FF2B5EF4-FFF2-40B4-BE49-F238E27FC236}">
                <a16:creationId xmlns:a16="http://schemas.microsoft.com/office/drawing/2014/main" id="{41D40D2A-2616-4647-AAC4-0DF77375A4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413" y="76200"/>
            <a:ext cx="1832987" cy="838200"/>
          </a:xfrm>
          <a:prstGeom prst="rect">
            <a:avLst/>
          </a:prstGeom>
        </p:spPr>
      </p:pic>
      <p:sp>
        <p:nvSpPr>
          <p:cNvPr id="6" name="TextBox 5">
            <a:extLst>
              <a:ext uri="{FF2B5EF4-FFF2-40B4-BE49-F238E27FC236}">
                <a16:creationId xmlns:a16="http://schemas.microsoft.com/office/drawing/2014/main" id="{FAC915D3-0ACF-C546-83F5-9A5F75498A2E}"/>
              </a:ext>
            </a:extLst>
          </p:cNvPr>
          <p:cNvSpPr txBox="1"/>
          <p:nvPr/>
        </p:nvSpPr>
        <p:spPr>
          <a:xfrm>
            <a:off x="2743200" y="260716"/>
            <a:ext cx="4722920" cy="469167"/>
          </a:xfrm>
          <a:prstGeom prst="rect">
            <a:avLst/>
          </a:prstGeom>
          <a:noFill/>
        </p:spPr>
        <p:txBody>
          <a:bodyPr wrap="square">
            <a:spAutoFit/>
          </a:bodyPr>
          <a:lstStyle/>
          <a:p>
            <a:pPr lvl="0">
              <a:lnSpc>
                <a:spcPct val="110000"/>
              </a:lnSpc>
            </a:pPr>
            <a:r>
              <a:rPr lang="en-US" sz="2400" dirty="0">
                <a:solidFill>
                  <a:schemeClr val="bg1"/>
                </a:solidFill>
                <a:latin typeface="Times New Roman"/>
                <a:cs typeface="Times New Roman"/>
              </a:rPr>
              <a:t>Deacon Compensation: Next Steps</a:t>
            </a:r>
          </a:p>
        </p:txBody>
      </p:sp>
      <p:sp>
        <p:nvSpPr>
          <p:cNvPr id="10" name="Content Placeholder 9">
            <a:extLst>
              <a:ext uri="{FF2B5EF4-FFF2-40B4-BE49-F238E27FC236}">
                <a16:creationId xmlns:a16="http://schemas.microsoft.com/office/drawing/2014/main" id="{75537E47-5720-F5CB-54DF-B1B5666D29D5}"/>
              </a:ext>
            </a:extLst>
          </p:cNvPr>
          <p:cNvSpPr>
            <a:spLocks noGrp="1"/>
          </p:cNvSpPr>
          <p:nvPr>
            <p:ph idx="1"/>
          </p:nvPr>
        </p:nvSpPr>
        <p:spPr>
          <a:noFill/>
        </p:spPr>
        <p:txBody>
          <a:bodyPr>
            <a:normAutofit/>
          </a:bodyPr>
          <a:lstStyle/>
          <a:p>
            <a:r>
              <a:rPr lang="en-US" dirty="0"/>
              <a:t>Contact Parish Finance Office if you have a deacon who may qualify. </a:t>
            </a:r>
          </a:p>
          <a:p>
            <a:endParaRPr lang="en-US" dirty="0"/>
          </a:p>
          <a:p>
            <a:r>
              <a:rPr lang="en-US" dirty="0"/>
              <a:t>Other Considerations:</a:t>
            </a:r>
          </a:p>
          <a:p>
            <a:pPr lvl="1"/>
            <a:r>
              <a:rPr lang="en-US" dirty="0"/>
              <a:t>Calendar year election</a:t>
            </a:r>
          </a:p>
          <a:p>
            <a:pPr lvl="1"/>
            <a:r>
              <a:rPr lang="en-US" dirty="0"/>
              <a:t>Lay pension calculation</a:t>
            </a:r>
          </a:p>
          <a:p>
            <a:pPr lvl="1"/>
            <a:r>
              <a:rPr lang="en-US" dirty="0"/>
              <a:t>Housing allowance limitations</a:t>
            </a:r>
            <a:r>
              <a:rPr lang="en-US" baseline="30000" dirty="0"/>
              <a:t>1</a:t>
            </a:r>
          </a:p>
          <a:p>
            <a:pPr marL="0" indent="0">
              <a:buNone/>
            </a:pPr>
            <a:endParaRPr lang="en-US" dirty="0"/>
          </a:p>
        </p:txBody>
      </p:sp>
      <p:sp>
        <p:nvSpPr>
          <p:cNvPr id="3" name="TextBox 2">
            <a:extLst>
              <a:ext uri="{FF2B5EF4-FFF2-40B4-BE49-F238E27FC236}">
                <a16:creationId xmlns:a16="http://schemas.microsoft.com/office/drawing/2014/main" id="{4AC56144-53D7-602B-3CAE-61A932AEC48E}"/>
              </a:ext>
            </a:extLst>
          </p:cNvPr>
          <p:cNvSpPr txBox="1"/>
          <p:nvPr/>
        </p:nvSpPr>
        <p:spPr>
          <a:xfrm>
            <a:off x="457200" y="6019800"/>
            <a:ext cx="8229600" cy="457200"/>
          </a:xfrm>
          <a:prstGeom prst="rect">
            <a:avLst/>
          </a:prstGeom>
          <a:noFill/>
        </p:spPr>
        <p:txBody>
          <a:bodyPr wrap="square" rtlCol="0">
            <a:normAutofit fontScale="77500" lnSpcReduction="20000"/>
          </a:bodyPr>
          <a:lstStyle/>
          <a:p>
            <a:r>
              <a:rPr lang="en-US" baseline="30000" dirty="0"/>
              <a:t>1 </a:t>
            </a:r>
            <a:r>
              <a:rPr lang="en-US" dirty="0"/>
              <a:t>Housing allowance is limited to the lowest of: (1) Amount designated in advance by the employing unit, (2) Fair rental value of the residence, or (3) Actual expenses incurred in providing the residence.</a:t>
            </a:r>
          </a:p>
        </p:txBody>
      </p:sp>
    </p:spTree>
    <p:extLst>
      <p:ext uri="{BB962C8B-B14F-4D97-AF65-F5344CB8AC3E}">
        <p14:creationId xmlns:p14="http://schemas.microsoft.com/office/powerpoint/2010/main" val="37250343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55</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Mass Stipends and Stole Fees: Help Out Priests</a:t>
            </a:r>
          </a:p>
        </p:txBody>
      </p:sp>
      <p:sp>
        <p:nvSpPr>
          <p:cNvPr id="5" name="Content Placeholder 4">
            <a:extLst>
              <a:ext uri="{FF2B5EF4-FFF2-40B4-BE49-F238E27FC236}">
                <a16:creationId xmlns:a16="http://schemas.microsoft.com/office/drawing/2014/main" id="{03D48FA0-2A49-48A5-A7EB-2C14DD1C363D}"/>
              </a:ext>
            </a:extLst>
          </p:cNvPr>
          <p:cNvSpPr>
            <a:spLocks noGrp="1"/>
          </p:cNvSpPr>
          <p:nvPr>
            <p:ph idx="1"/>
          </p:nvPr>
        </p:nvSpPr>
        <p:spPr>
          <a:xfrm>
            <a:off x="381000" y="1440289"/>
            <a:ext cx="8229600" cy="4337025"/>
          </a:xfrm>
          <a:noFill/>
        </p:spPr>
        <p:txBody>
          <a:bodyPr>
            <a:normAutofit fontScale="55000" lnSpcReduction="20000"/>
          </a:bodyPr>
          <a:lstStyle/>
          <a:p>
            <a:r>
              <a:rPr lang="en-US" dirty="0"/>
              <a:t>Remuneration for each weekday Mass:</a:t>
            </a:r>
          </a:p>
          <a:p>
            <a:pPr lvl="1"/>
            <a:r>
              <a:rPr lang="en-US" dirty="0"/>
              <a:t>$40.00 plus Mass stipend of $10.00 – plus mileage</a:t>
            </a:r>
          </a:p>
          <a:p>
            <a:r>
              <a:rPr lang="en-US" dirty="0"/>
              <a:t>Remuneration for each weekend and Holy Day Mass:</a:t>
            </a:r>
          </a:p>
          <a:p>
            <a:pPr lvl="1"/>
            <a:r>
              <a:rPr lang="en-US" dirty="0"/>
              <a:t>$60.00 plus Mass stipend of $10.00 – plus mileage</a:t>
            </a:r>
          </a:p>
          <a:p>
            <a:r>
              <a:rPr lang="en-US" dirty="0"/>
              <a:t>Remuneration for all other services</a:t>
            </a:r>
          </a:p>
          <a:p>
            <a:pPr lvl="1"/>
            <a:r>
              <a:rPr lang="en-US" dirty="0"/>
              <a:t>Sacrament of reconciliation</a:t>
            </a:r>
          </a:p>
          <a:p>
            <a:pPr lvl="2"/>
            <a:r>
              <a:rPr lang="en-US" dirty="0"/>
              <a:t>$30.00 – plus mileage</a:t>
            </a:r>
          </a:p>
          <a:p>
            <a:pPr lvl="1"/>
            <a:r>
              <a:rPr lang="en-US" dirty="0"/>
              <a:t>Funeral vigil, etc.</a:t>
            </a:r>
          </a:p>
          <a:p>
            <a:pPr lvl="2"/>
            <a:r>
              <a:rPr lang="en-US" dirty="0"/>
              <a:t>$30.00 – plus mileage</a:t>
            </a:r>
          </a:p>
          <a:p>
            <a:pPr lvl="1"/>
            <a:r>
              <a:rPr lang="en-US" dirty="0"/>
              <a:t>Funeral</a:t>
            </a:r>
          </a:p>
          <a:p>
            <a:pPr lvl="2"/>
            <a:r>
              <a:rPr lang="en-US" dirty="0"/>
              <a:t>Maximum stole fee is $50 – plus mileage</a:t>
            </a:r>
          </a:p>
          <a:p>
            <a:pPr lvl="1"/>
            <a:r>
              <a:rPr lang="en-US" dirty="0"/>
              <a:t>Wedding</a:t>
            </a:r>
          </a:p>
          <a:p>
            <a:pPr lvl="2"/>
            <a:r>
              <a:rPr lang="en-US" dirty="0"/>
              <a:t>Maximum stole fee is $75 – plus mileage</a:t>
            </a:r>
          </a:p>
          <a:p>
            <a:pPr lvl="1"/>
            <a:r>
              <a:rPr lang="en-US" dirty="0"/>
              <a:t>Baptism</a:t>
            </a:r>
          </a:p>
          <a:p>
            <a:pPr lvl="2"/>
            <a:r>
              <a:rPr lang="en-US" dirty="0"/>
              <a:t>Maximum stole fee is $10 whether within Mass or outside of Mass – plus mileage</a:t>
            </a:r>
          </a:p>
          <a:p>
            <a:endParaRPr lang="en-US" dirty="0"/>
          </a:p>
          <a:p>
            <a:r>
              <a:rPr lang="en-US" dirty="0"/>
              <a:t>A help-out priest presiding at a pro-populo Mass is to be paid $10.00 in addition to the assigned help-out fee and mileage expense.</a:t>
            </a:r>
          </a:p>
        </p:txBody>
      </p:sp>
      <p:sp>
        <p:nvSpPr>
          <p:cNvPr id="4" name="TextBox 3">
            <a:extLst>
              <a:ext uri="{FF2B5EF4-FFF2-40B4-BE49-F238E27FC236}">
                <a16:creationId xmlns:a16="http://schemas.microsoft.com/office/drawing/2014/main" id="{C9F466B3-FC91-C48B-79F6-0A7D9DB250CA}"/>
              </a:ext>
            </a:extLst>
          </p:cNvPr>
          <p:cNvSpPr txBox="1"/>
          <p:nvPr/>
        </p:nvSpPr>
        <p:spPr>
          <a:xfrm>
            <a:off x="1143000" y="5926229"/>
            <a:ext cx="5943600" cy="64633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dirty="0"/>
              <a:t>A proposal to change the help-out fee schedule is underway, as the fees have not been updated in nine years.</a:t>
            </a:r>
          </a:p>
        </p:txBody>
      </p:sp>
    </p:spTree>
    <p:extLst>
      <p:ext uri="{BB962C8B-B14F-4D97-AF65-F5344CB8AC3E}">
        <p14:creationId xmlns:p14="http://schemas.microsoft.com/office/powerpoint/2010/main" val="261447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3" end="1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500" fill="hold"/>
                                        <p:tgtEl>
                                          <p:spTgt spid="4"/>
                                        </p:tgtEl>
                                        <p:attrNameLst>
                                          <p:attrName>ppt_w</p:attrName>
                                        </p:attrNameLst>
                                      </p:cBhvr>
                                      <p:tavLst>
                                        <p:tav tm="0">
                                          <p:val>
                                            <p:fltVal val="0"/>
                                          </p:val>
                                        </p:tav>
                                        <p:tav tm="100000">
                                          <p:val>
                                            <p:strVal val="#ppt_w"/>
                                          </p:val>
                                        </p:tav>
                                      </p:tavLst>
                                    </p:anim>
                                    <p:anim calcmode="lin" valueType="num">
                                      <p:cBhvr>
                                        <p:cTn id="54" dur="500" fill="hold"/>
                                        <p:tgtEl>
                                          <p:spTgt spid="4"/>
                                        </p:tgtEl>
                                        <p:attrNameLst>
                                          <p:attrName>ppt_h</p:attrName>
                                        </p:attrNameLst>
                                      </p:cBhvr>
                                      <p:tavLst>
                                        <p:tav tm="0">
                                          <p:val>
                                            <p:fltVal val="0"/>
                                          </p:val>
                                        </p:tav>
                                        <p:tav tm="100000">
                                          <p:val>
                                            <p:strVal val="#ppt_h"/>
                                          </p:val>
                                        </p:tav>
                                      </p:tavLst>
                                    </p:anim>
                                    <p:animEffect transition="in" filter="fade">
                                      <p:cBhvr>
                                        <p:cTn id="5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56</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Mass Stipends and Stole Fees</a:t>
            </a:r>
          </a:p>
        </p:txBody>
      </p:sp>
      <p:sp>
        <p:nvSpPr>
          <p:cNvPr id="5" name="Content Placeholder 4">
            <a:extLst>
              <a:ext uri="{FF2B5EF4-FFF2-40B4-BE49-F238E27FC236}">
                <a16:creationId xmlns:a16="http://schemas.microsoft.com/office/drawing/2014/main" id="{03D48FA0-2A49-48A5-A7EB-2C14DD1C363D}"/>
              </a:ext>
            </a:extLst>
          </p:cNvPr>
          <p:cNvSpPr>
            <a:spLocks noGrp="1"/>
          </p:cNvSpPr>
          <p:nvPr>
            <p:ph idx="1"/>
          </p:nvPr>
        </p:nvSpPr>
        <p:spPr>
          <a:noFill/>
        </p:spPr>
        <p:txBody>
          <a:bodyPr>
            <a:normAutofit fontScale="70000" lnSpcReduction="20000"/>
          </a:bodyPr>
          <a:lstStyle/>
          <a:p>
            <a:pPr marL="0" indent="0">
              <a:buNone/>
            </a:pPr>
            <a:r>
              <a:rPr lang="en-US" b="1" dirty="0"/>
              <a:t>Stipends and Stole fees</a:t>
            </a:r>
          </a:p>
          <a:p>
            <a:r>
              <a:rPr lang="en-US" dirty="0"/>
              <a:t>The maximum amount for stipends and stole fees is established by the bishops of the Province of Wisconsin (c 1264, 2°). The wedding offering is set at a maximum of </a:t>
            </a:r>
            <a:r>
              <a:rPr lang="en-US" sz="3400" b="1" dirty="0">
                <a:solidFill>
                  <a:srgbClr val="0070C0"/>
                </a:solidFill>
              </a:rPr>
              <a:t>$75.00</a:t>
            </a:r>
            <a:r>
              <a:rPr lang="en-US" dirty="0"/>
              <a:t> and funeral offering at a maximum of </a:t>
            </a:r>
            <a:r>
              <a:rPr lang="en-US" sz="3400" b="1" dirty="0">
                <a:solidFill>
                  <a:srgbClr val="0070C0"/>
                </a:solidFill>
              </a:rPr>
              <a:t>$50.00</a:t>
            </a:r>
            <a:r>
              <a:rPr lang="en-US" dirty="0"/>
              <a:t>.</a:t>
            </a:r>
          </a:p>
          <a:p>
            <a:r>
              <a:rPr lang="en-US" dirty="0"/>
              <a:t>When some parishes indicated a desire to implement an additional fee for the use of parish facilities for weddings and funerals, particular law set the maximum amount at </a:t>
            </a:r>
            <a:r>
              <a:rPr lang="en-US" sz="3400" b="1" dirty="0">
                <a:solidFill>
                  <a:srgbClr val="0070C0"/>
                </a:solidFill>
              </a:rPr>
              <a:t>$100.00</a:t>
            </a:r>
            <a:r>
              <a:rPr lang="en-US" dirty="0"/>
              <a:t>. </a:t>
            </a:r>
          </a:p>
          <a:p>
            <a:r>
              <a:rPr lang="en-US" dirty="0"/>
              <a:t>The Chancery Office has received an increased number of calls in the last year regarding the amount being requested for sacramental celebrations especially for weddings and funerals. Usually the fees are not broken out by category so it is difficult to explain to inquirers why the fees are so high. Please review your fee schedules to ensure that you are not exceeding the maximum amounts permitted.</a:t>
            </a:r>
          </a:p>
        </p:txBody>
      </p:sp>
    </p:spTree>
    <p:extLst>
      <p:ext uri="{BB962C8B-B14F-4D97-AF65-F5344CB8AC3E}">
        <p14:creationId xmlns:p14="http://schemas.microsoft.com/office/powerpoint/2010/main" val="376490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57</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Mass Stipends and Stole Fees</a:t>
            </a:r>
          </a:p>
        </p:txBody>
      </p:sp>
      <p:sp>
        <p:nvSpPr>
          <p:cNvPr id="5" name="Content Placeholder 4">
            <a:extLst>
              <a:ext uri="{FF2B5EF4-FFF2-40B4-BE49-F238E27FC236}">
                <a16:creationId xmlns:a16="http://schemas.microsoft.com/office/drawing/2014/main" id="{03D48FA0-2A49-48A5-A7EB-2C14DD1C363D}"/>
              </a:ext>
            </a:extLst>
          </p:cNvPr>
          <p:cNvSpPr>
            <a:spLocks noGrp="1"/>
          </p:cNvSpPr>
          <p:nvPr>
            <p:ph idx="1"/>
          </p:nvPr>
        </p:nvSpPr>
        <p:spPr>
          <a:noFill/>
        </p:spPr>
        <p:txBody>
          <a:bodyPr>
            <a:normAutofit fontScale="62500" lnSpcReduction="20000"/>
          </a:bodyPr>
          <a:lstStyle/>
          <a:p>
            <a:pPr marL="0" indent="0">
              <a:buNone/>
            </a:pPr>
            <a:r>
              <a:rPr lang="en-US" sz="4500" i="1" dirty="0"/>
              <a:t>From the Archdiocese of Milwaukee Clergy Manual:</a:t>
            </a:r>
          </a:p>
          <a:p>
            <a:r>
              <a:rPr lang="en-US" dirty="0"/>
              <a:t>Offerings should not be requested for copies of church records (baptisms, death, etc.); if given voluntarily, they are contributions to the parish</a:t>
            </a:r>
          </a:p>
          <a:p>
            <a:r>
              <a:rPr lang="en-US" dirty="0"/>
              <a:t>All bination/trination stipends and stipends from multiple Mass intentions beyond the initial stipend are to be sent to the Chancery for the Continuing Education Fund for Priests; it is unjust to use them for any other purpose.</a:t>
            </a:r>
          </a:p>
          <a:p>
            <a:r>
              <a:rPr lang="en-US" dirty="0"/>
              <a:t>It is the personal responsibility of the priest celebrant to send the 2</a:t>
            </a:r>
            <a:r>
              <a:rPr lang="en-US" baseline="30000" dirty="0"/>
              <a:t>nd</a:t>
            </a:r>
            <a:r>
              <a:rPr lang="en-US" dirty="0"/>
              <a:t> and 3</a:t>
            </a:r>
            <a:r>
              <a:rPr lang="en-US" baseline="30000" dirty="0"/>
              <a:t>rd</a:t>
            </a:r>
            <a:r>
              <a:rPr lang="en-US" dirty="0"/>
              <a:t> stipends to the Chancery. N.B. Even when a priest receives the “stipend offset” compensation all of his bination/trination stipends are to be sent to the Chancery.</a:t>
            </a:r>
          </a:p>
          <a:p>
            <a:r>
              <a:rPr lang="en-US" dirty="0"/>
              <a:t>The pro-populo Mass (no stipends permitted) on Sundays and Holy Days is required as a personal responsibility of pastors, team administrators and temporary administrators.  If a priest is assigned as pastor and/or administrator to more than one parish only one pro-populo Mass is required.</a:t>
            </a:r>
          </a:p>
          <a:p>
            <a:endParaRPr lang="en-US" dirty="0"/>
          </a:p>
        </p:txBody>
      </p:sp>
    </p:spTree>
    <p:extLst>
      <p:ext uri="{BB962C8B-B14F-4D97-AF65-F5344CB8AC3E}">
        <p14:creationId xmlns:p14="http://schemas.microsoft.com/office/powerpoint/2010/main" val="24801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58</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Mass Stipends and Stole Fees</a:t>
            </a:r>
          </a:p>
        </p:txBody>
      </p:sp>
      <p:sp>
        <p:nvSpPr>
          <p:cNvPr id="5" name="Content Placeholder 4">
            <a:extLst>
              <a:ext uri="{FF2B5EF4-FFF2-40B4-BE49-F238E27FC236}">
                <a16:creationId xmlns:a16="http://schemas.microsoft.com/office/drawing/2014/main" id="{03D48FA0-2A49-48A5-A7EB-2C14DD1C363D}"/>
              </a:ext>
            </a:extLst>
          </p:cNvPr>
          <p:cNvSpPr>
            <a:spLocks noGrp="1"/>
          </p:cNvSpPr>
          <p:nvPr>
            <p:ph idx="1"/>
          </p:nvPr>
        </p:nvSpPr>
        <p:spPr>
          <a:xfrm>
            <a:off x="457200" y="1600201"/>
            <a:ext cx="8229600" cy="3962399"/>
          </a:xfrm>
          <a:noFill/>
        </p:spPr>
        <p:txBody>
          <a:bodyPr>
            <a:normAutofit fontScale="85000" lnSpcReduction="10000"/>
          </a:bodyPr>
          <a:lstStyle/>
          <a:p>
            <a:pPr marL="0" indent="0">
              <a:buNone/>
            </a:pPr>
            <a:r>
              <a:rPr lang="en-US" i="1" dirty="0"/>
              <a:t>From the Archdiocese of Milwaukee Clergy Manual:</a:t>
            </a:r>
          </a:p>
          <a:p>
            <a:r>
              <a:rPr lang="en-US" dirty="0"/>
              <a:t>For priests who choose stipend offset compensation ($6,000):</a:t>
            </a:r>
          </a:p>
          <a:p>
            <a:pPr lvl="1"/>
            <a:r>
              <a:rPr lang="en-US" dirty="0"/>
              <a:t>These priests must willingly sign over stipends, stole fees and help-out income received on the occasion of Masses, baptisms, weddings and funerals to the parish or other paying institution</a:t>
            </a:r>
          </a:p>
          <a:p>
            <a:pPr lvl="1"/>
            <a:r>
              <a:rPr lang="en-US" dirty="0"/>
              <a:t>Separate stipend accounts must continue to be kept in parishes: a check made payable to the general account is drawn on the stipend account after Masses are celebrated.</a:t>
            </a:r>
          </a:p>
        </p:txBody>
      </p:sp>
    </p:spTree>
    <p:extLst>
      <p:ext uri="{BB962C8B-B14F-4D97-AF65-F5344CB8AC3E}">
        <p14:creationId xmlns:p14="http://schemas.microsoft.com/office/powerpoint/2010/main" val="166145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59</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Mass Stipends and Stole Fees: FAQ’s</a:t>
            </a:r>
          </a:p>
        </p:txBody>
      </p:sp>
      <p:sp>
        <p:nvSpPr>
          <p:cNvPr id="5" name="Content Placeholder 4">
            <a:extLst>
              <a:ext uri="{FF2B5EF4-FFF2-40B4-BE49-F238E27FC236}">
                <a16:creationId xmlns:a16="http://schemas.microsoft.com/office/drawing/2014/main" id="{03D48FA0-2A49-48A5-A7EB-2C14DD1C363D}"/>
              </a:ext>
            </a:extLst>
          </p:cNvPr>
          <p:cNvSpPr>
            <a:spLocks noGrp="1"/>
          </p:cNvSpPr>
          <p:nvPr>
            <p:ph idx="1"/>
          </p:nvPr>
        </p:nvSpPr>
        <p:spPr>
          <a:xfrm>
            <a:off x="152400" y="1295400"/>
            <a:ext cx="8763000" cy="5334000"/>
          </a:xfrm>
          <a:noFill/>
        </p:spPr>
        <p:txBody>
          <a:bodyPr>
            <a:normAutofit fontScale="55000" lnSpcReduction="20000"/>
          </a:bodyPr>
          <a:lstStyle/>
          <a:p>
            <a:pPr marL="0" indent="0">
              <a:buNone/>
            </a:pPr>
            <a:r>
              <a:rPr lang="en-US" i="1" dirty="0"/>
              <a:t>1. Are stipends taxable income to priests?</a:t>
            </a:r>
          </a:p>
          <a:p>
            <a:pPr lvl="1"/>
            <a:r>
              <a:rPr lang="en-US" dirty="0"/>
              <a:t>Yes.</a:t>
            </a:r>
          </a:p>
          <a:p>
            <a:pPr lvl="1"/>
            <a:r>
              <a:rPr lang="en-US" dirty="0"/>
              <a:t>Parish priests receive W-2’s and therefore stipends (or stipend offset) would be included on the W-2. </a:t>
            </a:r>
          </a:p>
          <a:p>
            <a:pPr lvl="1"/>
            <a:r>
              <a:rPr lang="en-US" dirty="0"/>
              <a:t>Help-out priests receive 1099’s from the parish if the parish paid the priest $600 or more in a calendar year.  </a:t>
            </a:r>
            <a:r>
              <a:rPr lang="en-US" b="1" dirty="0">
                <a:solidFill>
                  <a:srgbClr val="FF0000"/>
                </a:solidFill>
              </a:rPr>
              <a:t> </a:t>
            </a:r>
            <a:r>
              <a:rPr lang="en-US" dirty="0"/>
              <a:t>The 1099 should exclude mileage.</a:t>
            </a:r>
          </a:p>
          <a:p>
            <a:pPr marL="0" indent="0">
              <a:buNone/>
            </a:pPr>
            <a:endParaRPr lang="en-US" i="1" dirty="0"/>
          </a:p>
          <a:p>
            <a:pPr marL="0" indent="0">
              <a:buNone/>
            </a:pPr>
            <a:r>
              <a:rPr lang="en-US" i="1" dirty="0"/>
              <a:t>2. My pastor doesn’t want to maintain a separate checkbook for Mass Stipends.  Can we include our stipend bank account in QuickBooks?</a:t>
            </a:r>
          </a:p>
          <a:p>
            <a:pPr lvl="1"/>
            <a:r>
              <a:rPr lang="en-US" dirty="0"/>
              <a:t>Let’s discuss </a:t>
            </a:r>
          </a:p>
          <a:p>
            <a:endParaRPr lang="en-US" dirty="0"/>
          </a:p>
          <a:p>
            <a:pPr marL="0" indent="0">
              <a:buNone/>
            </a:pPr>
            <a:r>
              <a:rPr lang="en-US" i="1" dirty="0"/>
              <a:t>3. May I accept more than $10 for a Mass Stipend?  Less?</a:t>
            </a:r>
          </a:p>
          <a:p>
            <a:pPr lvl="1"/>
            <a:r>
              <a:rPr lang="en-US" dirty="0"/>
              <a:t>The Mass offering is $10.00. If someone makes an offering for Masses without designating the number of Masses being requested (as can happen in an estate gift), the number of Masses to be applied for the stated intention is determined by dividing the total amount given by 10. </a:t>
            </a:r>
          </a:p>
          <a:p>
            <a:pPr lvl="1"/>
            <a:r>
              <a:rPr lang="en-US" dirty="0"/>
              <a:t>It has long been a custom in the Church that a priest may accept an offering from the faithful to celebrate a Mass for a specified intention. Likewise, the members of the faithful may request that a Mass be offered for a specified intention even if they cannot provide an offering. </a:t>
            </a:r>
          </a:p>
          <a:p>
            <a:pPr lvl="1"/>
            <a:endParaRPr lang="en-US" dirty="0"/>
          </a:p>
          <a:p>
            <a:pPr marL="0" indent="0">
              <a:buNone/>
            </a:pPr>
            <a:r>
              <a:rPr lang="en-US" i="1" dirty="0"/>
              <a:t>4. Is there any limit on the number of Mass intentions and offerings that may be accepted?</a:t>
            </a:r>
          </a:p>
          <a:p>
            <a:pPr lvl="1"/>
            <a:r>
              <a:rPr lang="en-US" dirty="0"/>
              <a:t>No priest may accept more offerings for Masses to be celebrated by than he can fulfill within a year. (c. 953) Likewise, a parish may not accept more mass intentions that can be fulfilled there in a year. Pastors are to transfer to the Chancery Office Mass obligations that have not been fulfilled within a year. (c. 956)</a:t>
            </a:r>
          </a:p>
        </p:txBody>
      </p:sp>
    </p:spTree>
    <p:extLst>
      <p:ext uri="{BB962C8B-B14F-4D97-AF65-F5344CB8AC3E}">
        <p14:creationId xmlns:p14="http://schemas.microsoft.com/office/powerpoint/2010/main" val="166480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p:cTn id="1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3" dur="500"/>
                                        <p:tgtEl>
                                          <p:spTgt spid="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p:cTn id="18"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anim calcmode="lin" valueType="num">
                                      <p:cBhvr>
                                        <p:cTn id="36"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38" dur="500"/>
                                        <p:tgtEl>
                                          <p:spTgt spid="5">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 calcmode="lin" valueType="num">
                                      <p:cBhvr>
                                        <p:cTn id="47" dur="500" fill="hold"/>
                                        <p:tgtEl>
                                          <p:spTgt spid="5">
                                            <p:txEl>
                                              <p:pRg st="9" end="9"/>
                                            </p:txEl>
                                          </p:spTgt>
                                        </p:tgtEl>
                                        <p:attrNameLst>
                                          <p:attrName>ppt_w</p:attrName>
                                        </p:attrNameLst>
                                      </p:cBhvr>
                                      <p:tavLst>
                                        <p:tav tm="0">
                                          <p:val>
                                            <p:fltVal val="0"/>
                                          </p:val>
                                        </p:tav>
                                        <p:tav tm="100000">
                                          <p:val>
                                            <p:strVal val="#ppt_w"/>
                                          </p:val>
                                        </p:tav>
                                      </p:tavLst>
                                    </p:anim>
                                    <p:anim calcmode="lin" valueType="num">
                                      <p:cBhvr>
                                        <p:cTn id="48" dur="500" fill="hold"/>
                                        <p:tgtEl>
                                          <p:spTgt spid="5">
                                            <p:txEl>
                                              <p:pRg st="9" end="9"/>
                                            </p:txEl>
                                          </p:spTgt>
                                        </p:tgtEl>
                                        <p:attrNameLst>
                                          <p:attrName>ppt_h</p:attrName>
                                        </p:attrNameLst>
                                      </p:cBhvr>
                                      <p:tavLst>
                                        <p:tav tm="0">
                                          <p:val>
                                            <p:fltVal val="0"/>
                                          </p:val>
                                        </p:tav>
                                        <p:tav tm="100000">
                                          <p:val>
                                            <p:strVal val="#ppt_h"/>
                                          </p:val>
                                        </p:tav>
                                      </p:tavLst>
                                    </p:anim>
                                    <p:animEffect transition="in" filter="fade">
                                      <p:cBhvr>
                                        <p:cTn id="49" dur="500"/>
                                        <p:tgtEl>
                                          <p:spTgt spid="5">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5">
                                            <p:txEl>
                                              <p:pRg st="10" end="10"/>
                                            </p:txEl>
                                          </p:spTgt>
                                        </p:tgtEl>
                                        <p:attrNameLst>
                                          <p:attrName>style.visibility</p:attrName>
                                        </p:attrNameLst>
                                      </p:cBhvr>
                                      <p:to>
                                        <p:strVal val="visible"/>
                                      </p:to>
                                    </p:set>
                                    <p:anim calcmode="lin" valueType="num">
                                      <p:cBhvr>
                                        <p:cTn id="54" dur="5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55" dur="500" fill="hold"/>
                                        <p:tgtEl>
                                          <p:spTgt spid="5">
                                            <p:txEl>
                                              <p:pRg st="10" end="10"/>
                                            </p:txEl>
                                          </p:spTgt>
                                        </p:tgtEl>
                                        <p:attrNameLst>
                                          <p:attrName>ppt_h</p:attrName>
                                        </p:attrNameLst>
                                      </p:cBhvr>
                                      <p:tavLst>
                                        <p:tav tm="0">
                                          <p:val>
                                            <p:fltVal val="0"/>
                                          </p:val>
                                        </p:tav>
                                        <p:tav tm="100000">
                                          <p:val>
                                            <p:strVal val="#ppt_h"/>
                                          </p:val>
                                        </p:tav>
                                      </p:tavLst>
                                    </p:anim>
                                    <p:animEffect transition="in" filter="fade">
                                      <p:cBhvr>
                                        <p:cTn id="56" dur="500"/>
                                        <p:tgtEl>
                                          <p:spTgt spid="5">
                                            <p:txEl>
                                              <p:pRg st="10" end="1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5">
                                            <p:txEl>
                                              <p:pRg st="13" end="13"/>
                                            </p:txEl>
                                          </p:spTgt>
                                        </p:tgtEl>
                                        <p:attrNameLst>
                                          <p:attrName>style.visibility</p:attrName>
                                        </p:attrNameLst>
                                      </p:cBhvr>
                                      <p:to>
                                        <p:strVal val="visible"/>
                                      </p:to>
                                    </p:set>
                                    <p:anim calcmode="lin" valueType="num">
                                      <p:cBhvr>
                                        <p:cTn id="65" dur="500" fill="hold"/>
                                        <p:tgtEl>
                                          <p:spTgt spid="5">
                                            <p:txEl>
                                              <p:pRg st="13" end="13"/>
                                            </p:txEl>
                                          </p:spTgt>
                                        </p:tgtEl>
                                        <p:attrNameLst>
                                          <p:attrName>ppt_w</p:attrName>
                                        </p:attrNameLst>
                                      </p:cBhvr>
                                      <p:tavLst>
                                        <p:tav tm="0">
                                          <p:val>
                                            <p:fltVal val="0"/>
                                          </p:val>
                                        </p:tav>
                                        <p:tav tm="100000">
                                          <p:val>
                                            <p:strVal val="#ppt_w"/>
                                          </p:val>
                                        </p:tav>
                                      </p:tavLst>
                                    </p:anim>
                                    <p:anim calcmode="lin" valueType="num">
                                      <p:cBhvr>
                                        <p:cTn id="66" dur="500" fill="hold"/>
                                        <p:tgtEl>
                                          <p:spTgt spid="5">
                                            <p:txEl>
                                              <p:pRg st="13" end="13"/>
                                            </p:txEl>
                                          </p:spTgt>
                                        </p:tgtEl>
                                        <p:attrNameLst>
                                          <p:attrName>ppt_h</p:attrName>
                                        </p:attrNameLst>
                                      </p:cBhvr>
                                      <p:tavLst>
                                        <p:tav tm="0">
                                          <p:val>
                                            <p:fltVal val="0"/>
                                          </p:val>
                                        </p:tav>
                                        <p:tav tm="100000">
                                          <p:val>
                                            <p:strVal val="#ppt_h"/>
                                          </p:val>
                                        </p:tav>
                                      </p:tavLst>
                                    </p:anim>
                                    <p:animEffect transition="in" filter="fade">
                                      <p:cBhvr>
                                        <p:cTn id="67"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graphicFrame>
        <p:nvGraphicFramePr>
          <p:cNvPr id="3" name="Table 3">
            <a:extLst>
              <a:ext uri="{FF2B5EF4-FFF2-40B4-BE49-F238E27FC236}">
                <a16:creationId xmlns:a16="http://schemas.microsoft.com/office/drawing/2014/main" id="{63F4AB81-CB0D-416F-8473-BF34FA12F483}"/>
              </a:ext>
            </a:extLst>
          </p:cNvPr>
          <p:cNvGraphicFramePr>
            <a:graphicFrameLocks noGrp="1"/>
          </p:cNvGraphicFramePr>
          <p:nvPr/>
        </p:nvGraphicFramePr>
        <p:xfrm>
          <a:off x="152400" y="1397000"/>
          <a:ext cx="8839200" cy="5232400"/>
        </p:xfrm>
        <a:graphic>
          <a:graphicData uri="http://schemas.openxmlformats.org/drawingml/2006/table">
            <a:tbl>
              <a:tblPr firstRow="1" bandRow="1">
                <a:tableStyleId>{5C22544A-7EE6-4342-B048-85BDC9FD1C3A}</a:tableStyleId>
              </a:tblPr>
              <a:tblGrid>
                <a:gridCol w="8839200">
                  <a:extLst>
                    <a:ext uri="{9D8B030D-6E8A-4147-A177-3AD203B41FA5}">
                      <a16:colId xmlns:a16="http://schemas.microsoft.com/office/drawing/2014/main" val="2077315033"/>
                    </a:ext>
                  </a:extLst>
                </a:gridCol>
              </a:tblGrid>
              <a:tr h="5232400">
                <a:tc>
                  <a:txBody>
                    <a:bodyPr/>
                    <a:lstStyle/>
                    <a:p>
                      <a:pPr marL="0" indent="0" algn="l">
                        <a:buFont typeface="Arial" panose="020B0604020202020204" pitchFamily="34" charset="0"/>
                        <a:buNone/>
                      </a:pPr>
                      <a:r>
                        <a:rPr lang="en-US" sz="4000" dirty="0">
                          <a:solidFill>
                            <a:srgbClr val="FF0000"/>
                          </a:solidFill>
                        </a:rPr>
                        <a:t>You have an employee who</a:t>
                      </a:r>
                    </a:p>
                    <a:p>
                      <a:pPr marL="571500" indent="-571500" algn="l">
                        <a:buFont typeface="Arial" panose="020B0604020202020204" pitchFamily="34" charset="0"/>
                        <a:buChar char="•"/>
                      </a:pPr>
                      <a:r>
                        <a:rPr kumimoji="0" lang="en-US" sz="3200" b="1" i="0" u="none" strike="noStrike" kern="1200" cap="none" spc="0" normalizeH="0" baseline="0" noProof="0" dirty="0">
                          <a:ln>
                            <a:noFill/>
                          </a:ln>
                          <a:solidFill>
                            <a:prstClr val="black"/>
                          </a:solidFill>
                          <a:effectLst/>
                          <a:uLnTx/>
                          <a:uFillTx/>
                          <a:latin typeface="+mn-lt"/>
                          <a:ea typeface="+mn-ea"/>
                          <a:cs typeface="+mn-cs"/>
                        </a:rPr>
                        <a:t>Is rude to co-workers, parents or parishioners</a:t>
                      </a:r>
                      <a:endParaRPr lang="en-US" sz="3200" dirty="0">
                        <a:solidFill>
                          <a:srgbClr val="FF0000"/>
                        </a:solidFill>
                      </a:endParaRPr>
                    </a:p>
                    <a:p>
                      <a:pPr marL="571500" indent="-571500" algn="l">
                        <a:buFont typeface="Arial" panose="020B0604020202020204" pitchFamily="34" charset="0"/>
                        <a:buChar char="•"/>
                      </a:pPr>
                      <a:r>
                        <a:rPr lang="en-US" sz="3200" dirty="0">
                          <a:solidFill>
                            <a:schemeClr val="tx1"/>
                          </a:solidFill>
                        </a:rPr>
                        <a:t>Is continually missing deadlines.</a:t>
                      </a:r>
                    </a:p>
                    <a:p>
                      <a:pPr marL="571500" indent="-571500" algn="l">
                        <a:buFont typeface="Arial" panose="020B0604020202020204" pitchFamily="34" charset="0"/>
                        <a:buChar char="•"/>
                      </a:pPr>
                      <a:r>
                        <a:rPr lang="en-US" sz="3200" dirty="0">
                          <a:solidFill>
                            <a:schemeClr val="tx1"/>
                          </a:solidFill>
                        </a:rPr>
                        <a:t>Inappropriately uses email or social media.</a:t>
                      </a:r>
                    </a:p>
                    <a:p>
                      <a:pPr marL="571500" indent="-571500" algn="l">
                        <a:buFont typeface="Arial" panose="020B0604020202020204" pitchFamily="34" charset="0"/>
                        <a:buChar char="•"/>
                      </a:pPr>
                      <a:r>
                        <a:rPr lang="en-US" sz="3200" dirty="0">
                          <a:solidFill>
                            <a:schemeClr val="tx1"/>
                          </a:solidFill>
                        </a:rPr>
                        <a:t>Is continually late or absent.</a:t>
                      </a:r>
                    </a:p>
                    <a:p>
                      <a:pPr marL="571500" indent="-571500" algn="l">
                        <a:buFont typeface="Arial" panose="020B0604020202020204" pitchFamily="34" charset="0"/>
                        <a:buChar char="•"/>
                      </a:pPr>
                      <a:r>
                        <a:rPr lang="en-US" sz="3200" dirty="0">
                          <a:solidFill>
                            <a:schemeClr val="tx1"/>
                          </a:solidFill>
                        </a:rPr>
                        <a:t>Was accused of sexual harassment.</a:t>
                      </a:r>
                    </a:p>
                    <a:p>
                      <a:pPr algn="ctr"/>
                      <a:endParaRPr lang="en-US" dirty="0"/>
                    </a:p>
                  </a:txBody>
                  <a:tcPr anchor="ctr">
                    <a:noFill/>
                  </a:tcPr>
                </a:tc>
                <a:extLst>
                  <a:ext uri="{0D108BD9-81ED-4DB2-BD59-A6C34878D82A}">
                    <a16:rowId xmlns:a16="http://schemas.microsoft.com/office/drawing/2014/main" val="1519354850"/>
                  </a:ext>
                </a:extLst>
              </a:tr>
            </a:tbl>
          </a:graphicData>
        </a:graphic>
      </p:graphicFrame>
    </p:spTree>
    <p:extLst>
      <p:ext uri="{BB962C8B-B14F-4D97-AF65-F5344CB8AC3E}">
        <p14:creationId xmlns:p14="http://schemas.microsoft.com/office/powerpoint/2010/main" val="38840370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60</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Priest Professional Expense Reimbursement Fund</a:t>
            </a:r>
          </a:p>
        </p:txBody>
      </p:sp>
      <p:sp>
        <p:nvSpPr>
          <p:cNvPr id="5" name="Content Placeholder 4">
            <a:extLst>
              <a:ext uri="{FF2B5EF4-FFF2-40B4-BE49-F238E27FC236}">
                <a16:creationId xmlns:a16="http://schemas.microsoft.com/office/drawing/2014/main" id="{03D48FA0-2A49-48A5-A7EB-2C14DD1C363D}"/>
              </a:ext>
            </a:extLst>
          </p:cNvPr>
          <p:cNvSpPr>
            <a:spLocks noGrp="1"/>
          </p:cNvSpPr>
          <p:nvPr>
            <p:ph idx="1"/>
          </p:nvPr>
        </p:nvSpPr>
        <p:spPr>
          <a:xfrm>
            <a:off x="457200" y="1314970"/>
            <a:ext cx="8229600" cy="4796906"/>
          </a:xfrm>
        </p:spPr>
        <p:txBody>
          <a:bodyPr>
            <a:normAutofit fontScale="62500" lnSpcReduction="20000"/>
          </a:bodyPr>
          <a:lstStyle/>
          <a:p>
            <a:r>
              <a:rPr lang="en-US" dirty="0"/>
              <a:t>The purpose of the fund is to reimburse priests for </a:t>
            </a:r>
            <a:r>
              <a:rPr lang="en-US" b="1" u="sng" dirty="0"/>
              <a:t>professional</a:t>
            </a:r>
            <a:r>
              <a:rPr lang="en-US" dirty="0"/>
              <a:t> </a:t>
            </a:r>
            <a:r>
              <a:rPr lang="en-US" b="1" u="sng" dirty="0"/>
              <a:t>ministerial</a:t>
            </a:r>
            <a:r>
              <a:rPr lang="en-US" dirty="0"/>
              <a:t> expenses incurred</a:t>
            </a:r>
          </a:p>
          <a:p>
            <a:r>
              <a:rPr lang="en-US" dirty="0"/>
              <a:t>This is not taxable income if itemized receipts are provided and the expense is professional in nature</a:t>
            </a:r>
          </a:p>
          <a:p>
            <a:r>
              <a:rPr lang="en-US" dirty="0"/>
              <a:t>Priest professional expenses </a:t>
            </a:r>
            <a:r>
              <a:rPr lang="en-US" b="1" u="sng" dirty="0"/>
              <a:t>are</a:t>
            </a:r>
            <a:r>
              <a:rPr lang="en-US" dirty="0"/>
              <a:t> subject to sales tax</a:t>
            </a:r>
          </a:p>
          <a:p>
            <a:r>
              <a:rPr lang="en-US" dirty="0"/>
              <a:t>Allowable Professional Expense form (included in handouts)</a:t>
            </a:r>
          </a:p>
          <a:p>
            <a:pPr lvl="1"/>
            <a:r>
              <a:rPr lang="en-US" dirty="0"/>
              <a:t>On Archdiocesan website</a:t>
            </a:r>
          </a:p>
          <a:p>
            <a:pPr lvl="1"/>
            <a:r>
              <a:rPr lang="en-US" dirty="0"/>
              <a:t>Follows IRS guidelines</a:t>
            </a:r>
          </a:p>
          <a:p>
            <a:r>
              <a:rPr lang="en-US" dirty="0"/>
              <a:t>Additional professional expense deduction</a:t>
            </a:r>
          </a:p>
          <a:p>
            <a:pPr lvl="1"/>
            <a:r>
              <a:rPr lang="en-US" dirty="0"/>
              <a:t>Noted in the priest comp workbook</a:t>
            </a:r>
          </a:p>
          <a:p>
            <a:pPr lvl="1"/>
            <a:r>
              <a:rPr lang="en-US" dirty="0"/>
              <a:t>“Use it or lose it”</a:t>
            </a:r>
          </a:p>
          <a:p>
            <a:r>
              <a:rPr lang="en-US" dirty="0"/>
              <a:t>Cash advance of professional expense reimbursement is not allowed</a:t>
            </a:r>
          </a:p>
          <a:p>
            <a:r>
              <a:rPr lang="en-US" dirty="0"/>
              <a:t>Proper documentation of business expenses is required to satisfy IRS requirements.  This includes notation of who was involved, when and where the expense occurred, what the expense was and how it relates to the mission of the parish.</a:t>
            </a:r>
          </a:p>
          <a:p>
            <a:endParaRPr lang="en-US" dirty="0"/>
          </a:p>
          <a:p>
            <a:endParaRPr lang="en-US" dirty="0"/>
          </a:p>
        </p:txBody>
      </p:sp>
      <p:sp>
        <p:nvSpPr>
          <p:cNvPr id="4" name="TextBox 3">
            <a:extLst>
              <a:ext uri="{FF2B5EF4-FFF2-40B4-BE49-F238E27FC236}">
                <a16:creationId xmlns:a16="http://schemas.microsoft.com/office/drawing/2014/main" id="{8E26EBBA-DB20-ACBA-246B-1FD5E3718284}"/>
              </a:ext>
            </a:extLst>
          </p:cNvPr>
          <p:cNvSpPr txBox="1"/>
          <p:nvPr/>
        </p:nvSpPr>
        <p:spPr>
          <a:xfrm>
            <a:off x="609600" y="5987018"/>
            <a:ext cx="7772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b="1" i="1" dirty="0"/>
              <a:t>For 2022-23 Priests are allowed up to $6,927 per year for professional expenses</a:t>
            </a:r>
          </a:p>
        </p:txBody>
      </p:sp>
    </p:spTree>
    <p:extLst>
      <p:ext uri="{BB962C8B-B14F-4D97-AF65-F5344CB8AC3E}">
        <p14:creationId xmlns:p14="http://schemas.microsoft.com/office/powerpoint/2010/main" val="118392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barn(inVertical)">
                                      <p:cBhvr>
                                        <p:cTn id="25" dur="500"/>
                                        <p:tgtEl>
                                          <p:spTgt spid="5">
                                            <p:txEl>
                                              <p:pRg st="4" end="4"/>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barn(inVertical)">
                                      <p:cBhvr>
                                        <p:cTn id="28" dur="500"/>
                                        <p:tgtEl>
                                          <p:spTgt spid="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barn(inVertical)">
                                      <p:cBhvr>
                                        <p:cTn id="33" dur="500"/>
                                        <p:tgtEl>
                                          <p:spTgt spid="5">
                                            <p:txEl>
                                              <p:pRg st="6" end="6"/>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barn(inVertical)">
                                      <p:cBhvr>
                                        <p:cTn id="36" dur="500"/>
                                        <p:tgtEl>
                                          <p:spTgt spid="5">
                                            <p:txEl>
                                              <p:pRg st="7" end="7"/>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barn(inVertical)">
                                      <p:cBhvr>
                                        <p:cTn id="39" dur="500"/>
                                        <p:tgtEl>
                                          <p:spTgt spid="5">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5">
                                            <p:txEl>
                                              <p:pRg st="9" end="9"/>
                                            </p:txEl>
                                          </p:spTgt>
                                        </p:tgtEl>
                                        <p:attrNameLst>
                                          <p:attrName>style.visibility</p:attrName>
                                        </p:attrNameLst>
                                      </p:cBhvr>
                                      <p:to>
                                        <p:strVal val="visible"/>
                                      </p:to>
                                    </p:set>
                                    <p:animEffect transition="in" filter="barn(inVertical)">
                                      <p:cBhvr>
                                        <p:cTn id="44" dur="500"/>
                                        <p:tgtEl>
                                          <p:spTgt spid="5">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Effect transition="in" filter="barn(inVertical)">
                                      <p:cBhvr>
                                        <p:cTn id="49" dur="500"/>
                                        <p:tgtEl>
                                          <p:spTgt spid="5">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p:cTn id="54" dur="500" fill="hold"/>
                                        <p:tgtEl>
                                          <p:spTgt spid="4"/>
                                        </p:tgtEl>
                                        <p:attrNameLst>
                                          <p:attrName>ppt_w</p:attrName>
                                        </p:attrNameLst>
                                      </p:cBhvr>
                                      <p:tavLst>
                                        <p:tav tm="0">
                                          <p:val>
                                            <p:fltVal val="0"/>
                                          </p:val>
                                        </p:tav>
                                        <p:tav tm="100000">
                                          <p:val>
                                            <p:strVal val="#ppt_w"/>
                                          </p:val>
                                        </p:tav>
                                      </p:tavLst>
                                    </p:anim>
                                    <p:anim calcmode="lin" valueType="num">
                                      <p:cBhvr>
                                        <p:cTn id="55" dur="500" fill="hold"/>
                                        <p:tgtEl>
                                          <p:spTgt spid="4"/>
                                        </p:tgtEl>
                                        <p:attrNameLst>
                                          <p:attrName>ppt_h</p:attrName>
                                        </p:attrNameLst>
                                      </p:cBhvr>
                                      <p:tavLst>
                                        <p:tav tm="0">
                                          <p:val>
                                            <p:fltVal val="0"/>
                                          </p:val>
                                        </p:tav>
                                        <p:tav tm="100000">
                                          <p:val>
                                            <p:strVal val="#ppt_h"/>
                                          </p:val>
                                        </p:tav>
                                      </p:tavLst>
                                    </p:anim>
                                    <p:animEffect transition="in" filter="fade">
                                      <p:cBhvr>
                                        <p:cTn id="5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BC508F-EA8C-461A-8D48-FA79380CE207}"/>
              </a:ext>
            </a:extLst>
          </p:cNvPr>
          <p:cNvSpPr>
            <a:spLocks noGrp="1"/>
          </p:cNvSpPr>
          <p:nvPr>
            <p:ph idx="1"/>
          </p:nvPr>
        </p:nvSpPr>
        <p:spPr>
          <a:xfrm>
            <a:off x="457200" y="1600200"/>
            <a:ext cx="8229600" cy="4525963"/>
          </a:xfrm>
        </p:spPr>
        <p:txBody>
          <a:bodyPr>
            <a:normAutofit/>
          </a:bodyPr>
          <a:lstStyle/>
          <a:p>
            <a:pPr marL="0" indent="0" algn="ctr">
              <a:buNone/>
            </a:pPr>
            <a:r>
              <a:rPr lang="en-US" sz="4800" b="1" dirty="0"/>
              <a:t>QUESTIONS?</a:t>
            </a:r>
          </a:p>
          <a:p>
            <a:pPr marL="0" indent="0">
              <a:buNone/>
            </a:pPr>
            <a:endParaRPr lang="en-US" sz="2800" dirty="0"/>
          </a:p>
          <a:p>
            <a:pPr algn="r"/>
            <a:endParaRPr lang="en-US" sz="2800" dirty="0"/>
          </a:p>
        </p:txBody>
      </p:sp>
      <p:pic>
        <p:nvPicPr>
          <p:cNvPr id="4" name="Picture 3" descr="content header.jpg">
            <a:extLst>
              <a:ext uri="{FF2B5EF4-FFF2-40B4-BE49-F238E27FC236}">
                <a16:creationId xmlns:a16="http://schemas.microsoft.com/office/drawing/2014/main" id="{35CF8511-B4C6-4946-B4B0-4E600B880A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327"/>
            <a:ext cx="9144000" cy="1010169"/>
          </a:xfrm>
          <a:prstGeom prst="rect">
            <a:avLst/>
          </a:prstGeom>
        </p:spPr>
      </p:pic>
      <p:sp>
        <p:nvSpPr>
          <p:cNvPr id="5" name="TextBox 4">
            <a:extLst>
              <a:ext uri="{FF2B5EF4-FFF2-40B4-BE49-F238E27FC236}">
                <a16:creationId xmlns:a16="http://schemas.microsoft.com/office/drawing/2014/main" id="{7309ECA6-E409-47D9-AF93-EEA157E4B167}"/>
              </a:ext>
            </a:extLst>
          </p:cNvPr>
          <p:cNvSpPr txBox="1"/>
          <p:nvPr/>
        </p:nvSpPr>
        <p:spPr>
          <a:xfrm>
            <a:off x="457200" y="5496580"/>
            <a:ext cx="8229600" cy="369332"/>
          </a:xfrm>
          <a:prstGeom prst="rect">
            <a:avLst/>
          </a:prstGeom>
          <a:noFill/>
        </p:spPr>
        <p:txBody>
          <a:bodyPr wrap="square" rtlCol="0">
            <a:spAutoFit/>
          </a:bodyPr>
          <a:lstStyle/>
          <a:p>
            <a:r>
              <a:rPr lang="en-US" dirty="0"/>
              <a:t>Up Next: Safe Environment</a:t>
            </a:r>
          </a:p>
        </p:txBody>
      </p:sp>
    </p:spTree>
    <p:extLst>
      <p:ext uri="{BB962C8B-B14F-4D97-AF65-F5344CB8AC3E}">
        <p14:creationId xmlns:p14="http://schemas.microsoft.com/office/powerpoint/2010/main" val="9026481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5" name="TextBox 4">
            <a:extLst>
              <a:ext uri="{FF2B5EF4-FFF2-40B4-BE49-F238E27FC236}">
                <a16:creationId xmlns:a16="http://schemas.microsoft.com/office/drawing/2014/main" id="{748F718C-6F0B-40E2-99E2-1AF649D616DD}"/>
              </a:ext>
            </a:extLst>
          </p:cNvPr>
          <p:cNvSpPr txBox="1"/>
          <p:nvPr/>
        </p:nvSpPr>
        <p:spPr>
          <a:xfrm>
            <a:off x="533400" y="1981200"/>
            <a:ext cx="8382000" cy="3245312"/>
          </a:xfrm>
          <a:prstGeom prst="rect">
            <a:avLst/>
          </a:prstGeom>
          <a:noFill/>
        </p:spPr>
        <p:txBody>
          <a:bodyPr wrap="square">
            <a:spAutoFit/>
          </a:bodyPr>
          <a:lstStyle/>
          <a:p>
            <a:pPr>
              <a:lnSpc>
                <a:spcPct val="110000"/>
              </a:lnSpc>
            </a:pPr>
            <a:r>
              <a:rPr lang="en-US" sz="3600" b="1" dirty="0">
                <a:latin typeface="Times New Roman"/>
                <a:cs typeface="Times New Roman"/>
              </a:rPr>
              <a:t>The Safe Environment Program for the Business Manager</a:t>
            </a:r>
          </a:p>
          <a:p>
            <a:pPr>
              <a:lnSpc>
                <a:spcPct val="110000"/>
              </a:lnSpc>
            </a:pPr>
            <a:endParaRPr lang="en-US" sz="4400" b="1" dirty="0">
              <a:latin typeface="Times New Roman"/>
              <a:cs typeface="Times New Roman"/>
            </a:endParaRPr>
          </a:p>
          <a:p>
            <a:pPr>
              <a:lnSpc>
                <a:spcPct val="110000"/>
              </a:lnSpc>
            </a:pPr>
            <a:r>
              <a:rPr lang="en-US" sz="2400" dirty="0">
                <a:latin typeface="Times New Roman"/>
                <a:cs typeface="Times New Roman"/>
              </a:rPr>
              <a:t>Suzanne Nickolai</a:t>
            </a:r>
          </a:p>
          <a:p>
            <a:pPr>
              <a:lnSpc>
                <a:spcPct val="110000"/>
              </a:lnSpc>
            </a:pPr>
            <a:r>
              <a:rPr lang="en-US" sz="2400" dirty="0">
                <a:latin typeface="Times New Roman"/>
                <a:cs typeface="Times New Roman"/>
              </a:rPr>
              <a:t>Safe Environment Program Manager</a:t>
            </a:r>
          </a:p>
          <a:p>
            <a:pPr>
              <a:lnSpc>
                <a:spcPct val="110000"/>
              </a:lnSpc>
            </a:pPr>
            <a:r>
              <a:rPr lang="en-US" sz="2400" dirty="0">
                <a:latin typeface="Times New Roman"/>
                <a:cs typeface="Times New Roman"/>
              </a:rPr>
              <a:t>Archdiocese of Milwaukee</a:t>
            </a:r>
          </a:p>
        </p:txBody>
      </p:sp>
      <p:sp>
        <p:nvSpPr>
          <p:cNvPr id="3" name="Slide Number Placeholder 2">
            <a:extLst>
              <a:ext uri="{FF2B5EF4-FFF2-40B4-BE49-F238E27FC236}">
                <a16:creationId xmlns:a16="http://schemas.microsoft.com/office/drawing/2014/main" id="{9CA6F666-73EA-4024-801A-4189815F83D0}"/>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62</a:t>
            </a:fld>
            <a:endParaRPr lang="en-US" dirty="0">
              <a:solidFill>
                <a:prstClr val="black">
                  <a:tint val="75000"/>
                </a:prstClr>
              </a:solidFill>
            </a:endParaRPr>
          </a:p>
        </p:txBody>
      </p:sp>
    </p:spTree>
    <p:extLst>
      <p:ext uri="{BB962C8B-B14F-4D97-AF65-F5344CB8AC3E}">
        <p14:creationId xmlns:p14="http://schemas.microsoft.com/office/powerpoint/2010/main" val="29329048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sp>
        <p:nvSpPr>
          <p:cNvPr id="6" name="TextBox 5"/>
          <p:cNvSpPr txBox="1"/>
          <p:nvPr/>
        </p:nvSpPr>
        <p:spPr>
          <a:xfrm>
            <a:off x="2250061" y="304799"/>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Safe Environment Office</a:t>
            </a:r>
          </a:p>
        </p:txBody>
      </p:sp>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3" name="TextBox 2"/>
          <p:cNvSpPr txBox="1"/>
          <p:nvPr/>
        </p:nvSpPr>
        <p:spPr>
          <a:xfrm>
            <a:off x="533400" y="1371600"/>
            <a:ext cx="8305800" cy="4801314"/>
          </a:xfrm>
          <a:prstGeom prst="rect">
            <a:avLst/>
          </a:prstGeom>
          <a:noFill/>
        </p:spPr>
        <p:txBody>
          <a:bodyPr wrap="square" rtlCol="0">
            <a:spAutoFit/>
          </a:bodyPr>
          <a:lstStyle/>
          <a:p>
            <a:r>
              <a:rPr lang="en-US" u="sng" dirty="0">
                <a:latin typeface="Times New Roman" panose="02020603050405020304" pitchFamily="18" charset="0"/>
                <a:cs typeface="Times New Roman" panose="02020603050405020304" pitchFamily="18" charset="0"/>
              </a:rPr>
              <a:t>Safe Environment Program Manager</a:t>
            </a:r>
          </a:p>
          <a:p>
            <a:r>
              <a:rPr lang="en-US" dirty="0">
                <a:latin typeface="Times New Roman" panose="02020603050405020304" pitchFamily="18" charset="0"/>
                <a:cs typeface="Times New Roman" panose="02020603050405020304" pitchFamily="18" charset="0"/>
              </a:rPr>
              <a:t>Suzanne Nickolai</a:t>
            </a:r>
          </a:p>
          <a:p>
            <a:r>
              <a:rPr lang="en-US" dirty="0">
                <a:latin typeface="Times New Roman" panose="02020603050405020304" pitchFamily="18" charset="0"/>
                <a:cs typeface="Times New Roman" panose="02020603050405020304" pitchFamily="18" charset="0"/>
              </a:rPr>
              <a:t>Office - 414-769-3449 	Cell – 262-210-6697</a:t>
            </a:r>
          </a:p>
          <a:p>
            <a:r>
              <a:rPr lang="en-US" dirty="0">
                <a:latin typeface="Times New Roman" panose="02020603050405020304" pitchFamily="18" charset="0"/>
                <a:cs typeface="Times New Roman" panose="02020603050405020304" pitchFamily="18" charset="0"/>
              </a:rPr>
              <a:t>Email: </a:t>
            </a:r>
            <a:r>
              <a:rPr lang="en-US" dirty="0">
                <a:latin typeface="Times New Roman" panose="02020603050405020304" pitchFamily="18" charset="0"/>
                <a:cs typeface="Times New Roman" panose="02020603050405020304" pitchFamily="18" charset="0"/>
                <a:hlinkClick r:id="rId5"/>
              </a:rPr>
              <a:t>NickolaiS@archmil.org</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rPr>
              <a:t>Safe Environment Program Training Coordinator</a:t>
            </a:r>
          </a:p>
          <a:p>
            <a:r>
              <a:rPr lang="en-US" dirty="0">
                <a:latin typeface="Times New Roman" panose="02020603050405020304" pitchFamily="18" charset="0"/>
                <a:cs typeface="Times New Roman" panose="02020603050405020304" pitchFamily="18" charset="0"/>
              </a:rPr>
              <a:t>Cynthia Rivera-Garcia (Bilingual in English &amp; Spanish)</a:t>
            </a:r>
          </a:p>
          <a:p>
            <a:r>
              <a:rPr lang="en-US" dirty="0">
                <a:latin typeface="Times New Roman" panose="02020603050405020304" pitchFamily="18" charset="0"/>
                <a:cs typeface="Times New Roman" panose="02020603050405020304" pitchFamily="18" charset="0"/>
              </a:rPr>
              <a:t>Office - 414-769-3447 	</a:t>
            </a:r>
          </a:p>
          <a:p>
            <a:r>
              <a:rPr lang="en-US" dirty="0">
                <a:latin typeface="Times New Roman" panose="02020603050405020304" pitchFamily="18" charset="0"/>
                <a:cs typeface="Times New Roman" panose="02020603050405020304" pitchFamily="18" charset="0"/>
              </a:rPr>
              <a:t>Email: </a:t>
            </a:r>
            <a:r>
              <a:rPr lang="en-US" dirty="0">
                <a:latin typeface="Times New Roman" panose="02020603050405020304" pitchFamily="18" charset="0"/>
                <a:cs typeface="Times New Roman" panose="02020603050405020304" pitchFamily="18" charset="0"/>
                <a:hlinkClick r:id="rId6"/>
              </a:rPr>
              <a:t>RiveraGarciaC@archmil.org</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rPr>
              <a:t>Victim Assistance Coordinator </a:t>
            </a:r>
          </a:p>
          <a:p>
            <a:r>
              <a:rPr lang="en-US" u="sng" dirty="0">
                <a:latin typeface="Times New Roman" panose="02020603050405020304" pitchFamily="18" charset="0"/>
                <a:cs typeface="Times New Roman" panose="02020603050405020304" pitchFamily="18" charset="0"/>
              </a:rPr>
              <a:t>&amp; Employee Support Coordinator for Parishes and Schools</a:t>
            </a:r>
          </a:p>
          <a:p>
            <a:r>
              <a:rPr lang="en-US" dirty="0">
                <a:latin typeface="Times New Roman" panose="02020603050405020304" pitchFamily="18" charset="0"/>
                <a:cs typeface="Times New Roman" panose="02020603050405020304" pitchFamily="18" charset="0"/>
              </a:rPr>
              <a:t>Stephanie Delmore, MA, LPC</a:t>
            </a:r>
          </a:p>
          <a:p>
            <a:r>
              <a:rPr lang="en-US" dirty="0">
                <a:latin typeface="Times New Roman" panose="02020603050405020304" pitchFamily="18" charset="0"/>
                <a:cs typeface="Times New Roman" panose="02020603050405020304" pitchFamily="18" charset="0"/>
              </a:rPr>
              <a:t>Office – 414-769-3332  	Cell – 262-352-2163</a:t>
            </a:r>
          </a:p>
          <a:p>
            <a:r>
              <a:rPr lang="en-US" dirty="0">
                <a:latin typeface="Times New Roman" panose="02020603050405020304" pitchFamily="18" charset="0"/>
                <a:cs typeface="Times New Roman" panose="02020603050405020304" pitchFamily="18" charset="0"/>
              </a:rPr>
              <a:t>To Report Abuse – 414-758-2232</a:t>
            </a:r>
          </a:p>
          <a:p>
            <a:r>
              <a:rPr lang="en-US" dirty="0">
                <a:latin typeface="Times New Roman" panose="02020603050405020304" pitchFamily="18" charset="0"/>
                <a:cs typeface="Times New Roman" panose="02020603050405020304" pitchFamily="18" charset="0"/>
              </a:rPr>
              <a:t>Email: </a:t>
            </a:r>
            <a:r>
              <a:rPr lang="en-US" dirty="0">
                <a:latin typeface="Times New Roman" panose="02020603050405020304" pitchFamily="18" charset="0"/>
                <a:cs typeface="Times New Roman" panose="02020603050405020304" pitchFamily="18" charset="0"/>
                <a:hlinkClick r:id="rId7"/>
              </a:rPr>
              <a:t>DelmoreS@archmil.org</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97532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sp>
        <p:nvSpPr>
          <p:cNvPr id="6" name="TextBox 5"/>
          <p:cNvSpPr txBox="1"/>
          <p:nvPr/>
        </p:nvSpPr>
        <p:spPr>
          <a:xfrm>
            <a:off x="2424435" y="134736"/>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Scenario 1 </a:t>
            </a:r>
          </a:p>
        </p:txBody>
      </p:sp>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3" name="TextBox 2"/>
          <p:cNvSpPr txBox="1"/>
          <p:nvPr/>
        </p:nvSpPr>
        <p:spPr>
          <a:xfrm>
            <a:off x="69684" y="1010168"/>
            <a:ext cx="9004631" cy="5060809"/>
          </a:xfrm>
          <a:prstGeom prst="rect">
            <a:avLst/>
          </a:prstGeom>
          <a:noFill/>
        </p:spPr>
        <p:txBody>
          <a:bodyPr wrap="square" rtlCol="0">
            <a:spAutoFit/>
          </a:bodyPr>
          <a:lstStyle/>
          <a:p>
            <a:pPr marL="0" marR="0">
              <a:lnSpc>
                <a:spcPct val="200000"/>
              </a:lnSpc>
              <a:spcBef>
                <a:spcPts val="0"/>
              </a:spcBef>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Fr. Juan was just ordained as a priest and assigned as an associate pastor at a parish with an active high school youth group. He enjoys helping with the group and is always planning small group outings.  Each month Fr. Juan schedules an optional outing for just the boys from the youth group.  Last month Fr. Juan took four 15 year old boys from the youth group on a camping trip to a local state park.  One of the boy’s fathers had offered to go along as well, but he was told by Fr. Juan that additional chaperones were not needed.  After the camping trip, the boys that went on the trip joked that “What happens on camping trips stays at the camping trip.”   Next month Fr. Juan has scheduled an outing to go to the movie theater to watch a movie and out for ice cream afterwards.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What are some examples of concerning behavior? </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 What do you do next?</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1778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sp>
        <p:nvSpPr>
          <p:cNvPr id="6" name="TextBox 5"/>
          <p:cNvSpPr txBox="1"/>
          <p:nvPr/>
        </p:nvSpPr>
        <p:spPr>
          <a:xfrm>
            <a:off x="2424435" y="134736"/>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Scenario 2 </a:t>
            </a:r>
          </a:p>
        </p:txBody>
      </p:sp>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3" name="TextBox 2"/>
          <p:cNvSpPr txBox="1"/>
          <p:nvPr/>
        </p:nvSpPr>
        <p:spPr>
          <a:xfrm>
            <a:off x="69684" y="1010168"/>
            <a:ext cx="9226716" cy="5438925"/>
          </a:xfrm>
          <a:prstGeom prst="rect">
            <a:avLst/>
          </a:prstGeom>
          <a:noFill/>
        </p:spPr>
        <p:txBody>
          <a:bodyPr wrap="square" rtlCol="0">
            <a:spAutoFit/>
          </a:bodyPr>
          <a:lstStyle/>
          <a:p>
            <a:pPr marL="0" marR="0">
              <a:lnSpc>
                <a:spcPct val="200000"/>
              </a:lnSpc>
              <a:spcBef>
                <a:spcPts val="0"/>
              </a:spcBef>
              <a:spcAft>
                <a:spcPts val="0"/>
              </a:spcAft>
              <a:tabLst>
                <a:tab pos="4724400" algn="l"/>
              </a:tabLs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The DRE at your parish comes in and mentions that for  the last two weeks of classes, she has noticed that one of her students seems to not be her usual bubbly self.  She arrives at class at the last minute and leaves as soon as class ends.   A small group of the students have been talking a lot about Snapchat lately, and a group of them seem to interact with each other in a way that makes her suspicious.  </a:t>
            </a:r>
          </a:p>
          <a:p>
            <a:pPr marL="0" marR="0">
              <a:lnSpc>
                <a:spcPct val="200000"/>
              </a:lnSpc>
              <a:spcBef>
                <a:spcPts val="0"/>
              </a:spcBef>
              <a:spcAft>
                <a:spcPts val="0"/>
              </a:spcAft>
              <a:tabLst>
                <a:tab pos="4724400" algn="l"/>
              </a:tabLs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This week after class one of the student’s mother approaches you and asks you if you have heard anything regarding a picture being sent around by the middle school students.  The mother tells you that her daughter Jenny had talked to her about a nude picture of another girl that was shared in Snapchat.  She says that her daughter told her that one of the male students in the class has a secret file on his phone with pictures that are of his “wins.”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600" i="1" u="none" strike="noStrike" dirty="0">
                <a:effectLst/>
                <a:latin typeface="Times New Roman" panose="02020603050405020304" pitchFamily="18" charset="0"/>
                <a:ea typeface="Calibri" panose="020F0502020204030204" pitchFamily="34" charset="0"/>
                <a:cs typeface="Times New Roman" panose="02020603050405020304" pitchFamily="18" charset="0"/>
              </a:rPr>
              <a:t> Wh</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at are some concerning behaviors?</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 What do you do next?</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75254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sp>
        <p:nvSpPr>
          <p:cNvPr id="6" name="TextBox 5"/>
          <p:cNvSpPr txBox="1"/>
          <p:nvPr/>
        </p:nvSpPr>
        <p:spPr>
          <a:xfrm>
            <a:off x="2424435" y="134736"/>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Scenario 3  </a:t>
            </a:r>
          </a:p>
        </p:txBody>
      </p:sp>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3" name="TextBox 2"/>
          <p:cNvSpPr txBox="1"/>
          <p:nvPr/>
        </p:nvSpPr>
        <p:spPr>
          <a:xfrm>
            <a:off x="69684" y="1010168"/>
            <a:ext cx="9004631" cy="515782"/>
          </a:xfrm>
          <a:prstGeom prst="rect">
            <a:avLst/>
          </a:prstGeom>
          <a:noFill/>
        </p:spPr>
        <p:txBody>
          <a:bodyPr wrap="square" rtlCol="0">
            <a:spAutoFit/>
          </a:bodyPr>
          <a:lstStyle/>
          <a:p>
            <a:pPr marL="0" marR="0">
              <a:lnSpc>
                <a:spcPct val="200000"/>
              </a:lnSpc>
              <a:spcBef>
                <a:spcPts val="0"/>
              </a:spcBef>
              <a:spcAft>
                <a:spcPts val="0"/>
              </a:spcAft>
              <a:tabLst>
                <a:tab pos="4724400" algn="l"/>
              </a:tabLst>
            </a:pP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2">
            <a:extLst>
              <a:ext uri="{FF2B5EF4-FFF2-40B4-BE49-F238E27FC236}">
                <a16:creationId xmlns:a16="http://schemas.microsoft.com/office/drawing/2014/main" id="{04B663A3-D75E-0CC4-0070-F1E77CA636E9}"/>
              </a:ext>
            </a:extLst>
          </p:cNvPr>
          <p:cNvSpPr>
            <a:spLocks noChangeArrowheads="1"/>
          </p:cNvSpPr>
          <p:nvPr/>
        </p:nvSpPr>
        <p:spPr bwMode="auto">
          <a:xfrm>
            <a:off x="190067" y="1144949"/>
            <a:ext cx="4381932"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724400" algn="l"/>
              </a:tabLst>
              <a:defRPr>
                <a:solidFill>
                  <a:schemeClr val="tx1"/>
                </a:solidFill>
                <a:latin typeface="Arial" panose="020B0604020202020204" pitchFamily="34" charset="0"/>
              </a:defRPr>
            </a:lvl1pPr>
            <a:lvl2pPr eaLnBrk="0" fontAlgn="base" hangingPunct="0">
              <a:spcBef>
                <a:spcPct val="0"/>
              </a:spcBef>
              <a:spcAft>
                <a:spcPct val="0"/>
              </a:spcAft>
              <a:tabLst>
                <a:tab pos="4724400" algn="l"/>
              </a:tabLst>
              <a:defRPr>
                <a:solidFill>
                  <a:schemeClr val="tx1"/>
                </a:solidFill>
                <a:latin typeface="Arial" panose="020B0604020202020204" pitchFamily="34" charset="0"/>
              </a:defRPr>
            </a:lvl2pPr>
            <a:lvl3pPr eaLnBrk="0" fontAlgn="base" hangingPunct="0">
              <a:spcBef>
                <a:spcPct val="0"/>
              </a:spcBef>
              <a:spcAft>
                <a:spcPct val="0"/>
              </a:spcAft>
              <a:tabLst>
                <a:tab pos="4724400" algn="l"/>
              </a:tabLst>
              <a:defRPr>
                <a:solidFill>
                  <a:schemeClr val="tx1"/>
                </a:solidFill>
                <a:latin typeface="Arial" panose="020B0604020202020204" pitchFamily="34" charset="0"/>
              </a:defRPr>
            </a:lvl3pPr>
            <a:lvl4pPr eaLnBrk="0" fontAlgn="base" hangingPunct="0">
              <a:spcBef>
                <a:spcPct val="0"/>
              </a:spcBef>
              <a:spcAft>
                <a:spcPct val="0"/>
              </a:spcAft>
              <a:tabLst>
                <a:tab pos="4724400" algn="l"/>
              </a:tabLst>
              <a:defRPr>
                <a:solidFill>
                  <a:schemeClr val="tx1"/>
                </a:solidFill>
                <a:latin typeface="Arial" panose="020B0604020202020204" pitchFamily="34" charset="0"/>
              </a:defRPr>
            </a:lvl4pPr>
            <a:lvl5pPr eaLnBrk="0" fontAlgn="base" hangingPunct="0">
              <a:spcBef>
                <a:spcPct val="0"/>
              </a:spcBef>
              <a:spcAft>
                <a:spcPct val="0"/>
              </a:spcAft>
              <a:tabLst>
                <a:tab pos="4724400" algn="l"/>
              </a:tabLst>
              <a:defRPr>
                <a:solidFill>
                  <a:schemeClr val="tx1"/>
                </a:solidFill>
                <a:latin typeface="Arial" panose="020B0604020202020204" pitchFamily="34" charset="0"/>
              </a:defRPr>
            </a:lvl5pPr>
            <a:lvl6pPr eaLnBrk="0" fontAlgn="base" hangingPunct="0">
              <a:spcBef>
                <a:spcPct val="0"/>
              </a:spcBef>
              <a:spcAft>
                <a:spcPct val="0"/>
              </a:spcAft>
              <a:tabLst>
                <a:tab pos="4724400" algn="l"/>
              </a:tabLst>
              <a:defRPr>
                <a:solidFill>
                  <a:schemeClr val="tx1"/>
                </a:solidFill>
                <a:latin typeface="Arial" panose="020B0604020202020204" pitchFamily="34" charset="0"/>
              </a:defRPr>
            </a:lvl6pPr>
            <a:lvl7pPr eaLnBrk="0" fontAlgn="base" hangingPunct="0">
              <a:spcBef>
                <a:spcPct val="0"/>
              </a:spcBef>
              <a:spcAft>
                <a:spcPct val="0"/>
              </a:spcAft>
              <a:tabLst>
                <a:tab pos="4724400" algn="l"/>
              </a:tabLst>
              <a:defRPr>
                <a:solidFill>
                  <a:schemeClr val="tx1"/>
                </a:solidFill>
                <a:latin typeface="Arial" panose="020B0604020202020204" pitchFamily="34" charset="0"/>
              </a:defRPr>
            </a:lvl7pPr>
            <a:lvl8pPr eaLnBrk="0" fontAlgn="base" hangingPunct="0">
              <a:spcBef>
                <a:spcPct val="0"/>
              </a:spcBef>
              <a:spcAft>
                <a:spcPct val="0"/>
              </a:spcAft>
              <a:tabLst>
                <a:tab pos="4724400" algn="l"/>
              </a:tabLst>
              <a:defRPr>
                <a:solidFill>
                  <a:schemeClr val="tx1"/>
                </a:solidFill>
                <a:latin typeface="Arial" panose="020B0604020202020204" pitchFamily="34" charset="0"/>
              </a:defRPr>
            </a:lvl8pPr>
            <a:lvl9pPr eaLnBrk="0" fontAlgn="base" hangingPunct="0">
              <a:spcBef>
                <a:spcPct val="0"/>
              </a:spcBef>
              <a:spcAft>
                <a:spcPct val="0"/>
              </a:spcAft>
              <a:tabLst>
                <a:tab pos="4724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724400" algn="l"/>
              </a:tabLst>
            </a:pPr>
            <a:r>
              <a:rPr kumimoji="0" lang="en-US" altLang="en-US"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You receive an anonymous email with this screenshot.  You recognize the Facebook account as being Bob, one of the middle school catechist for your parish.  Bob does not have any children, and you don</a:t>
            </a:r>
            <a:r>
              <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 recognize the individuals in the picture as known relatives of Bob.  </a:t>
            </a:r>
          </a:p>
          <a:p>
            <a:pPr marL="0" marR="0" lvl="0" indent="0" algn="l" defTabSz="914400" rtl="0" eaLnBrk="0" fontAlgn="base" latinLnBrk="0" hangingPunct="0">
              <a:lnSpc>
                <a:spcPct val="100000"/>
              </a:lnSpc>
              <a:spcBef>
                <a:spcPct val="0"/>
              </a:spcBef>
              <a:spcAft>
                <a:spcPct val="0"/>
              </a:spcAft>
              <a:buClrTx/>
              <a:buSzTx/>
              <a:buFontTx/>
              <a:buNone/>
              <a:tabLst>
                <a:tab pos="4724400" algn="l"/>
              </a:tabLst>
            </a:pPr>
            <a:endParaRPr lang="en-US" altLang="en-US" sz="1600" b="1"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724400" algn="l"/>
              </a:tabLst>
            </a:pPr>
            <a:r>
              <a:rPr kumimoji="0" lang="en-US" altLang="en-US"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Email To Staff: Your teacher Bob is a pervert.  Shame on the church for having him around children. </a:t>
            </a:r>
            <a:endParaRPr kumimoji="0" lang="en-US" altLang="en-US" sz="16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724400" algn="l"/>
              </a:tabLst>
            </a:pPr>
            <a:endParaRPr lang="en-US" altLang="en-US" sz="6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724400" algn="l"/>
              </a:tabLst>
            </a:pP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724400" algn="l"/>
              </a:tabLst>
            </a:pPr>
            <a:endParaRPr lang="en-US" altLang="en-US" sz="6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724400" algn="l"/>
              </a:tabLst>
            </a:pP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724400" algn="l"/>
              </a:tabLst>
            </a:pPr>
            <a:endParaRPr lang="en-US" altLang="en-US" sz="6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7244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2">
            <a:extLst>
              <a:ext uri="{FF2B5EF4-FFF2-40B4-BE49-F238E27FC236}">
                <a16:creationId xmlns:a16="http://schemas.microsoft.com/office/drawing/2014/main" id="{56994620-03F2-6EB5-8270-81D26EBB8A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9602" y="2667000"/>
            <a:ext cx="3910998" cy="41668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7E3E612B-6D15-50AE-E574-EE5F53C6409A}"/>
              </a:ext>
            </a:extLst>
          </p:cNvPr>
          <p:cNvSpPr>
            <a:spLocks noChangeArrowheads="1"/>
          </p:cNvSpPr>
          <p:nvPr/>
        </p:nvSpPr>
        <p:spPr bwMode="auto">
          <a:xfrm>
            <a:off x="1143000" y="4821671"/>
            <a:ext cx="199926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What do you do next?</a:t>
            </a:r>
            <a:endParaRPr kumimoji="0" lang="en-US" altLang="en-US" sz="1600" b="0" i="1"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829606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sp>
        <p:nvSpPr>
          <p:cNvPr id="6" name="TextBox 5"/>
          <p:cNvSpPr txBox="1"/>
          <p:nvPr/>
        </p:nvSpPr>
        <p:spPr>
          <a:xfrm>
            <a:off x="2443831" y="160084"/>
            <a:ext cx="6719565" cy="904863"/>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USSCB Charter for the Protection of Children &amp; Young People – 2002, Revised 2018</a:t>
            </a:r>
          </a:p>
        </p:txBody>
      </p:sp>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3" name="Rectangle 2"/>
          <p:cNvSpPr/>
          <p:nvPr/>
        </p:nvSpPr>
        <p:spPr>
          <a:xfrm>
            <a:off x="533400" y="1305342"/>
            <a:ext cx="7924800" cy="4154984"/>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ARTICLE 12. Dioceses/eparchies are to maintain “safe environment” programs which the diocesan/eparchial bishop deems to be in accord with Catholic moral principles. </a:t>
            </a:r>
          </a:p>
          <a:p>
            <a:r>
              <a:rPr lang="en-US" sz="2400" dirty="0">
                <a:latin typeface="Times New Roman" panose="02020603050405020304" pitchFamily="18" charset="0"/>
                <a:cs typeface="Times New Roman" panose="02020603050405020304" pitchFamily="18" charset="0"/>
              </a:rPr>
              <a:t>They are to be conducted cooperatively with parents, civil authorities, educators, and community organizations to provide education and training for minors, parents, ministers, employees, volunteers, and others about ways to sustain and foster a safe environment for minors. </a:t>
            </a:r>
          </a:p>
          <a:p>
            <a:r>
              <a:rPr lang="en-US" sz="2400" dirty="0">
                <a:latin typeface="Times New Roman" panose="02020603050405020304" pitchFamily="18" charset="0"/>
                <a:cs typeface="Times New Roman" panose="02020603050405020304" pitchFamily="18" charset="0"/>
              </a:rPr>
              <a:t>Dioceses/eparchies are to make clear to clergy and all members of the community the standards of conduct for clergy and other persons with regard to their contact with minors.</a:t>
            </a:r>
          </a:p>
        </p:txBody>
      </p:sp>
    </p:spTree>
    <p:extLst>
      <p:ext uri="{BB962C8B-B14F-4D97-AF65-F5344CB8AC3E}">
        <p14:creationId xmlns:p14="http://schemas.microsoft.com/office/powerpoint/2010/main" val="41707776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sp>
        <p:nvSpPr>
          <p:cNvPr id="6" name="TextBox 5"/>
          <p:cNvSpPr txBox="1"/>
          <p:nvPr/>
        </p:nvSpPr>
        <p:spPr>
          <a:xfrm>
            <a:off x="2418517" y="134736"/>
            <a:ext cx="6719565" cy="875432"/>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What are the Responsibilities of my Safe Environment Coordinator?</a:t>
            </a:r>
          </a:p>
        </p:txBody>
      </p:sp>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3" name="TextBox 2"/>
          <p:cNvSpPr txBox="1"/>
          <p:nvPr/>
        </p:nvSpPr>
        <p:spPr>
          <a:xfrm>
            <a:off x="139369" y="1524000"/>
            <a:ext cx="8928431" cy="4493538"/>
          </a:xfrm>
          <a:prstGeom prst="rect">
            <a:avLst/>
          </a:prstGeom>
          <a:noFill/>
        </p:spPr>
        <p:txBody>
          <a:bodyPr wrap="square" rtlCol="0">
            <a:spAutoFit/>
          </a:bodyPr>
          <a:lstStyle/>
          <a:p>
            <a:pPr marL="285750" lvl="0" indent="-285750">
              <a:spcBef>
                <a:spcPts val="600"/>
              </a:spcBef>
              <a:spcAft>
                <a:spcPts val="600"/>
              </a:spcAft>
              <a:buFont typeface="Arial" panose="020B0604020202020204" pitchFamily="34" charset="0"/>
              <a:buChar char="•"/>
            </a:pPr>
            <a:r>
              <a:rPr lang="en-US" sz="1400" i="1" dirty="0"/>
              <a:t>Serve as the archdiocesan </a:t>
            </a:r>
            <a:r>
              <a:rPr lang="en-US" sz="1400" b="1" i="1" dirty="0"/>
              <a:t>contact person </a:t>
            </a:r>
            <a:r>
              <a:rPr lang="en-US" sz="1400" i="1" dirty="0"/>
              <a:t>for all tasks associated with the Safe Environment Program</a:t>
            </a:r>
            <a:endParaRPr lang="en-US" sz="1400" dirty="0"/>
          </a:p>
          <a:p>
            <a:pPr marL="285750" lvl="0" indent="-285750">
              <a:spcBef>
                <a:spcPts val="600"/>
              </a:spcBef>
              <a:spcAft>
                <a:spcPts val="600"/>
              </a:spcAft>
              <a:buFont typeface="Arial" panose="020B0604020202020204" pitchFamily="34" charset="0"/>
              <a:buChar char="•"/>
            </a:pPr>
            <a:r>
              <a:rPr lang="en-US" sz="1400" b="1" i="1" dirty="0"/>
              <a:t>Assist new volunteers, employees and new employee applicants </a:t>
            </a:r>
            <a:r>
              <a:rPr lang="en-US" sz="1400" i="1" dirty="0"/>
              <a:t>with completing their Initial Safe Environment Certification in the CMG Connect System.</a:t>
            </a:r>
            <a:endParaRPr lang="en-US" sz="1400" dirty="0"/>
          </a:p>
          <a:p>
            <a:pPr marL="285750" lvl="0" indent="-285750">
              <a:spcBef>
                <a:spcPts val="600"/>
              </a:spcBef>
              <a:spcAft>
                <a:spcPts val="600"/>
              </a:spcAft>
              <a:buFont typeface="Arial" panose="020B0604020202020204" pitchFamily="34" charset="0"/>
              <a:buChar char="•"/>
            </a:pPr>
            <a:r>
              <a:rPr lang="en-US" sz="1400" b="1" i="1" dirty="0"/>
              <a:t>Notify and assist volunteers and employees with completing the Renewal Safe Environment Certification  </a:t>
            </a:r>
            <a:r>
              <a:rPr lang="en-US" sz="1400" i="1" dirty="0"/>
              <a:t>Renew Background Check/Code of Conduct (See Criminal Background Check Procedures)</a:t>
            </a:r>
            <a:endParaRPr lang="en-US" sz="1400" dirty="0"/>
          </a:p>
          <a:p>
            <a:pPr marL="285750" lvl="0" indent="-285750">
              <a:spcBef>
                <a:spcPts val="600"/>
              </a:spcBef>
              <a:spcAft>
                <a:spcPts val="600"/>
              </a:spcAft>
              <a:buFont typeface="Arial" panose="020B0604020202020204" pitchFamily="34" charset="0"/>
              <a:buChar char="•"/>
            </a:pPr>
            <a:r>
              <a:rPr lang="en-US" sz="1400" b="1" i="1" dirty="0"/>
              <a:t>Review the Criminal Background Check Reports </a:t>
            </a:r>
            <a:r>
              <a:rPr lang="en-US" sz="1400" i="1" dirty="0"/>
              <a:t>for your parish’s and/or school’s volunteers and employees (See Criminal Background Check Procedures)</a:t>
            </a:r>
            <a:endParaRPr lang="en-US" sz="1400" dirty="0"/>
          </a:p>
          <a:p>
            <a:pPr marL="285750" lvl="0" indent="-285750">
              <a:spcBef>
                <a:spcPts val="600"/>
              </a:spcBef>
              <a:spcAft>
                <a:spcPts val="600"/>
              </a:spcAft>
              <a:buFont typeface="Arial" panose="020B0604020202020204" pitchFamily="34" charset="0"/>
              <a:buChar char="•"/>
            </a:pPr>
            <a:r>
              <a:rPr lang="en-US" sz="1400" i="1" dirty="0"/>
              <a:t>Complete the </a:t>
            </a:r>
            <a:r>
              <a:rPr lang="en-US" sz="1400" b="1" i="1" dirty="0"/>
              <a:t>annual Safe Environment Compliance Report.</a:t>
            </a:r>
            <a:endParaRPr lang="en-US" sz="1400" dirty="0"/>
          </a:p>
          <a:p>
            <a:pPr marL="285750" lvl="0" indent="-285750">
              <a:spcBef>
                <a:spcPts val="600"/>
              </a:spcBef>
              <a:spcAft>
                <a:spcPts val="600"/>
              </a:spcAft>
              <a:buFont typeface="Arial" panose="020B0604020202020204" pitchFamily="34" charset="0"/>
              <a:buChar char="•"/>
            </a:pPr>
            <a:r>
              <a:rPr lang="en-US" sz="1400" i="1" dirty="0"/>
              <a:t>Maintain Safe Environment records and documentation in </a:t>
            </a:r>
            <a:r>
              <a:rPr lang="en-US" sz="1400" b="1" i="1" dirty="0"/>
              <a:t>CMG Connect </a:t>
            </a:r>
            <a:r>
              <a:rPr lang="en-US" sz="1400" i="1" dirty="0"/>
              <a:t>and on-site as needed.</a:t>
            </a:r>
            <a:endParaRPr lang="en-US" sz="1400" dirty="0"/>
          </a:p>
          <a:p>
            <a:pPr marL="285750" lvl="0" indent="-285750">
              <a:spcBef>
                <a:spcPts val="600"/>
              </a:spcBef>
              <a:spcAft>
                <a:spcPts val="600"/>
              </a:spcAft>
              <a:buFont typeface="Arial" panose="020B0604020202020204" pitchFamily="34" charset="0"/>
              <a:buChar char="•"/>
            </a:pPr>
            <a:r>
              <a:rPr lang="en-US" sz="1400" i="1" dirty="0"/>
              <a:t>Coordinate any </a:t>
            </a:r>
            <a:r>
              <a:rPr lang="en-US" sz="1400" b="1" i="1" dirty="0"/>
              <a:t>Safe Environment Education Session </a:t>
            </a:r>
            <a:r>
              <a:rPr lang="en-US" sz="1400" i="1" dirty="0"/>
              <a:t>that your parish/school hosts. </a:t>
            </a:r>
            <a:endParaRPr lang="en-US" sz="1400" dirty="0"/>
          </a:p>
          <a:p>
            <a:pPr marL="285750" lvl="0" indent="-285750">
              <a:spcBef>
                <a:spcPts val="600"/>
              </a:spcBef>
              <a:spcAft>
                <a:spcPts val="600"/>
              </a:spcAft>
              <a:buFont typeface="Arial" panose="020B0604020202020204" pitchFamily="34" charset="0"/>
              <a:buChar char="•"/>
            </a:pPr>
            <a:r>
              <a:rPr lang="en-US" sz="1400" b="1" i="1" dirty="0"/>
              <a:t>Distribute</a:t>
            </a:r>
            <a:r>
              <a:rPr lang="en-US" sz="1400" i="1" dirty="0"/>
              <a:t> Safe Environment Program </a:t>
            </a:r>
            <a:r>
              <a:rPr lang="en-US" sz="1400" b="1" i="1" dirty="0"/>
              <a:t>newsletters, updates, and information </a:t>
            </a:r>
            <a:r>
              <a:rPr lang="en-US" sz="1400" i="1" dirty="0"/>
              <a:t>to your parish/school.</a:t>
            </a:r>
            <a:endParaRPr lang="en-US" sz="1400" dirty="0"/>
          </a:p>
          <a:p>
            <a:pPr marL="285750" lvl="0" indent="-285750">
              <a:spcBef>
                <a:spcPts val="600"/>
              </a:spcBef>
              <a:spcAft>
                <a:spcPts val="600"/>
              </a:spcAft>
              <a:buFont typeface="Arial" panose="020B0604020202020204" pitchFamily="34" charset="0"/>
              <a:buChar char="•"/>
            </a:pPr>
            <a:r>
              <a:rPr lang="en-US" sz="1400" i="1" dirty="0"/>
              <a:t>Implement and enforce Safe Environment Policies and Procedures in the parish/school.</a:t>
            </a:r>
            <a:endParaRPr lang="en-US" sz="1400" dirty="0"/>
          </a:p>
          <a:p>
            <a:pPr marL="285750" lvl="0" indent="-285750">
              <a:spcBef>
                <a:spcPts val="600"/>
              </a:spcBef>
              <a:spcAft>
                <a:spcPts val="600"/>
              </a:spcAft>
              <a:buFont typeface="Arial" panose="020B0604020202020204" pitchFamily="34" charset="0"/>
              <a:buChar char="•"/>
            </a:pPr>
            <a:r>
              <a:rPr lang="en-US" sz="1400" i="1" dirty="0"/>
              <a:t>Be the </a:t>
            </a:r>
            <a:r>
              <a:rPr lang="en-US" sz="1400" b="1" i="1" dirty="0"/>
              <a:t>point of contact </a:t>
            </a:r>
            <a:r>
              <a:rPr lang="en-US" sz="1400" i="1" dirty="0"/>
              <a:t>for ministries, departments, directors and employees regarding Safe Environment Certification status inquiries.</a:t>
            </a:r>
            <a:endParaRPr lang="en-US" sz="1400" dirty="0"/>
          </a:p>
        </p:txBody>
      </p:sp>
    </p:spTree>
    <p:extLst>
      <p:ext uri="{BB962C8B-B14F-4D97-AF65-F5344CB8AC3E}">
        <p14:creationId xmlns:p14="http://schemas.microsoft.com/office/powerpoint/2010/main" val="21271472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sp>
        <p:nvSpPr>
          <p:cNvPr id="6" name="TextBox 5"/>
          <p:cNvSpPr txBox="1"/>
          <p:nvPr/>
        </p:nvSpPr>
        <p:spPr>
          <a:xfrm>
            <a:off x="2418517" y="134736"/>
            <a:ext cx="6719565" cy="875432"/>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What are the Responsibilities of my Safe Environment Coordinator?</a:t>
            </a:r>
          </a:p>
        </p:txBody>
      </p:sp>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3" name="TextBox 2"/>
          <p:cNvSpPr txBox="1"/>
          <p:nvPr/>
        </p:nvSpPr>
        <p:spPr>
          <a:xfrm>
            <a:off x="34031" y="1676400"/>
            <a:ext cx="8928431" cy="4585871"/>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designated On-Site Safe Environment Coordinator (SEC) should be on-site (or shared between collaborating parishes) for every parish/school.  </a:t>
            </a:r>
          </a:p>
          <a:p>
            <a:pPr marL="285750" lvl="0" indent="-285750">
              <a:spcBef>
                <a:spcPts val="600"/>
              </a:spcBef>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These responsibilities can be shared or designated to a single person.</a:t>
            </a:r>
          </a:p>
          <a:p>
            <a:pPr marL="285750" lvl="0" indent="-285750">
              <a:spcBef>
                <a:spcPts val="600"/>
              </a:spcBef>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 On-Site Safe Environment Coordinator Designation Form should be completed for each person you are designating to assist you as a coordinator.</a:t>
            </a:r>
          </a:p>
          <a:p>
            <a:pPr marL="285750" lvl="0" indent="-285750">
              <a:spcBef>
                <a:spcPts val="600"/>
              </a:spcBef>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your designated SEC leaves your parish/school, please notify the Safe Environment Office so we can remove any confidential access to employee or volunteer records.</a:t>
            </a:r>
          </a:p>
          <a:p>
            <a:pPr marL="285750" lvl="0" indent="-285750">
              <a:spcBef>
                <a:spcPts val="600"/>
              </a:spcBef>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New SEC’s are scheduled for training from the Safe Environment Office in using CMG Connect and important policies and procedures.  Training typically lasts 3 hours and is conducted in whatever way is most convenient for your parish/school staff.  </a:t>
            </a:r>
          </a:p>
          <a:p>
            <a:pPr marL="285750" lvl="0" indent="-285750">
              <a:spcBef>
                <a:spcPts val="600"/>
              </a:spcBef>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Your SEC should be identified or made known to your parish/school staff and volunteers. (Identified on website, Listed in bulletin, Identified on internal phone directories, etc.)</a:t>
            </a:r>
          </a:p>
          <a:p>
            <a:pPr marL="285750" lvl="0" indent="-285750">
              <a:spcBef>
                <a:spcPts val="600"/>
              </a:spcBef>
              <a:spcAft>
                <a:spcPts val="600"/>
              </a:spcAf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0829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graphicFrame>
        <p:nvGraphicFramePr>
          <p:cNvPr id="3" name="Table 3">
            <a:extLst>
              <a:ext uri="{FF2B5EF4-FFF2-40B4-BE49-F238E27FC236}">
                <a16:creationId xmlns:a16="http://schemas.microsoft.com/office/drawing/2014/main" id="{63F4AB81-CB0D-416F-8473-BF34FA12F483}"/>
              </a:ext>
            </a:extLst>
          </p:cNvPr>
          <p:cNvGraphicFramePr>
            <a:graphicFrameLocks noGrp="1"/>
          </p:cNvGraphicFramePr>
          <p:nvPr/>
        </p:nvGraphicFramePr>
        <p:xfrm>
          <a:off x="381000" y="1397000"/>
          <a:ext cx="8610600" cy="5232400"/>
        </p:xfrm>
        <a:graphic>
          <a:graphicData uri="http://schemas.openxmlformats.org/drawingml/2006/table">
            <a:tbl>
              <a:tblPr firstRow="1" bandRow="1">
                <a:tableStyleId>{5C22544A-7EE6-4342-B048-85BDC9FD1C3A}</a:tableStyleId>
              </a:tblPr>
              <a:tblGrid>
                <a:gridCol w="8610600">
                  <a:extLst>
                    <a:ext uri="{9D8B030D-6E8A-4147-A177-3AD203B41FA5}">
                      <a16:colId xmlns:a16="http://schemas.microsoft.com/office/drawing/2014/main" val="2077315033"/>
                    </a:ext>
                  </a:extLst>
                </a:gridCol>
              </a:tblGrid>
              <a:tr h="5232400">
                <a:tc>
                  <a:txBody>
                    <a:bodyPr/>
                    <a:lstStyle/>
                    <a:p>
                      <a:pPr algn="l"/>
                      <a:r>
                        <a:rPr lang="en-US" sz="2800" dirty="0">
                          <a:solidFill>
                            <a:srgbClr val="FF0000"/>
                          </a:solidFill>
                        </a:rPr>
                        <a:t>What do you do?</a:t>
                      </a:r>
                    </a:p>
                    <a:p>
                      <a:pPr marL="0" indent="0" algn="l">
                        <a:buFont typeface="Arial" panose="020B0604020202020204" pitchFamily="34" charset="0"/>
                        <a:buNone/>
                      </a:pPr>
                      <a:endParaRPr lang="en-US" dirty="0">
                        <a:solidFill>
                          <a:schemeClr val="tx1"/>
                        </a:solidFill>
                      </a:endParaRPr>
                    </a:p>
                    <a:p>
                      <a:pPr marL="0" indent="0" algn="l">
                        <a:buFont typeface="Arial" panose="020B0604020202020204" pitchFamily="34" charset="0"/>
                        <a:buNone/>
                      </a:pPr>
                      <a:r>
                        <a:rPr lang="en-US" sz="2400" dirty="0">
                          <a:solidFill>
                            <a:schemeClr val="tx1"/>
                          </a:solidFill>
                        </a:rPr>
                        <a:t>Evaluate the situation  </a:t>
                      </a:r>
                    </a:p>
                    <a:p>
                      <a:pPr marL="0" indent="0" algn="l">
                        <a:buFont typeface="Arial" panose="020B0604020202020204" pitchFamily="34" charset="0"/>
                        <a:buNone/>
                      </a:pPr>
                      <a:endParaRPr lang="en-US" dirty="0">
                        <a:solidFill>
                          <a:schemeClr val="tx1"/>
                        </a:solidFill>
                      </a:endParaRPr>
                    </a:p>
                    <a:p>
                      <a:pPr marL="0" indent="0" algn="l">
                        <a:buFont typeface="Arial" panose="020B0604020202020204" pitchFamily="34" charset="0"/>
                        <a:buNone/>
                      </a:pPr>
                      <a:endParaRPr lang="en-US" dirty="0">
                        <a:solidFill>
                          <a:schemeClr val="tx1"/>
                        </a:solidFill>
                      </a:endParaRPr>
                    </a:p>
                    <a:p>
                      <a:pPr marL="0" indent="0" algn="l">
                        <a:buFont typeface="Arial" panose="020B0604020202020204" pitchFamily="34" charset="0"/>
                        <a:buNone/>
                      </a:pPr>
                      <a:r>
                        <a:rPr lang="en-US" sz="2400" dirty="0">
                          <a:solidFill>
                            <a:schemeClr val="tx1"/>
                          </a:solidFill>
                        </a:rPr>
                        <a:t>Paid Administrative Leave is always an option…</a:t>
                      </a:r>
                    </a:p>
                    <a:p>
                      <a:pPr marL="0" indent="0" algn="l">
                        <a:buFont typeface="Arial" panose="020B0604020202020204" pitchFamily="34" charset="0"/>
                        <a:buNone/>
                      </a:pPr>
                      <a:endParaRPr lang="en-US" dirty="0">
                        <a:solidFill>
                          <a:schemeClr val="tx1"/>
                        </a:solidFill>
                      </a:endParaRPr>
                    </a:p>
                    <a:p>
                      <a:pPr marL="285750" indent="-285750">
                        <a:buFont typeface="Arial" panose="020B0604020202020204" pitchFamily="34" charset="0"/>
                        <a:buChar char="•"/>
                      </a:pPr>
                      <a:r>
                        <a:rPr lang="en-US" sz="1800" cap="none" dirty="0">
                          <a:solidFill>
                            <a:schemeClr val="tx1"/>
                          </a:solidFill>
                        </a:rPr>
                        <a:t>Then </a:t>
                      </a:r>
                      <a:r>
                        <a:rPr lang="en-US" sz="1800" u="sng" cap="none" dirty="0">
                          <a:solidFill>
                            <a:schemeClr val="tx1"/>
                          </a:solidFill>
                        </a:rPr>
                        <a:t>investigate</a:t>
                      </a:r>
                      <a:r>
                        <a:rPr lang="en-US" sz="1800" cap="none" dirty="0">
                          <a:solidFill>
                            <a:schemeClr val="tx1"/>
                          </a:solidFill>
                        </a:rPr>
                        <a:t>, </a:t>
                      </a:r>
                      <a:r>
                        <a:rPr lang="en-US" sz="1800" u="sng" cap="none" dirty="0">
                          <a:solidFill>
                            <a:schemeClr val="tx1"/>
                          </a:solidFill>
                        </a:rPr>
                        <a:t>document</a:t>
                      </a:r>
                      <a:r>
                        <a:rPr lang="en-US" sz="1800" cap="none" dirty="0">
                          <a:solidFill>
                            <a:schemeClr val="tx1"/>
                          </a:solidFill>
                        </a:rPr>
                        <a:t>, and </a:t>
                      </a:r>
                      <a:r>
                        <a:rPr lang="en-US" sz="1800" u="sng" cap="none" dirty="0">
                          <a:solidFill>
                            <a:schemeClr val="tx1"/>
                          </a:solidFill>
                        </a:rPr>
                        <a:t>determine next steps </a:t>
                      </a:r>
                      <a:r>
                        <a:rPr lang="en-US" sz="1800" cap="none" dirty="0">
                          <a:solidFill>
                            <a:schemeClr val="tx1"/>
                          </a:solidFill>
                        </a:rPr>
                        <a:t>according to their type of employment &amp; the egregious action.</a:t>
                      </a:r>
                    </a:p>
                    <a:p>
                      <a:pPr marL="285750" indent="-285750">
                        <a:buFont typeface="Arial" panose="020B0604020202020204" pitchFamily="34" charset="0"/>
                        <a:buChar char="•"/>
                      </a:pPr>
                      <a:endParaRPr lang="en-US" sz="1800" cap="none" dirty="0">
                        <a:solidFill>
                          <a:schemeClr val="tx1"/>
                        </a:solidFill>
                      </a:endParaRPr>
                    </a:p>
                    <a:p>
                      <a:pPr marL="285750" indent="-285750">
                        <a:buFont typeface="Arial" panose="020B0604020202020204" pitchFamily="34" charset="0"/>
                        <a:buChar char="•"/>
                      </a:pPr>
                      <a:r>
                        <a:rPr lang="en-US" sz="1800" cap="none" dirty="0">
                          <a:solidFill>
                            <a:schemeClr val="tx1"/>
                          </a:solidFill>
                        </a:rPr>
                        <a:t>Restrict their access to the workplace while you investigate.</a:t>
                      </a:r>
                    </a:p>
                    <a:p>
                      <a:pPr marL="0" indent="0">
                        <a:buFont typeface="Arial" panose="020B0604020202020204" pitchFamily="34" charset="0"/>
                        <a:buNone/>
                      </a:pPr>
                      <a:endParaRPr lang="en-US" sz="1800" cap="none" dirty="0">
                        <a:solidFill>
                          <a:schemeClr val="tx1"/>
                        </a:solidFill>
                      </a:endParaRPr>
                    </a:p>
                    <a:p>
                      <a:pPr marL="285750" indent="-285750">
                        <a:buFont typeface="Arial" panose="020B0604020202020204" pitchFamily="34" charset="0"/>
                        <a:buChar char="•"/>
                      </a:pPr>
                      <a:r>
                        <a:rPr lang="en-US" sz="1800" cap="none" dirty="0">
                          <a:solidFill>
                            <a:schemeClr val="tx1"/>
                          </a:solidFill>
                        </a:rPr>
                        <a:t>Make sure the right people are involved &amp; informed</a:t>
                      </a:r>
                    </a:p>
                    <a:p>
                      <a:pPr marL="285750" indent="-285750">
                        <a:buFont typeface="Arial" panose="020B0604020202020204" pitchFamily="34" charset="0"/>
                        <a:buChar char="•"/>
                      </a:pPr>
                      <a:endParaRPr lang="en-US" dirty="0">
                        <a:solidFill>
                          <a:schemeClr val="tx1"/>
                        </a:solidFill>
                      </a:endParaRPr>
                    </a:p>
                  </a:txBody>
                  <a:tcPr>
                    <a:noFill/>
                  </a:tcPr>
                </a:tc>
                <a:extLst>
                  <a:ext uri="{0D108BD9-81ED-4DB2-BD59-A6C34878D82A}">
                    <a16:rowId xmlns:a16="http://schemas.microsoft.com/office/drawing/2014/main" val="1519354850"/>
                  </a:ext>
                </a:extLst>
              </a:tr>
            </a:tbl>
          </a:graphicData>
        </a:graphic>
      </p:graphicFrame>
    </p:spTree>
    <p:extLst>
      <p:ext uri="{BB962C8B-B14F-4D97-AF65-F5344CB8AC3E}">
        <p14:creationId xmlns:p14="http://schemas.microsoft.com/office/powerpoint/2010/main" val="19043046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7" name="TextBox 6"/>
          <p:cNvSpPr txBox="1"/>
          <p:nvPr/>
        </p:nvSpPr>
        <p:spPr>
          <a:xfrm>
            <a:off x="2590800" y="228600"/>
            <a:ext cx="5410200" cy="830997"/>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What Does the Safe Environment Program Look Like in a Parish/School?</a:t>
            </a:r>
          </a:p>
        </p:txBody>
      </p:sp>
      <p:graphicFrame>
        <p:nvGraphicFramePr>
          <p:cNvPr id="9" name="Diagram 8"/>
          <p:cNvGraphicFramePr/>
          <p:nvPr/>
        </p:nvGraphicFramePr>
        <p:xfrm>
          <a:off x="533400" y="1288198"/>
          <a:ext cx="8001000" cy="5003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212662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Important Policies </a:t>
            </a:r>
          </a:p>
        </p:txBody>
      </p:sp>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3" name="TextBox 2"/>
          <p:cNvSpPr txBox="1"/>
          <p:nvPr/>
        </p:nvSpPr>
        <p:spPr>
          <a:xfrm>
            <a:off x="609600" y="1600200"/>
            <a:ext cx="7924800" cy="452431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Code of Ethical Standards </a:t>
            </a:r>
            <a:r>
              <a:rPr lang="en-US" i="1" dirty="0">
                <a:latin typeface="Times New Roman" panose="02020603050405020304" pitchFamily="18" charset="0"/>
                <a:cs typeface="Times New Roman" panose="02020603050405020304" pitchFamily="18" charset="0"/>
              </a:rPr>
              <a:t>(Updated revision pending 2022)</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Background Check Guidelines (Updated in 2019)</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Social Media &amp; Digital Communication Policy (2020)</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Overnight Trip with Minors Policy </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Sex Offender Protocol for Parishes &amp; Schools </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Mandatory Reporting Responsibilities &amp; Requirements</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Safe Environment Certification Policy (2019)</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Safe Environment Week Resource Guide (Emailed in February/March each year)</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90488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sp>
        <p:nvSpPr>
          <p:cNvPr id="6" name="TextBox 5"/>
          <p:cNvSpPr txBox="1"/>
          <p:nvPr/>
        </p:nvSpPr>
        <p:spPr>
          <a:xfrm>
            <a:off x="2424435" y="134736"/>
            <a:ext cx="6719565" cy="904863"/>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How does the archdiocesan Safe Environment Office support the parish/school?</a:t>
            </a:r>
          </a:p>
        </p:txBody>
      </p:sp>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3" name="TextBox 2"/>
          <p:cNvSpPr txBox="1"/>
          <p:nvPr/>
        </p:nvSpPr>
        <p:spPr>
          <a:xfrm>
            <a:off x="609600" y="1600200"/>
            <a:ext cx="7924800" cy="4524315"/>
          </a:xfrm>
          <a:prstGeom prst="rect">
            <a:avLst/>
          </a:prstGeom>
          <a:noFill/>
        </p:spPr>
        <p:txBody>
          <a:bodyPr wrap="square" rtlCol="0">
            <a:spAutoFit/>
          </a:bodyPr>
          <a:lstStyle/>
          <a:p>
            <a:pPr marL="342900" indent="-342900">
              <a:buFont typeface="+mj-lt"/>
              <a:buAutoNum type="arabicPeriod"/>
            </a:pPr>
            <a:endParaRPr lang="en-US" sz="3600" dirty="0">
              <a:latin typeface="Times New Roman" panose="02020603050405020304" pitchFamily="18" charset="0"/>
              <a:cs typeface="Times New Roman" panose="02020603050405020304" pitchFamily="18" charset="0"/>
            </a:endParaRPr>
          </a:p>
          <a:p>
            <a:pPr marL="514350" indent="-514350" algn="ctr">
              <a:buFont typeface="+mj-lt"/>
              <a:buAutoNum type="arabicPeriod"/>
            </a:pPr>
            <a:r>
              <a:rPr lang="en-US" sz="3600" dirty="0">
                <a:latin typeface="Times New Roman" panose="02020603050405020304" pitchFamily="18" charset="0"/>
                <a:cs typeface="Times New Roman" panose="02020603050405020304" pitchFamily="18" charset="0"/>
              </a:rPr>
              <a:t>Education &amp; Training</a:t>
            </a:r>
          </a:p>
          <a:p>
            <a:pPr marL="514350" indent="-514350" algn="ctr">
              <a:buFont typeface="+mj-lt"/>
              <a:buAutoNum type="arabicPeriod"/>
            </a:pPr>
            <a:endParaRPr lang="en-US" sz="3600" dirty="0">
              <a:latin typeface="Times New Roman" panose="02020603050405020304" pitchFamily="18" charset="0"/>
              <a:cs typeface="Times New Roman" panose="02020603050405020304" pitchFamily="18" charset="0"/>
            </a:endParaRPr>
          </a:p>
          <a:p>
            <a:pPr marL="514350" indent="-514350" algn="ctr">
              <a:buFont typeface="+mj-lt"/>
              <a:buAutoNum type="arabicPeriod"/>
            </a:pPr>
            <a:r>
              <a:rPr lang="en-US" sz="3600" dirty="0">
                <a:latin typeface="Times New Roman" panose="02020603050405020304" pitchFamily="18" charset="0"/>
                <a:cs typeface="Times New Roman" panose="02020603050405020304" pitchFamily="18" charset="0"/>
              </a:rPr>
              <a:t>Compliance &amp; Enforcement</a:t>
            </a:r>
          </a:p>
          <a:p>
            <a:pPr marL="514350" indent="-514350" algn="ctr">
              <a:buFont typeface="+mj-lt"/>
              <a:buAutoNum type="arabicPeriod"/>
            </a:pPr>
            <a:endParaRPr lang="en-US" sz="3600" dirty="0">
              <a:latin typeface="Times New Roman" panose="02020603050405020304" pitchFamily="18" charset="0"/>
              <a:cs typeface="Times New Roman" panose="02020603050405020304" pitchFamily="18" charset="0"/>
            </a:endParaRPr>
          </a:p>
          <a:p>
            <a:pPr marL="514350" indent="-514350" algn="ctr">
              <a:buFont typeface="+mj-lt"/>
              <a:buAutoNum type="arabicPeriod"/>
            </a:pPr>
            <a:r>
              <a:rPr lang="en-US" sz="3600" dirty="0">
                <a:latin typeface="Times New Roman" panose="02020603050405020304" pitchFamily="18" charset="0"/>
                <a:cs typeface="Times New Roman" panose="02020603050405020304" pitchFamily="18" charset="0"/>
              </a:rPr>
              <a:t>Response &amp; Intervention</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313413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sp>
        <p:nvSpPr>
          <p:cNvPr id="6" name="TextBox 5"/>
          <p:cNvSpPr txBox="1"/>
          <p:nvPr/>
        </p:nvSpPr>
        <p:spPr>
          <a:xfrm>
            <a:off x="2424435" y="134736"/>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How can we help you?</a:t>
            </a:r>
          </a:p>
        </p:txBody>
      </p:sp>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3" name="TextBox 2"/>
          <p:cNvSpPr txBox="1"/>
          <p:nvPr/>
        </p:nvSpPr>
        <p:spPr>
          <a:xfrm>
            <a:off x="609600" y="1600200"/>
            <a:ext cx="7924800" cy="480131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On-site training for new on-site safe environment coordinators.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Additional training for parish/school staff in any safe environment policy, abuse prevention, mandatory reporting, etc.</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Create or provide resources for parish/school to provide to staff, volunteers, ministries, or families.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Request a review of the Parish/School Safe Environment Program.</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Assistance and guidance with completing any safe environment compliance documentation.</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Assistance in responding to or addressing sensitive issues involving children.</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Assistance and support for responding to any abuse allegations involving staff or volunteers.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Guidance for navigating through any difficult situations that involve abuse or sexual misconduct.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Counsel for any mandatory reporting situations.  </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951585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BC508F-EA8C-461A-8D48-FA79380CE207}"/>
              </a:ext>
            </a:extLst>
          </p:cNvPr>
          <p:cNvSpPr>
            <a:spLocks noGrp="1"/>
          </p:cNvSpPr>
          <p:nvPr>
            <p:ph idx="1"/>
          </p:nvPr>
        </p:nvSpPr>
        <p:spPr>
          <a:xfrm>
            <a:off x="457200" y="1600200"/>
            <a:ext cx="8229600" cy="4525963"/>
          </a:xfrm>
        </p:spPr>
        <p:txBody>
          <a:bodyPr>
            <a:normAutofit/>
          </a:bodyPr>
          <a:lstStyle/>
          <a:p>
            <a:pPr marL="0" indent="0" algn="ctr">
              <a:buNone/>
            </a:pPr>
            <a:r>
              <a:rPr lang="en-US" sz="4800" b="1" dirty="0"/>
              <a:t>QUESTIONS?</a:t>
            </a:r>
          </a:p>
          <a:p>
            <a:pPr marL="0" indent="0">
              <a:buNone/>
            </a:pPr>
            <a:endParaRPr lang="en-US" sz="2800" dirty="0"/>
          </a:p>
          <a:p>
            <a:pPr algn="r"/>
            <a:endParaRPr lang="en-US" sz="2800" dirty="0"/>
          </a:p>
        </p:txBody>
      </p:sp>
      <p:pic>
        <p:nvPicPr>
          <p:cNvPr id="4" name="Picture 3" descr="content header.jpg">
            <a:extLst>
              <a:ext uri="{FF2B5EF4-FFF2-40B4-BE49-F238E27FC236}">
                <a16:creationId xmlns:a16="http://schemas.microsoft.com/office/drawing/2014/main" id="{35CF8511-B4C6-4946-B4B0-4E600B880A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327"/>
            <a:ext cx="9144000" cy="1010169"/>
          </a:xfrm>
          <a:prstGeom prst="rect">
            <a:avLst/>
          </a:prstGeom>
        </p:spPr>
      </p:pic>
      <p:sp>
        <p:nvSpPr>
          <p:cNvPr id="5" name="TextBox 4">
            <a:extLst>
              <a:ext uri="{FF2B5EF4-FFF2-40B4-BE49-F238E27FC236}">
                <a16:creationId xmlns:a16="http://schemas.microsoft.com/office/drawing/2014/main" id="{7309ECA6-E409-47D9-AF93-EEA157E4B167}"/>
              </a:ext>
            </a:extLst>
          </p:cNvPr>
          <p:cNvSpPr txBox="1"/>
          <p:nvPr/>
        </p:nvSpPr>
        <p:spPr>
          <a:xfrm>
            <a:off x="457200" y="5496580"/>
            <a:ext cx="8229600" cy="369332"/>
          </a:xfrm>
          <a:prstGeom prst="rect">
            <a:avLst/>
          </a:prstGeom>
          <a:noFill/>
        </p:spPr>
        <p:txBody>
          <a:bodyPr wrap="square" rtlCol="0">
            <a:spAutoFit/>
          </a:bodyPr>
          <a:lstStyle/>
          <a:p>
            <a:r>
              <a:rPr lang="en-US" dirty="0"/>
              <a:t>Up Next: Archives/Records Management</a:t>
            </a:r>
          </a:p>
        </p:txBody>
      </p:sp>
    </p:spTree>
    <p:extLst>
      <p:ext uri="{BB962C8B-B14F-4D97-AF65-F5344CB8AC3E}">
        <p14:creationId xmlns:p14="http://schemas.microsoft.com/office/powerpoint/2010/main" val="15064673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gn="ctr">
              <a:lnSpc>
                <a:spcPct val="110000"/>
              </a:lnSpc>
            </a:pPr>
            <a:r>
              <a:rPr lang="en-US" sz="2400" b="1" dirty="0">
                <a:solidFill>
                  <a:schemeClr val="bg1"/>
                </a:solidFill>
                <a:latin typeface="Times New Roman"/>
                <a:cs typeface="Times New Roman"/>
              </a:rPr>
              <a:t>Office for Archives &amp; Records Management</a:t>
            </a:r>
          </a:p>
        </p:txBody>
      </p:sp>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4" name="Content Placeholder 3"/>
          <p:cNvSpPr>
            <a:spLocks noGrp="1"/>
          </p:cNvSpPr>
          <p:nvPr>
            <p:ph idx="1"/>
          </p:nvPr>
        </p:nvSpPr>
        <p:spPr/>
        <p:txBody>
          <a:bodyPr>
            <a:normAutofit/>
          </a:bodyPr>
          <a:lstStyle/>
          <a:p>
            <a:pPr marL="0" indent="0">
              <a:buNone/>
            </a:pPr>
            <a:endParaRPr lang="en-US" sz="2400" dirty="0"/>
          </a:p>
          <a:p>
            <a:pPr marL="0" indent="0">
              <a:buNone/>
            </a:pPr>
            <a:r>
              <a:rPr lang="en-US" sz="3600" b="1" dirty="0">
                <a:latin typeface="Times New Roman" panose="02020603050405020304" pitchFamily="18" charset="0"/>
                <a:cs typeface="Times New Roman" panose="02020603050405020304" pitchFamily="18" charset="0"/>
              </a:rPr>
              <a:t>Parish Archives &amp; Records Management </a:t>
            </a:r>
          </a:p>
          <a:p>
            <a:pPr marL="0" indent="0">
              <a:buNone/>
            </a:pPr>
            <a:endParaRPr lang="en-US" sz="4400" b="1" dirty="0">
              <a:latin typeface="Times New Roman" panose="02020603050405020304" pitchFamily="18" charset="0"/>
              <a:cs typeface="Times New Roman" panose="02020603050405020304" pitchFamily="18" charset="0"/>
            </a:endParaRPr>
          </a:p>
          <a:p>
            <a:pPr marL="0" indent="0">
              <a:spcBef>
                <a:spcPts val="0"/>
              </a:spcBef>
              <a:buNone/>
            </a:pPr>
            <a:r>
              <a:rPr lang="en-US" sz="2400" dirty="0">
                <a:latin typeface="Times New Roman" panose="02020603050405020304" pitchFamily="18" charset="0"/>
                <a:cs typeface="Times New Roman" panose="02020603050405020304" pitchFamily="18" charset="0"/>
              </a:rPr>
              <a:t>Amy Lisinski, MLIS, DAS</a:t>
            </a:r>
          </a:p>
          <a:p>
            <a:pPr marL="0" indent="0">
              <a:spcBef>
                <a:spcPts val="0"/>
              </a:spcBef>
              <a:buNone/>
            </a:pPr>
            <a:r>
              <a:rPr lang="en-US" sz="2400" dirty="0">
                <a:latin typeface="Times New Roman" panose="02020603050405020304" pitchFamily="18" charset="0"/>
                <a:cs typeface="Times New Roman" panose="02020603050405020304" pitchFamily="18" charset="0"/>
              </a:rPr>
              <a:t>Associate Director</a:t>
            </a:r>
          </a:p>
          <a:p>
            <a:pPr marL="0" indent="0">
              <a:spcBef>
                <a:spcPts val="0"/>
              </a:spcBef>
              <a:buNone/>
            </a:pPr>
            <a:r>
              <a:rPr lang="en-US" sz="2400" dirty="0">
                <a:latin typeface="Times New Roman" panose="02020603050405020304" pitchFamily="18" charset="0"/>
                <a:cs typeface="Times New Roman" panose="02020603050405020304" pitchFamily="18" charset="0"/>
              </a:rPr>
              <a:t>Office for Archives &amp; Records Management </a:t>
            </a:r>
            <a:br>
              <a:rPr lang="en-US" sz="2400" dirty="0"/>
            </a:br>
            <a:endParaRPr lang="en-US" sz="2400" dirty="0"/>
          </a:p>
        </p:txBody>
      </p:sp>
    </p:spTree>
    <p:extLst>
      <p:ext uri="{BB962C8B-B14F-4D97-AF65-F5344CB8AC3E}">
        <p14:creationId xmlns:p14="http://schemas.microsoft.com/office/powerpoint/2010/main" val="7797645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gn="ctr">
              <a:lnSpc>
                <a:spcPct val="110000"/>
              </a:lnSpc>
            </a:pPr>
            <a:r>
              <a:rPr lang="en-US" sz="2400" b="1" dirty="0">
                <a:solidFill>
                  <a:schemeClr val="bg1"/>
                </a:solidFill>
                <a:latin typeface="Times New Roman"/>
                <a:cs typeface="Times New Roman"/>
              </a:rPr>
              <a:t>The Parish Archive</a:t>
            </a:r>
          </a:p>
        </p:txBody>
      </p:sp>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4" name="Content Placeholder 3"/>
          <p:cNvSpPr>
            <a:spLocks noGrp="1"/>
          </p:cNvSpPr>
          <p:nvPr>
            <p:ph idx="1"/>
          </p:nvPr>
        </p:nvSpPr>
        <p:spPr>
          <a:xfrm>
            <a:off x="457200" y="1484320"/>
            <a:ext cx="8229600" cy="1955084"/>
          </a:xfrm>
        </p:spPr>
        <p:txBody>
          <a:bodyPr>
            <a:normAutofit fontScale="25000" lnSpcReduction="20000"/>
          </a:bodyPr>
          <a:lstStyle/>
          <a:p>
            <a:pPr marL="0" indent="0">
              <a:buNone/>
            </a:pPr>
            <a:endParaRPr lang="en-US" sz="5500" dirty="0"/>
          </a:p>
          <a:p>
            <a:pPr marL="0" indent="0">
              <a:buNone/>
            </a:pPr>
            <a:r>
              <a:rPr lang="en-US" sz="5500" b="0" i="0" dirty="0">
                <a:effectLst/>
                <a:latin typeface="Times New Roman" panose="02020603050405020304" pitchFamily="18" charset="0"/>
                <a:cs typeface="Times New Roman" panose="02020603050405020304" pitchFamily="18" charset="0"/>
              </a:rPr>
              <a:t>“</a:t>
            </a:r>
            <a:r>
              <a:rPr lang="en-US" sz="5500" b="1" i="0" dirty="0">
                <a:effectLst/>
                <a:latin typeface="Times New Roman" panose="02020603050405020304" pitchFamily="18" charset="0"/>
                <a:cs typeface="Times New Roman" panose="02020603050405020304" pitchFamily="18" charset="0"/>
              </a:rPr>
              <a:t>In each parish there is to be a storage area, or archive</a:t>
            </a:r>
            <a:r>
              <a:rPr lang="en-US" sz="5500" b="0" i="0" dirty="0">
                <a:effectLst/>
                <a:latin typeface="Times New Roman" panose="02020603050405020304" pitchFamily="18" charset="0"/>
                <a:cs typeface="Times New Roman" panose="02020603050405020304" pitchFamily="18" charset="0"/>
              </a:rPr>
              <a:t>, in which the parochial registers are protected along with letters of bishops </a:t>
            </a:r>
            <a:r>
              <a:rPr lang="en-US" sz="5500" b="1" i="0" dirty="0">
                <a:effectLst/>
                <a:latin typeface="Times New Roman" panose="02020603050405020304" pitchFamily="18" charset="0"/>
                <a:cs typeface="Times New Roman" panose="02020603050405020304" pitchFamily="18" charset="0"/>
              </a:rPr>
              <a:t>and other documents which are to be preserved </a:t>
            </a:r>
            <a:r>
              <a:rPr lang="en-US" sz="5500" b="0" i="0" dirty="0">
                <a:effectLst/>
                <a:latin typeface="Times New Roman" panose="02020603050405020304" pitchFamily="18" charset="0"/>
                <a:cs typeface="Times New Roman" panose="02020603050405020304" pitchFamily="18" charset="0"/>
              </a:rPr>
              <a:t>for reason of necessity or advantage.” Canon 535 §4</a:t>
            </a:r>
            <a:br>
              <a:rPr lang="en-US" sz="5500" b="0" i="0" dirty="0">
                <a:effectLst/>
                <a:latin typeface="Times New Roman" panose="02020603050405020304" pitchFamily="18" charset="0"/>
                <a:cs typeface="Times New Roman" panose="02020603050405020304" pitchFamily="18" charset="0"/>
              </a:rPr>
            </a:br>
            <a:endParaRPr lang="en-US" sz="5500" b="0" i="0" dirty="0">
              <a:effectLst/>
              <a:latin typeface="Times New Roman" panose="02020603050405020304" pitchFamily="18" charset="0"/>
              <a:cs typeface="Times New Roman" panose="02020603050405020304" pitchFamily="18" charset="0"/>
            </a:endParaRPr>
          </a:p>
          <a:p>
            <a:pPr marL="0" indent="0">
              <a:buNone/>
            </a:pPr>
            <a:r>
              <a:rPr lang="en-US" sz="6000" b="0" i="0" dirty="0">
                <a:effectLst/>
                <a:latin typeface="Times New Roman" panose="02020603050405020304" pitchFamily="18" charset="0"/>
                <a:cs typeface="Times New Roman" panose="02020603050405020304" pitchFamily="18" charset="0"/>
              </a:rPr>
              <a:t>The mission of the archives is to collect, preserve, organize and make available for research the permanently valuable records and artifacts of this archdiocese that reflect the work of the Church, its people and institutions.  </a:t>
            </a:r>
            <a:br>
              <a:rPr lang="en-US" sz="6000" b="0" i="0" dirty="0">
                <a:effectLst/>
                <a:latin typeface="Times New Roman" panose="02020603050405020304" pitchFamily="18" charset="0"/>
                <a:cs typeface="Times New Roman" panose="02020603050405020304" pitchFamily="18" charset="0"/>
              </a:rPr>
            </a:br>
            <a:endParaRPr lang="en-US" sz="6000" b="0" i="0" dirty="0">
              <a:effectLst/>
              <a:latin typeface="Times New Roman" panose="02020603050405020304" pitchFamily="18" charset="0"/>
              <a:cs typeface="Times New Roman" panose="02020603050405020304" pitchFamily="18" charset="0"/>
            </a:endParaRPr>
          </a:p>
          <a:p>
            <a:pPr marL="0" indent="0">
              <a:buNone/>
            </a:pPr>
            <a:r>
              <a:rPr lang="en-US" sz="6000" b="0" i="0" dirty="0">
                <a:effectLst/>
                <a:latin typeface="Times New Roman" panose="02020603050405020304" pitchFamily="18" charset="0"/>
                <a:cs typeface="Times New Roman" panose="02020603050405020304" pitchFamily="18" charset="0"/>
              </a:rPr>
              <a:t>The purpose of records management is to ensure that records are retained for as long as legally, historically, or operationally necessary.</a:t>
            </a:r>
          </a:p>
          <a:p>
            <a:pPr marL="0" indent="0">
              <a:buNone/>
            </a:pPr>
            <a:endParaRPr lang="en-US" sz="5500" b="0" i="0" dirty="0">
              <a:effectLst/>
              <a:latin typeface="Times New Roman" panose="02020603050405020304" pitchFamily="18" charset="0"/>
              <a:cs typeface="Times New Roman" panose="02020603050405020304" pitchFamily="18" charset="0"/>
            </a:endParaRPr>
          </a:p>
          <a:p>
            <a:pPr marL="0" indent="0">
              <a:buNone/>
            </a:pPr>
            <a:endParaRPr lang="en-US" sz="5600" b="0" i="0" dirty="0">
              <a:effectLst/>
              <a:latin typeface="Times New Roman" panose="02020603050405020304" pitchFamily="18" charset="0"/>
              <a:cs typeface="Times New Roman" panose="02020603050405020304" pitchFamily="18" charset="0"/>
            </a:endParaRPr>
          </a:p>
          <a:p>
            <a:pPr marL="0" indent="0">
              <a:buNone/>
            </a:pPr>
            <a:endParaRPr lang="en-US" sz="1600" dirty="0">
              <a:solidFill>
                <a:srgbClr val="343A40"/>
              </a:solidFill>
              <a:latin typeface="Times New Roman" panose="02020603050405020304" pitchFamily="18" charset="0"/>
              <a:cs typeface="Times New Roman" panose="02020603050405020304" pitchFamily="18" charset="0"/>
            </a:endParaRPr>
          </a:p>
          <a:p>
            <a:pPr marL="0" indent="0">
              <a:buNone/>
            </a:pPr>
            <a:br>
              <a:rPr lang="en-US" sz="1600" b="0" i="0" dirty="0">
                <a:solidFill>
                  <a:srgbClr val="343A40"/>
                </a:solidFill>
                <a:effectLst/>
                <a:latin typeface="Times New Roman" panose="02020603050405020304" pitchFamily="18" charset="0"/>
                <a:cs typeface="Times New Roman" panose="02020603050405020304" pitchFamily="18" charset="0"/>
              </a:rPr>
            </a:br>
            <a:endParaRPr lang="en-US" sz="1600" b="0" i="0" dirty="0">
              <a:solidFill>
                <a:srgbClr val="343A40"/>
              </a:solidFill>
              <a:effectLst/>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D8CB975A-A988-B581-545A-200DD1F5F8CA}"/>
              </a:ext>
            </a:extLst>
          </p:cNvPr>
          <p:cNvPicPr>
            <a:picLocks noChangeAspect="1"/>
          </p:cNvPicPr>
          <p:nvPr/>
        </p:nvPicPr>
        <p:blipFill>
          <a:blip r:embed="rId5"/>
          <a:stretch>
            <a:fillRect/>
          </a:stretch>
        </p:blipFill>
        <p:spPr>
          <a:xfrm>
            <a:off x="386084" y="4115853"/>
            <a:ext cx="4109715" cy="2283894"/>
          </a:xfrm>
          <a:prstGeom prst="rect">
            <a:avLst/>
          </a:prstGeom>
        </p:spPr>
      </p:pic>
      <p:pic>
        <p:nvPicPr>
          <p:cNvPr id="8" name="Content Placeholder 7">
            <a:extLst>
              <a:ext uri="{FF2B5EF4-FFF2-40B4-BE49-F238E27FC236}">
                <a16:creationId xmlns:a16="http://schemas.microsoft.com/office/drawing/2014/main" id="{C8D0B78D-DDA4-1782-660A-BB772981A721}"/>
              </a:ext>
            </a:extLst>
          </p:cNvPr>
          <p:cNvPicPr>
            <a:picLocks noChangeAspect="1"/>
          </p:cNvPicPr>
          <p:nvPr/>
        </p:nvPicPr>
        <p:blipFill>
          <a:blip r:embed="rId6"/>
          <a:stretch>
            <a:fillRect/>
          </a:stretch>
        </p:blipFill>
        <p:spPr>
          <a:xfrm>
            <a:off x="5029200" y="3675605"/>
            <a:ext cx="3200400" cy="2743200"/>
          </a:xfrm>
          <a:prstGeom prst="rect">
            <a:avLst/>
          </a:prstGeom>
        </p:spPr>
      </p:pic>
    </p:spTree>
    <p:extLst>
      <p:ext uri="{BB962C8B-B14F-4D97-AF65-F5344CB8AC3E}">
        <p14:creationId xmlns:p14="http://schemas.microsoft.com/office/powerpoint/2010/main" val="6587845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gn="ctr">
              <a:lnSpc>
                <a:spcPct val="110000"/>
              </a:lnSpc>
            </a:pPr>
            <a:r>
              <a:rPr lang="en-US" sz="2400" b="1" dirty="0">
                <a:solidFill>
                  <a:schemeClr val="bg1"/>
                </a:solidFill>
                <a:latin typeface="Times New Roman"/>
                <a:cs typeface="Times New Roman"/>
              </a:rPr>
              <a:t>Records Retention for Parishes &amp; Schools</a:t>
            </a:r>
          </a:p>
        </p:txBody>
      </p:sp>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pic>
        <p:nvPicPr>
          <p:cNvPr id="4" name="Picture 3"/>
          <p:cNvPicPr>
            <a:picLocks noChangeAspect="1"/>
          </p:cNvPicPr>
          <p:nvPr/>
        </p:nvPicPr>
        <p:blipFill>
          <a:blip r:embed="rId5"/>
          <a:stretch>
            <a:fillRect/>
          </a:stretch>
        </p:blipFill>
        <p:spPr>
          <a:xfrm>
            <a:off x="5029200" y="1365456"/>
            <a:ext cx="3518899" cy="4572000"/>
          </a:xfrm>
          <a:prstGeom prst="rect">
            <a:avLst/>
          </a:prstGeom>
        </p:spPr>
      </p:pic>
      <p:sp>
        <p:nvSpPr>
          <p:cNvPr id="7" name="Rectangle 6"/>
          <p:cNvSpPr/>
          <p:nvPr/>
        </p:nvSpPr>
        <p:spPr>
          <a:xfrm>
            <a:off x="478872" y="1365456"/>
            <a:ext cx="4114800" cy="3970318"/>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Annual Review of Guidelines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Parish &amp; School Human Resources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Parish &amp; School Financial Consulting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Office of Catechesis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Office for Schools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Feedback &amp; questions from parish staff</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Determining Record Value</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Identify what records are being created </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Each records type evaluated for administrative, financial, legal, canonical, &amp; historical value </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p>
        </p:txBody>
      </p:sp>
    </p:spTree>
    <p:extLst>
      <p:ext uri="{BB962C8B-B14F-4D97-AF65-F5344CB8AC3E}">
        <p14:creationId xmlns:p14="http://schemas.microsoft.com/office/powerpoint/2010/main" val="6931466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gn="ctr">
              <a:lnSpc>
                <a:spcPct val="110000"/>
              </a:lnSpc>
            </a:pPr>
            <a:r>
              <a:rPr lang="en-US" sz="2400" b="1" dirty="0">
                <a:solidFill>
                  <a:schemeClr val="bg1"/>
                </a:solidFill>
                <a:latin typeface="Times New Roman"/>
                <a:cs typeface="Times New Roman"/>
              </a:rPr>
              <a:t>Records Retention for Parishes &amp; Schools</a:t>
            </a:r>
          </a:p>
        </p:txBody>
      </p:sp>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pic>
        <p:nvPicPr>
          <p:cNvPr id="18" name="Picture 17" descr="Table&#10;&#10;Description automatically generated">
            <a:extLst>
              <a:ext uri="{FF2B5EF4-FFF2-40B4-BE49-F238E27FC236}">
                <a16:creationId xmlns:a16="http://schemas.microsoft.com/office/drawing/2014/main" id="{143CD7ED-62B9-E0DE-8935-7845A48B4A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600" y="1078768"/>
            <a:ext cx="4402667" cy="5486400"/>
          </a:xfrm>
          <a:prstGeom prst="rect">
            <a:avLst/>
          </a:prstGeom>
        </p:spPr>
      </p:pic>
      <p:sp>
        <p:nvSpPr>
          <p:cNvPr id="19" name="TextBox 18">
            <a:extLst>
              <a:ext uri="{FF2B5EF4-FFF2-40B4-BE49-F238E27FC236}">
                <a16:creationId xmlns:a16="http://schemas.microsoft.com/office/drawing/2014/main" id="{E1C3B41A-D16A-9968-1ABE-35A319BD9E23}"/>
              </a:ext>
            </a:extLst>
          </p:cNvPr>
          <p:cNvSpPr txBox="1"/>
          <p:nvPr/>
        </p:nvSpPr>
        <p:spPr>
          <a:xfrm>
            <a:off x="381000" y="1524000"/>
            <a:ext cx="3733800" cy="4093428"/>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Records Retention Schedule</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Divided into 9 categories: </a:t>
            </a: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Administrative</a:t>
            </a: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Catechetical</a:t>
            </a: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Cemetery</a:t>
            </a: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Financial &amp; Accounting</a:t>
            </a: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Historical Records &amp; Publications </a:t>
            </a: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Personnel </a:t>
            </a: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Property</a:t>
            </a: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Sacramental</a:t>
            </a: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School </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COVID-19 addendum </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Student Cumulative record examples</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Storage recommendations </a:t>
            </a:r>
          </a:p>
          <a:p>
            <a:pPr lvl="1"/>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43980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gn="ctr">
              <a:lnSpc>
                <a:spcPct val="110000"/>
              </a:lnSpc>
            </a:pPr>
            <a:r>
              <a:rPr lang="en-US" sz="2400" b="1" dirty="0">
                <a:solidFill>
                  <a:schemeClr val="bg1"/>
                </a:solidFill>
                <a:latin typeface="Times New Roman"/>
                <a:cs typeface="Times New Roman"/>
              </a:rPr>
              <a:t>Online Resources for Parishes</a:t>
            </a:r>
          </a:p>
        </p:txBody>
      </p:sp>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4" name="Content Placeholder 3"/>
          <p:cNvSpPr>
            <a:spLocks noGrp="1"/>
          </p:cNvSpPr>
          <p:nvPr>
            <p:ph idx="1"/>
          </p:nvPr>
        </p:nvSpPr>
        <p:spPr/>
        <p:txBody>
          <a:bodyPr>
            <a:normAutofit/>
          </a:bodyPr>
          <a:lstStyle/>
          <a:p>
            <a:pPr marL="0" indent="0">
              <a:buNone/>
            </a:pPr>
            <a:br>
              <a:rPr lang="en-US" dirty="0"/>
            </a:br>
            <a:br>
              <a:rPr lang="en-US" sz="2600" b="1" dirty="0"/>
            </a:br>
            <a:br>
              <a:rPr lang="en-US" dirty="0"/>
            </a:br>
            <a:br>
              <a:rPr lang="en-US" sz="2400" dirty="0"/>
            </a:br>
            <a:endParaRPr lang="en-US" sz="2400" dirty="0"/>
          </a:p>
        </p:txBody>
      </p:sp>
      <p:pic>
        <p:nvPicPr>
          <p:cNvPr id="7" name="Picture 6">
            <a:extLst>
              <a:ext uri="{FF2B5EF4-FFF2-40B4-BE49-F238E27FC236}">
                <a16:creationId xmlns:a16="http://schemas.microsoft.com/office/drawing/2014/main" id="{CCFE2471-193C-9111-D134-55E9669F8ABA}"/>
              </a:ext>
            </a:extLst>
          </p:cNvPr>
          <p:cNvPicPr>
            <a:picLocks noChangeAspect="1"/>
          </p:cNvPicPr>
          <p:nvPr/>
        </p:nvPicPr>
        <p:blipFill rotWithShape="1">
          <a:blip r:embed="rId5"/>
          <a:srcRect l="29556" t="24757" r="7138" b="10671"/>
          <a:stretch/>
        </p:blipFill>
        <p:spPr>
          <a:xfrm>
            <a:off x="138670" y="1641834"/>
            <a:ext cx="4191000" cy="4428342"/>
          </a:xfrm>
          <a:prstGeom prst="rect">
            <a:avLst/>
          </a:prstGeom>
          <a:ln>
            <a:solidFill>
              <a:schemeClr val="tx1"/>
            </a:solidFill>
          </a:ln>
        </p:spPr>
      </p:pic>
      <p:pic>
        <p:nvPicPr>
          <p:cNvPr id="9" name="Picture 8">
            <a:extLst>
              <a:ext uri="{FF2B5EF4-FFF2-40B4-BE49-F238E27FC236}">
                <a16:creationId xmlns:a16="http://schemas.microsoft.com/office/drawing/2014/main" id="{E6C16BC4-0670-1BA4-96C1-5F9A14F2EC08}"/>
              </a:ext>
            </a:extLst>
          </p:cNvPr>
          <p:cNvPicPr>
            <a:picLocks noChangeAspect="1"/>
          </p:cNvPicPr>
          <p:nvPr/>
        </p:nvPicPr>
        <p:blipFill rotWithShape="1">
          <a:blip r:embed="rId6"/>
          <a:srcRect l="28667" t="24444" r="22444" b="12422"/>
          <a:stretch/>
        </p:blipFill>
        <p:spPr>
          <a:xfrm>
            <a:off x="4572000" y="1641834"/>
            <a:ext cx="4267200" cy="4428342"/>
          </a:xfrm>
          <a:prstGeom prst="rect">
            <a:avLst/>
          </a:prstGeom>
          <a:ln>
            <a:solidFill>
              <a:schemeClr val="tx1"/>
            </a:solidFill>
          </a:ln>
        </p:spPr>
      </p:pic>
      <p:sp>
        <p:nvSpPr>
          <p:cNvPr id="3" name="TextBox 2">
            <a:extLst>
              <a:ext uri="{FF2B5EF4-FFF2-40B4-BE49-F238E27FC236}">
                <a16:creationId xmlns:a16="http://schemas.microsoft.com/office/drawing/2014/main" id="{E5844E2C-9AE1-C02E-374C-9104344641BD}"/>
              </a:ext>
            </a:extLst>
          </p:cNvPr>
          <p:cNvSpPr txBox="1"/>
          <p:nvPr/>
        </p:nvSpPr>
        <p:spPr>
          <a:xfrm>
            <a:off x="0" y="1064947"/>
            <a:ext cx="9144000"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https://www.archmil.org/archives</a:t>
            </a:r>
          </a:p>
        </p:txBody>
      </p:sp>
    </p:spTree>
    <p:extLst>
      <p:ext uri="{BB962C8B-B14F-4D97-AF65-F5344CB8AC3E}">
        <p14:creationId xmlns:p14="http://schemas.microsoft.com/office/powerpoint/2010/main" val="13274734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graphicFrame>
        <p:nvGraphicFramePr>
          <p:cNvPr id="3" name="Table 3">
            <a:extLst>
              <a:ext uri="{FF2B5EF4-FFF2-40B4-BE49-F238E27FC236}">
                <a16:creationId xmlns:a16="http://schemas.microsoft.com/office/drawing/2014/main" id="{63F4AB81-CB0D-416F-8473-BF34FA12F483}"/>
              </a:ext>
            </a:extLst>
          </p:cNvPr>
          <p:cNvGraphicFramePr>
            <a:graphicFrameLocks noGrp="1"/>
          </p:cNvGraphicFramePr>
          <p:nvPr/>
        </p:nvGraphicFramePr>
        <p:xfrm>
          <a:off x="457200" y="1143000"/>
          <a:ext cx="8534400" cy="5486400"/>
        </p:xfrm>
        <a:graphic>
          <a:graphicData uri="http://schemas.openxmlformats.org/drawingml/2006/table">
            <a:tbl>
              <a:tblPr firstRow="1" bandRow="1">
                <a:tableStyleId>{5C22544A-7EE6-4342-B048-85BDC9FD1C3A}</a:tableStyleId>
              </a:tblPr>
              <a:tblGrid>
                <a:gridCol w="8534400">
                  <a:extLst>
                    <a:ext uri="{9D8B030D-6E8A-4147-A177-3AD203B41FA5}">
                      <a16:colId xmlns:a16="http://schemas.microsoft.com/office/drawing/2014/main" val="2077315033"/>
                    </a:ext>
                  </a:extLst>
                </a:gridCol>
              </a:tblGrid>
              <a:tr h="5486400">
                <a:tc>
                  <a:txBody>
                    <a:bodyPr/>
                    <a:lstStyle/>
                    <a:p>
                      <a:pPr marL="0" marR="0" lvl="0" indent="0" algn="l" defTabSz="914400" rtl="0" eaLnBrk="1" fontAlgn="auto" latinLnBrk="0" hangingPunct="1">
                        <a:lnSpc>
                          <a:spcPct val="120000"/>
                        </a:lnSpc>
                        <a:spcBef>
                          <a:spcPts val="1000"/>
                        </a:spcBef>
                        <a:spcAft>
                          <a:spcPts val="0"/>
                        </a:spcAft>
                        <a:buClr>
                          <a:srgbClr val="FB8C29"/>
                        </a:buClr>
                        <a:buSzPct val="100000"/>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Rockwell" panose="02060603020205020403"/>
                          <a:ea typeface="+mn-ea"/>
                          <a:cs typeface="+mn-cs"/>
                        </a:rPr>
                        <a:t>AT-WILL VS CONTRACT EMPLOYMENT</a:t>
                      </a:r>
                    </a:p>
                    <a:p>
                      <a:pPr marL="0" marR="0" lvl="0" indent="0" algn="l" defTabSz="914400" rtl="0" eaLnBrk="1" fontAlgn="auto" latinLnBrk="0" hangingPunct="1">
                        <a:lnSpc>
                          <a:spcPct val="120000"/>
                        </a:lnSpc>
                        <a:spcBef>
                          <a:spcPts val="1000"/>
                        </a:spcBef>
                        <a:spcAft>
                          <a:spcPts val="0"/>
                        </a:spcAft>
                        <a:buClr>
                          <a:srgbClr val="FB8C29"/>
                        </a:buClr>
                        <a:buSzPct val="100000"/>
                        <a:buFont typeface="Arial" panose="020B0604020202020204" pitchFamily="34" charset="0"/>
                        <a:buNone/>
                        <a:tabLst/>
                        <a:defRPr/>
                      </a:pPr>
                      <a:endParaRPr kumimoji="0" lang="en-US" sz="3200" b="1" i="0" u="sng" strike="noStrike" kern="1200" cap="none" spc="0" normalizeH="0" baseline="0" noProof="0" dirty="0">
                        <a:ln>
                          <a:noFill/>
                        </a:ln>
                        <a:solidFill>
                          <a:srgbClr val="FF0000"/>
                        </a:solidFill>
                        <a:effectLst/>
                        <a:uLnTx/>
                        <a:uFillTx/>
                        <a:latin typeface="Rockwell" panose="02060603020205020403"/>
                        <a:ea typeface="+mn-ea"/>
                        <a:cs typeface="+mn-cs"/>
                      </a:endParaRPr>
                    </a:p>
                    <a:p>
                      <a:pPr marL="0" marR="0" lvl="0" indent="0" algn="l" defTabSz="914400" rtl="0" eaLnBrk="1" fontAlgn="auto" latinLnBrk="0" hangingPunct="1">
                        <a:lnSpc>
                          <a:spcPct val="120000"/>
                        </a:lnSpc>
                        <a:spcBef>
                          <a:spcPts val="1000"/>
                        </a:spcBef>
                        <a:spcAft>
                          <a:spcPts val="0"/>
                        </a:spcAft>
                        <a:buClr>
                          <a:srgbClr val="FB8C29"/>
                        </a:buClr>
                        <a:buSzPct val="100000"/>
                        <a:buFont typeface="Arial" panose="020B0604020202020204" pitchFamily="34" charset="0"/>
                        <a:buNone/>
                        <a:tabLst/>
                        <a:defRPr/>
                      </a:pPr>
                      <a:r>
                        <a:rPr kumimoji="0" lang="en-US" sz="2400" b="1" i="0" u="sng" strike="noStrike" kern="1200" cap="none" spc="0" normalizeH="0" baseline="0" noProof="0" dirty="0">
                          <a:ln>
                            <a:noFill/>
                          </a:ln>
                          <a:solidFill>
                            <a:schemeClr val="tx1"/>
                          </a:solidFill>
                          <a:effectLst/>
                          <a:uLnTx/>
                          <a:uFillTx/>
                          <a:latin typeface="Rockwell" panose="02060603020205020403"/>
                          <a:ea typeface="+mn-ea"/>
                          <a:cs typeface="+mn-cs"/>
                        </a:rPr>
                        <a:t>At-Will:</a:t>
                      </a:r>
                    </a:p>
                    <a:p>
                      <a:pPr marL="228600" marR="0" lvl="0" indent="-228600" algn="l" defTabSz="914400" rtl="0" eaLnBrk="1" fontAlgn="auto" latinLnBrk="0" hangingPunct="1">
                        <a:lnSpc>
                          <a:spcPct val="120000"/>
                        </a:lnSpc>
                        <a:spcBef>
                          <a:spcPts val="1000"/>
                        </a:spcBef>
                        <a:spcAft>
                          <a:spcPts val="0"/>
                        </a:spcAft>
                        <a:buClr>
                          <a:srgbClr val="FB8C29"/>
                        </a:buClr>
                        <a:buSzPct val="100000"/>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Rockwell" panose="02060603020205020403"/>
                          <a:ea typeface="+mn-ea"/>
                          <a:cs typeface="+mn-cs"/>
                        </a:rPr>
                        <a:t>Another way of saying, “At the will of either party.”</a:t>
                      </a:r>
                    </a:p>
                    <a:p>
                      <a:pPr marL="228600" marR="0" lvl="0" indent="-228600" algn="l" defTabSz="914400" rtl="0" eaLnBrk="1" fontAlgn="auto" latinLnBrk="0" hangingPunct="1">
                        <a:lnSpc>
                          <a:spcPct val="120000"/>
                        </a:lnSpc>
                        <a:spcBef>
                          <a:spcPts val="1000"/>
                        </a:spcBef>
                        <a:spcAft>
                          <a:spcPts val="0"/>
                        </a:spcAft>
                        <a:buClr>
                          <a:srgbClr val="FB8C29"/>
                        </a:buClr>
                        <a:buSzPct val="100000"/>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Rockwell" panose="02060603020205020403"/>
                          <a:ea typeface="+mn-ea"/>
                          <a:cs typeface="+mn-cs"/>
                        </a:rPr>
                        <a:t>Employee(s) must be treated fairly.</a:t>
                      </a:r>
                    </a:p>
                    <a:p>
                      <a:pPr marL="228600" marR="0" lvl="0" indent="-228600" algn="l" defTabSz="914400" rtl="0" eaLnBrk="1" fontAlgn="auto" latinLnBrk="0" hangingPunct="1">
                        <a:lnSpc>
                          <a:spcPct val="120000"/>
                        </a:lnSpc>
                        <a:spcBef>
                          <a:spcPts val="1000"/>
                        </a:spcBef>
                        <a:spcAft>
                          <a:spcPts val="0"/>
                        </a:spcAft>
                        <a:buClr>
                          <a:srgbClr val="FB8C29"/>
                        </a:buClr>
                        <a:buSzPct val="100000"/>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Rockwell" panose="02060603020205020403"/>
                          <a:ea typeface="+mn-ea"/>
                          <a:cs typeface="+mn-cs"/>
                        </a:rPr>
                        <a:t>Able to defend</a:t>
                      </a:r>
                      <a:endParaRPr lang="en-US" sz="2400" dirty="0">
                        <a:solidFill>
                          <a:schemeClr val="tx1"/>
                        </a:solidFill>
                      </a:endParaRPr>
                    </a:p>
                  </a:txBody>
                  <a:tcPr>
                    <a:noFill/>
                  </a:tcPr>
                </a:tc>
                <a:extLst>
                  <a:ext uri="{0D108BD9-81ED-4DB2-BD59-A6C34878D82A}">
                    <a16:rowId xmlns:a16="http://schemas.microsoft.com/office/drawing/2014/main" val="1519354850"/>
                  </a:ext>
                </a:extLst>
              </a:tr>
            </a:tbl>
          </a:graphicData>
        </a:graphic>
      </p:graphicFrame>
    </p:spTree>
    <p:extLst>
      <p:ext uri="{BB962C8B-B14F-4D97-AF65-F5344CB8AC3E}">
        <p14:creationId xmlns:p14="http://schemas.microsoft.com/office/powerpoint/2010/main" val="16294572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gn="ctr">
              <a:lnSpc>
                <a:spcPct val="110000"/>
              </a:lnSpc>
            </a:pPr>
            <a:r>
              <a:rPr lang="en-US" sz="2400" b="1" dirty="0">
                <a:solidFill>
                  <a:schemeClr val="bg1"/>
                </a:solidFill>
                <a:latin typeface="Times New Roman"/>
                <a:cs typeface="Times New Roman"/>
              </a:rPr>
              <a:t>Consultations &amp; Staff Trainings </a:t>
            </a:r>
          </a:p>
        </p:txBody>
      </p:sp>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4" name="Content Placeholder 3"/>
          <p:cNvSpPr>
            <a:spLocks noGrp="1"/>
          </p:cNvSpPr>
          <p:nvPr>
            <p:ph idx="1"/>
          </p:nvPr>
        </p:nvSpPr>
        <p:spPr/>
        <p:txBody>
          <a:bodyPr>
            <a:normAutofit/>
          </a:bodyPr>
          <a:lstStyle/>
          <a:p>
            <a:pPr marL="0" indent="0">
              <a:buNone/>
            </a:pPr>
            <a:br>
              <a:rPr lang="en-US" sz="2400" b="1" dirty="0"/>
            </a:br>
            <a:br>
              <a:rPr lang="en-US" sz="2400" dirty="0"/>
            </a:br>
            <a:endParaRPr lang="en-US" sz="2400" dirty="0"/>
          </a:p>
        </p:txBody>
      </p:sp>
      <p:pic>
        <p:nvPicPr>
          <p:cNvPr id="7" name="Picture 6">
            <a:extLst>
              <a:ext uri="{FF2B5EF4-FFF2-40B4-BE49-F238E27FC236}">
                <a16:creationId xmlns:a16="http://schemas.microsoft.com/office/drawing/2014/main" id="{171181E8-39BB-1612-445C-7076485C22F0}"/>
              </a:ext>
            </a:extLst>
          </p:cNvPr>
          <p:cNvPicPr>
            <a:picLocks noChangeAspect="1"/>
          </p:cNvPicPr>
          <p:nvPr/>
        </p:nvPicPr>
        <p:blipFill>
          <a:blip r:embed="rId5"/>
          <a:stretch>
            <a:fillRect/>
          </a:stretch>
        </p:blipFill>
        <p:spPr>
          <a:xfrm>
            <a:off x="5578192" y="1600200"/>
            <a:ext cx="2819400" cy="4230182"/>
          </a:xfrm>
          <a:prstGeom prst="rect">
            <a:avLst/>
          </a:prstGeom>
        </p:spPr>
      </p:pic>
      <p:sp>
        <p:nvSpPr>
          <p:cNvPr id="3" name="TextBox 2">
            <a:extLst>
              <a:ext uri="{FF2B5EF4-FFF2-40B4-BE49-F238E27FC236}">
                <a16:creationId xmlns:a16="http://schemas.microsoft.com/office/drawing/2014/main" id="{75A675A3-4B05-FE9F-0772-F7E9447FB976}"/>
              </a:ext>
            </a:extLst>
          </p:cNvPr>
          <p:cNvSpPr txBox="1"/>
          <p:nvPr/>
        </p:nvSpPr>
        <p:spPr>
          <a:xfrm>
            <a:off x="457200" y="1600200"/>
            <a:ext cx="4724400" cy="2862322"/>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Records Management Consultations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Onsite parish/school records survey</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Big bucket sorting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Storage/site review</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Roadmap a plan for future </a:t>
            </a:r>
          </a:p>
          <a:p>
            <a:endParaRPr lang="en-US" sz="2000" dirty="0">
              <a:latin typeface="Times New Roman" panose="02020603050405020304" pitchFamily="18" charset="0"/>
              <a:cs typeface="Times New Roman" panose="02020603050405020304" pitchFamily="18" charset="0"/>
            </a:endParaRPr>
          </a:p>
          <a:p>
            <a:pPr algn="ctr"/>
            <a:r>
              <a:rPr lang="en-US" sz="2000" b="1" dirty="0">
                <a:latin typeface="Times New Roman" panose="02020603050405020304" pitchFamily="18" charset="0"/>
                <a:cs typeface="Times New Roman" panose="02020603050405020304" pitchFamily="18" charset="0"/>
              </a:rPr>
              <a:t>Phone &amp; Email</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Reach out any time with questions about parish and sacramental records </a:t>
            </a:r>
          </a:p>
        </p:txBody>
      </p:sp>
    </p:spTree>
    <p:extLst>
      <p:ext uri="{BB962C8B-B14F-4D97-AF65-F5344CB8AC3E}">
        <p14:creationId xmlns:p14="http://schemas.microsoft.com/office/powerpoint/2010/main" val="13475746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sp>
        <p:nvSpPr>
          <p:cNvPr id="6" name="TextBox 5"/>
          <p:cNvSpPr txBox="1"/>
          <p:nvPr/>
        </p:nvSpPr>
        <p:spPr>
          <a:xfrm>
            <a:off x="2438400" y="304800"/>
            <a:ext cx="6719565" cy="478272"/>
          </a:xfrm>
          <a:prstGeom prst="rect">
            <a:avLst/>
          </a:prstGeom>
          <a:noFill/>
        </p:spPr>
        <p:txBody>
          <a:bodyPr wrap="square" rtlCol="0">
            <a:spAutoFit/>
          </a:bodyPr>
          <a:lstStyle/>
          <a:p>
            <a:pPr lvl="0" algn="ctr">
              <a:lnSpc>
                <a:spcPct val="110000"/>
              </a:lnSpc>
            </a:pPr>
            <a:r>
              <a:rPr lang="en-US" sz="2400" b="1" dirty="0">
                <a:solidFill>
                  <a:schemeClr val="bg1"/>
                </a:solidFill>
                <a:latin typeface="Times New Roman" panose="02020603050405020304" pitchFamily="18" charset="0"/>
                <a:cs typeface="Times New Roman" panose="02020603050405020304" pitchFamily="18" charset="0"/>
              </a:rPr>
              <a:t>Contact Us! </a:t>
            </a:r>
          </a:p>
        </p:txBody>
      </p:sp>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4" name="TextBox 3"/>
          <p:cNvSpPr txBox="1"/>
          <p:nvPr/>
        </p:nvSpPr>
        <p:spPr>
          <a:xfrm>
            <a:off x="1020342" y="2090172"/>
            <a:ext cx="2912207" cy="2677656"/>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Shelly Taylor</a:t>
            </a:r>
          </a:p>
          <a:p>
            <a:r>
              <a:rPr lang="en-US" sz="2400" dirty="0">
                <a:latin typeface="Times New Roman" panose="02020603050405020304" pitchFamily="18" charset="0"/>
                <a:cs typeface="Times New Roman" panose="02020603050405020304" pitchFamily="18" charset="0"/>
                <a:hlinkClick r:id="rId5"/>
              </a:rPr>
              <a:t>taylors@archmil.org</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414-769-3407</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Amy Lisinski</a:t>
            </a:r>
          </a:p>
          <a:p>
            <a:r>
              <a:rPr lang="en-US" sz="2400" dirty="0">
                <a:latin typeface="Times New Roman" panose="02020603050405020304" pitchFamily="18" charset="0"/>
                <a:cs typeface="Times New Roman" panose="02020603050405020304" pitchFamily="18" charset="0"/>
                <a:hlinkClick r:id="rId6"/>
              </a:rPr>
              <a:t>lisinskia@archmil.org</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414-769-3431</a:t>
            </a:r>
          </a:p>
        </p:txBody>
      </p:sp>
    </p:spTree>
    <p:extLst>
      <p:ext uri="{BB962C8B-B14F-4D97-AF65-F5344CB8AC3E}">
        <p14:creationId xmlns:p14="http://schemas.microsoft.com/office/powerpoint/2010/main" val="3833157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76914"/>
            <a:ext cx="7068312" cy="1010169"/>
          </a:xfrm>
          <a:prstGeom prst="rect">
            <a:avLst/>
          </a:prstGeom>
        </p:spPr>
      </p:pic>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4" name="Content Placeholder 3"/>
          <p:cNvSpPr>
            <a:spLocks noGrp="1"/>
          </p:cNvSpPr>
          <p:nvPr>
            <p:ph idx="1"/>
          </p:nvPr>
        </p:nvSpPr>
        <p:spPr/>
        <p:txBody>
          <a:bodyPr>
            <a:normAutofit/>
          </a:bodyPr>
          <a:lstStyle/>
          <a:p>
            <a:pPr marL="0" indent="0">
              <a:buNone/>
            </a:pPr>
            <a:endParaRPr lang="en-US" sz="2400" dirty="0"/>
          </a:p>
          <a:p>
            <a:pPr marL="0" indent="0">
              <a:buNone/>
            </a:pPr>
            <a:r>
              <a:rPr lang="en-US" sz="3600" b="1" dirty="0">
                <a:latin typeface="Times New Roman" panose="02020603050405020304" pitchFamily="18" charset="0"/>
                <a:cs typeface="Times New Roman" panose="02020603050405020304" pitchFamily="18" charset="0"/>
              </a:rPr>
              <a:t>The Corporate Book</a:t>
            </a:r>
          </a:p>
          <a:p>
            <a:pPr marL="0" indent="0">
              <a:buNone/>
            </a:pPr>
            <a:endParaRPr lang="en-US" sz="4400" b="1" dirty="0">
              <a:latin typeface="Times New Roman" panose="02020603050405020304" pitchFamily="18" charset="0"/>
              <a:cs typeface="Times New Roman" panose="02020603050405020304" pitchFamily="18" charset="0"/>
            </a:endParaRPr>
          </a:p>
          <a:p>
            <a:pPr marL="0" indent="0">
              <a:spcBef>
                <a:spcPts val="0"/>
              </a:spcBef>
              <a:buNone/>
            </a:pPr>
            <a:r>
              <a:rPr lang="en-US" sz="2400" dirty="0">
                <a:latin typeface="Times New Roman" panose="02020603050405020304" pitchFamily="18" charset="0"/>
                <a:cs typeface="Times New Roman" panose="02020603050405020304" pitchFamily="18" charset="0"/>
              </a:rPr>
              <a:t>Barbara Anne Cusack</a:t>
            </a:r>
          </a:p>
          <a:p>
            <a:pPr marL="0" indent="0">
              <a:spcBef>
                <a:spcPts val="0"/>
              </a:spcBef>
              <a:buNone/>
            </a:pPr>
            <a:r>
              <a:rPr lang="en-US" sz="2400" dirty="0">
                <a:latin typeface="Times New Roman" panose="02020603050405020304" pitchFamily="18" charset="0"/>
                <a:cs typeface="Times New Roman" panose="02020603050405020304" pitchFamily="18" charset="0"/>
              </a:rPr>
              <a:t>Chancellor</a:t>
            </a:r>
          </a:p>
          <a:p>
            <a:pPr marL="0" indent="0">
              <a:spcBef>
                <a:spcPts val="0"/>
              </a:spcBef>
              <a:buNone/>
            </a:pPr>
            <a:r>
              <a:rPr lang="en-US" sz="2400" dirty="0">
                <a:latin typeface="Times New Roman" panose="02020603050405020304" pitchFamily="18" charset="0"/>
                <a:cs typeface="Times New Roman" panose="02020603050405020304" pitchFamily="18" charset="0"/>
              </a:rPr>
              <a:t>Archdiocese of Milwaukee</a:t>
            </a:r>
            <a:br>
              <a:rPr lang="en-US" sz="2400" dirty="0"/>
            </a:br>
            <a:endParaRPr lang="en-US" sz="2400" dirty="0"/>
          </a:p>
        </p:txBody>
      </p:sp>
    </p:spTree>
    <p:extLst>
      <p:ext uri="{BB962C8B-B14F-4D97-AF65-F5344CB8AC3E}">
        <p14:creationId xmlns:p14="http://schemas.microsoft.com/office/powerpoint/2010/main" val="15349200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sp>
        <p:nvSpPr>
          <p:cNvPr id="6" name="TextBox 5"/>
          <p:cNvSpPr txBox="1"/>
          <p:nvPr/>
        </p:nvSpPr>
        <p:spPr>
          <a:xfrm>
            <a:off x="2438400" y="304800"/>
            <a:ext cx="6719565" cy="478272"/>
          </a:xfrm>
          <a:prstGeom prst="rect">
            <a:avLst/>
          </a:prstGeom>
          <a:noFill/>
        </p:spPr>
        <p:txBody>
          <a:bodyPr wrap="square" rtlCol="0">
            <a:spAutoFit/>
          </a:bodyPr>
          <a:lstStyle/>
          <a:p>
            <a:pPr lvl="0" algn="ctr">
              <a:lnSpc>
                <a:spcPct val="110000"/>
              </a:lnSpc>
            </a:pPr>
            <a:r>
              <a:rPr lang="en-US" sz="2400" b="1" dirty="0">
                <a:solidFill>
                  <a:schemeClr val="bg1"/>
                </a:solidFill>
                <a:latin typeface="Times New Roman" panose="02020603050405020304" pitchFamily="18" charset="0"/>
                <a:cs typeface="Times New Roman" panose="02020603050405020304" pitchFamily="18" charset="0"/>
              </a:rPr>
              <a:t>The Corporate Book</a:t>
            </a:r>
          </a:p>
        </p:txBody>
      </p:sp>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4" name="TextBox 3"/>
          <p:cNvSpPr txBox="1"/>
          <p:nvPr/>
        </p:nvSpPr>
        <p:spPr>
          <a:xfrm>
            <a:off x="304800" y="1752600"/>
            <a:ext cx="8305800"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What is a Corporate Book?</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Why do parishes/schools need a Corporate Book?</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Who is responsible for maintaining a Corporate Book?</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Does the Corporate Book need to be an actual tangible book?</a:t>
            </a:r>
          </a:p>
        </p:txBody>
      </p:sp>
      <p:pic>
        <p:nvPicPr>
          <p:cNvPr id="10" name="Picture 9">
            <a:extLst>
              <a:ext uri="{FF2B5EF4-FFF2-40B4-BE49-F238E27FC236}">
                <a16:creationId xmlns:a16="http://schemas.microsoft.com/office/drawing/2014/main" id="{BCB63F13-2F9C-32EA-DA7D-119B849EC3C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861881" y="4009913"/>
            <a:ext cx="3420238" cy="2280159"/>
          </a:xfrm>
          <a:prstGeom prst="rect">
            <a:avLst/>
          </a:prstGeom>
        </p:spPr>
      </p:pic>
    </p:spTree>
    <p:extLst>
      <p:ext uri="{BB962C8B-B14F-4D97-AF65-F5344CB8AC3E}">
        <p14:creationId xmlns:p14="http://schemas.microsoft.com/office/powerpoint/2010/main" val="26219854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sp>
        <p:nvSpPr>
          <p:cNvPr id="6" name="TextBox 5"/>
          <p:cNvSpPr txBox="1"/>
          <p:nvPr/>
        </p:nvSpPr>
        <p:spPr>
          <a:xfrm>
            <a:off x="2438400" y="304800"/>
            <a:ext cx="6719565" cy="478272"/>
          </a:xfrm>
          <a:prstGeom prst="rect">
            <a:avLst/>
          </a:prstGeom>
          <a:noFill/>
        </p:spPr>
        <p:txBody>
          <a:bodyPr wrap="square" rtlCol="0">
            <a:spAutoFit/>
          </a:bodyPr>
          <a:lstStyle/>
          <a:p>
            <a:pPr lvl="0" algn="ctr">
              <a:lnSpc>
                <a:spcPct val="110000"/>
              </a:lnSpc>
            </a:pPr>
            <a:r>
              <a:rPr lang="en-US" sz="2400" b="1" dirty="0">
                <a:solidFill>
                  <a:schemeClr val="bg1"/>
                </a:solidFill>
                <a:latin typeface="Times New Roman" panose="02020603050405020304" pitchFamily="18" charset="0"/>
                <a:cs typeface="Times New Roman" panose="02020603050405020304" pitchFamily="18" charset="0"/>
              </a:rPr>
              <a:t>The Corporate Book</a:t>
            </a:r>
          </a:p>
        </p:txBody>
      </p:sp>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4" name="TextBox 3"/>
          <p:cNvSpPr txBox="1"/>
          <p:nvPr/>
        </p:nvSpPr>
        <p:spPr>
          <a:xfrm>
            <a:off x="533400" y="1010168"/>
            <a:ext cx="7818858" cy="5693866"/>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What goes in the Corporate Book?</a:t>
            </a:r>
          </a:p>
          <a:p>
            <a:pPr marL="800100" lvl="1" indent="-342900">
              <a:buFont typeface="Arial" panose="020B0604020202020204" pitchFamily="34" charset="0"/>
              <a:buChar char="•"/>
            </a:pPr>
            <a:r>
              <a:rPr lang="en-US" sz="2000" u="sng" dirty="0">
                <a:latin typeface="Times New Roman" panose="02020603050405020304" pitchFamily="18" charset="0"/>
                <a:cs typeface="Times New Roman" panose="02020603050405020304" pitchFamily="18" charset="0"/>
              </a:rPr>
              <a:t>Permanent Records Book</a:t>
            </a:r>
          </a:p>
          <a:p>
            <a:pPr marL="1257300" lvl="2" indent="-342900">
              <a:buFont typeface="Times New Roman" panose="02020603050405020304" pitchFamily="18" charset="0"/>
              <a:buChar char="‣"/>
            </a:pPr>
            <a:r>
              <a:rPr lang="en-US" sz="2000" dirty="0">
                <a:latin typeface="Times New Roman" panose="02020603050405020304" pitchFamily="18" charset="0"/>
                <a:cs typeface="Times New Roman" panose="02020603050405020304" pitchFamily="18" charset="0"/>
              </a:rPr>
              <a:t>Articles of Incorporation</a:t>
            </a:r>
          </a:p>
          <a:p>
            <a:pPr marL="1257300" lvl="2" indent="-342900">
              <a:buFont typeface="Times New Roman" panose="02020603050405020304" pitchFamily="18" charset="0"/>
              <a:buChar char="‣"/>
            </a:pPr>
            <a:r>
              <a:rPr lang="en-US" sz="2000" dirty="0">
                <a:latin typeface="Times New Roman" panose="02020603050405020304" pitchFamily="18" charset="0"/>
                <a:cs typeface="Times New Roman" panose="02020603050405020304" pitchFamily="18" charset="0"/>
              </a:rPr>
              <a:t>By-Laws</a:t>
            </a:r>
          </a:p>
          <a:p>
            <a:pPr marL="1257300" lvl="2" indent="-342900">
              <a:buFont typeface="Times New Roman" panose="02020603050405020304" pitchFamily="18" charset="0"/>
              <a:buChar char="‣"/>
            </a:pPr>
            <a:r>
              <a:rPr lang="en-US" sz="2000" dirty="0">
                <a:latin typeface="Times New Roman" panose="02020603050405020304" pitchFamily="18" charset="0"/>
                <a:cs typeface="Times New Roman" panose="02020603050405020304" pitchFamily="18" charset="0"/>
              </a:rPr>
              <a:t>Proxies</a:t>
            </a:r>
          </a:p>
          <a:p>
            <a:pPr marL="1257300" lvl="2" indent="-342900">
              <a:buFont typeface="Times New Roman" panose="02020603050405020304" pitchFamily="18" charset="0"/>
              <a:buChar char="‣"/>
            </a:pPr>
            <a:r>
              <a:rPr lang="en-US" sz="2000" dirty="0">
                <a:latin typeface="Times New Roman" panose="02020603050405020304" pitchFamily="18" charset="0"/>
                <a:cs typeface="Times New Roman" panose="02020603050405020304" pitchFamily="18" charset="0"/>
              </a:rPr>
              <a:t>Endowment Documents</a:t>
            </a:r>
          </a:p>
          <a:p>
            <a:pPr marL="1257300" lvl="2" indent="-342900">
              <a:buFont typeface="Times New Roman" panose="02020603050405020304" pitchFamily="18" charset="0"/>
              <a:buChar char="‣"/>
            </a:pPr>
            <a:r>
              <a:rPr lang="en-US" sz="2000" dirty="0">
                <a:latin typeface="Times New Roman" panose="02020603050405020304" pitchFamily="18" charset="0"/>
                <a:cs typeface="Times New Roman" panose="02020603050405020304" pitchFamily="18" charset="0"/>
              </a:rPr>
              <a:t>Etc. </a:t>
            </a:r>
          </a:p>
          <a:p>
            <a:pPr marL="800100" lvl="1" indent="-342900">
              <a:buFont typeface="Arial" panose="020B0604020202020204" pitchFamily="34" charset="0"/>
              <a:buChar char="•"/>
            </a:pPr>
            <a:r>
              <a:rPr lang="en-US" sz="2000" u="sng" dirty="0">
                <a:latin typeface="Times New Roman" panose="02020603050405020304" pitchFamily="18" charset="0"/>
                <a:cs typeface="Times New Roman" panose="02020603050405020304" pitchFamily="18" charset="0"/>
              </a:rPr>
              <a:t>Annual Corporate Book</a:t>
            </a:r>
          </a:p>
          <a:p>
            <a:pPr marL="1257300" lvl="2" indent="-342900">
              <a:buFont typeface="Times New Roman" panose="02020603050405020304" pitchFamily="18" charset="0"/>
              <a:buChar char="‣"/>
            </a:pPr>
            <a:r>
              <a:rPr lang="en-US" sz="2000" dirty="0">
                <a:latin typeface="Times New Roman" panose="02020603050405020304" pitchFamily="18" charset="0"/>
                <a:cs typeface="Times New Roman" panose="02020603050405020304" pitchFamily="18" charset="0"/>
              </a:rPr>
              <a:t>Annual Report</a:t>
            </a:r>
          </a:p>
          <a:p>
            <a:pPr marL="1257300" lvl="2" indent="-342900">
              <a:buFont typeface="Times New Roman" panose="02020603050405020304" pitchFamily="18" charset="0"/>
              <a:buChar char="‣"/>
            </a:pPr>
            <a:r>
              <a:rPr lang="en-US" sz="2000" dirty="0">
                <a:latin typeface="Times New Roman" panose="02020603050405020304" pitchFamily="18" charset="0"/>
                <a:cs typeface="Times New Roman" panose="02020603050405020304" pitchFamily="18" charset="0"/>
              </a:rPr>
              <a:t>Trustee Confirmation Form</a:t>
            </a:r>
          </a:p>
          <a:p>
            <a:pPr marL="1257300" lvl="2" indent="-342900">
              <a:buFont typeface="Times New Roman" panose="02020603050405020304" pitchFamily="18" charset="0"/>
              <a:buChar char="‣"/>
            </a:pPr>
            <a:r>
              <a:rPr lang="en-US" sz="2000" dirty="0">
                <a:latin typeface="Times New Roman" panose="02020603050405020304" pitchFamily="18" charset="0"/>
                <a:cs typeface="Times New Roman" panose="02020603050405020304" pitchFamily="18" charset="0"/>
              </a:rPr>
              <a:t>Leases</a:t>
            </a:r>
          </a:p>
          <a:p>
            <a:pPr marL="1257300" lvl="2" indent="-342900">
              <a:buFont typeface="Times New Roman" panose="02020603050405020304" pitchFamily="18" charset="0"/>
              <a:buChar char="‣"/>
            </a:pPr>
            <a:r>
              <a:rPr lang="en-US" sz="2000" dirty="0">
                <a:latin typeface="Times New Roman" panose="02020603050405020304" pitchFamily="18" charset="0"/>
                <a:cs typeface="Times New Roman" panose="02020603050405020304" pitchFamily="18" charset="0"/>
              </a:rPr>
              <a:t>CFS</a:t>
            </a:r>
          </a:p>
          <a:p>
            <a:pPr marL="1257300" lvl="2" indent="-342900">
              <a:buFont typeface="Times New Roman" panose="02020603050405020304" pitchFamily="18" charset="0"/>
              <a:buChar char="‣"/>
            </a:pPr>
            <a:r>
              <a:rPr lang="en-US" sz="2000" dirty="0">
                <a:latin typeface="Times New Roman" panose="02020603050405020304" pitchFamily="18" charset="0"/>
                <a:cs typeface="Times New Roman" panose="02020603050405020304" pitchFamily="18" charset="0"/>
              </a:rPr>
              <a:t>Etc. </a:t>
            </a:r>
          </a:p>
          <a:p>
            <a:pPr marL="800100" lvl="1" indent="-342900">
              <a:buFont typeface="Arial" panose="020B0604020202020204" pitchFamily="34" charset="0"/>
              <a:buChar char="•"/>
            </a:pPr>
            <a:r>
              <a:rPr lang="en-US" sz="2000" u="sng" dirty="0">
                <a:latin typeface="Times New Roman" panose="02020603050405020304" pitchFamily="18" charset="0"/>
                <a:cs typeface="Times New Roman" panose="02020603050405020304" pitchFamily="18" charset="0"/>
              </a:rPr>
              <a:t>Policy Book</a:t>
            </a:r>
          </a:p>
          <a:p>
            <a:pPr marL="1257300" lvl="2" indent="-342900">
              <a:buFont typeface="Times New Roman" panose="02020603050405020304" pitchFamily="18" charset="0"/>
              <a:buChar char="‣"/>
            </a:pPr>
            <a:r>
              <a:rPr lang="en-US" sz="2000" dirty="0">
                <a:latin typeface="Times New Roman" panose="02020603050405020304" pitchFamily="18" charset="0"/>
                <a:cs typeface="Times New Roman" panose="02020603050405020304" pitchFamily="18" charset="0"/>
              </a:rPr>
              <a:t>Employee Handbook</a:t>
            </a:r>
          </a:p>
          <a:p>
            <a:pPr marL="1257300" lvl="2" indent="-342900">
              <a:buFont typeface="Times New Roman" panose="02020603050405020304" pitchFamily="18" charset="0"/>
              <a:buChar char="‣"/>
            </a:pPr>
            <a:r>
              <a:rPr lang="en-US" sz="2000" dirty="0">
                <a:latin typeface="Times New Roman" panose="02020603050405020304" pitchFamily="18" charset="0"/>
                <a:cs typeface="Times New Roman" panose="02020603050405020304" pitchFamily="18" charset="0"/>
              </a:rPr>
              <a:t>Cemetery Policies</a:t>
            </a:r>
          </a:p>
          <a:p>
            <a:pPr marL="1257300" lvl="2" indent="-342900">
              <a:buFont typeface="Times New Roman" panose="02020603050405020304" pitchFamily="18" charset="0"/>
              <a:buChar char="‣"/>
            </a:pPr>
            <a:r>
              <a:rPr lang="en-US" sz="2000" dirty="0">
                <a:latin typeface="Times New Roman" panose="02020603050405020304" pitchFamily="18" charset="0"/>
                <a:cs typeface="Times New Roman" panose="02020603050405020304" pitchFamily="18" charset="0"/>
              </a:rPr>
              <a:t>School Policies</a:t>
            </a:r>
          </a:p>
          <a:p>
            <a:pPr marL="1257300" lvl="2" indent="-342900">
              <a:buFont typeface="Times New Roman" panose="02020603050405020304" pitchFamily="18" charset="0"/>
              <a:buChar char="‣"/>
            </a:pPr>
            <a:r>
              <a:rPr lang="en-US" sz="2000" dirty="0">
                <a:latin typeface="Times New Roman" panose="02020603050405020304" pitchFamily="18" charset="0"/>
                <a:cs typeface="Times New Roman" panose="02020603050405020304" pitchFamily="18" charset="0"/>
              </a:rPr>
              <a:t>Etc.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7658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BC508F-EA8C-461A-8D48-FA79380CE207}"/>
              </a:ext>
            </a:extLst>
          </p:cNvPr>
          <p:cNvSpPr>
            <a:spLocks noGrp="1"/>
          </p:cNvSpPr>
          <p:nvPr>
            <p:ph idx="1"/>
          </p:nvPr>
        </p:nvSpPr>
        <p:spPr>
          <a:xfrm>
            <a:off x="457200" y="1600200"/>
            <a:ext cx="8229600" cy="4525963"/>
          </a:xfrm>
        </p:spPr>
        <p:txBody>
          <a:bodyPr>
            <a:normAutofit/>
          </a:bodyPr>
          <a:lstStyle/>
          <a:p>
            <a:pPr marL="0" indent="0" algn="ctr">
              <a:buNone/>
            </a:pPr>
            <a:r>
              <a:rPr lang="en-US" sz="4800" b="1" dirty="0"/>
              <a:t>QUESTIONS?</a:t>
            </a:r>
          </a:p>
          <a:p>
            <a:pPr marL="0" indent="0">
              <a:buNone/>
            </a:pPr>
            <a:endParaRPr lang="en-US" sz="2800" dirty="0"/>
          </a:p>
          <a:p>
            <a:pPr marL="0" indent="0">
              <a:spcBef>
                <a:spcPts val="0"/>
              </a:spcBef>
              <a:buNone/>
            </a:pPr>
            <a:endParaRPr lang="en-US" sz="2800" dirty="0">
              <a:latin typeface="Times New Roman" panose="02020603050405020304" pitchFamily="18" charset="0"/>
              <a:cs typeface="Times New Roman" panose="02020603050405020304" pitchFamily="18" charset="0"/>
            </a:endParaRPr>
          </a:p>
          <a:p>
            <a:pPr marL="0" indent="0">
              <a:spcBef>
                <a:spcPts val="0"/>
              </a:spcBef>
              <a:buNone/>
            </a:pPr>
            <a:r>
              <a:rPr lang="en-US" sz="2800" dirty="0">
                <a:latin typeface="Times New Roman" panose="02020603050405020304" pitchFamily="18" charset="0"/>
                <a:cs typeface="Times New Roman" panose="02020603050405020304" pitchFamily="18" charset="0"/>
              </a:rPr>
              <a:t>Contact:</a:t>
            </a:r>
          </a:p>
          <a:p>
            <a:pPr marL="0" indent="0">
              <a:spcBef>
                <a:spcPts val="0"/>
              </a:spcBef>
              <a:buNone/>
            </a:pPr>
            <a:r>
              <a:rPr lang="en-US" sz="2800" dirty="0">
                <a:latin typeface="Times New Roman" panose="02020603050405020304" pitchFamily="18" charset="0"/>
                <a:cs typeface="Times New Roman" panose="02020603050405020304" pitchFamily="18" charset="0"/>
              </a:rPr>
              <a:t>Barbara Anne Cusack</a:t>
            </a:r>
          </a:p>
          <a:p>
            <a:pPr marL="0" indent="0">
              <a:spcBef>
                <a:spcPts val="0"/>
              </a:spcBef>
              <a:buNone/>
            </a:pPr>
            <a:r>
              <a:rPr lang="en-US" sz="2800" dirty="0">
                <a:latin typeface="Times New Roman" panose="02020603050405020304" pitchFamily="18" charset="0"/>
                <a:cs typeface="Times New Roman" panose="02020603050405020304" pitchFamily="18" charset="0"/>
                <a:hlinkClick r:id="rId3"/>
              </a:rPr>
              <a:t>cusackb@archmil.org</a:t>
            </a:r>
            <a:endParaRPr lang="en-US" sz="2800" dirty="0">
              <a:latin typeface="Times New Roman" panose="02020603050405020304" pitchFamily="18" charset="0"/>
              <a:cs typeface="Times New Roman" panose="02020603050405020304" pitchFamily="18" charset="0"/>
            </a:endParaRPr>
          </a:p>
          <a:p>
            <a:pPr marL="0" indent="0">
              <a:spcBef>
                <a:spcPts val="0"/>
              </a:spcBef>
              <a:buNone/>
            </a:pPr>
            <a:r>
              <a:rPr lang="en-US" sz="2800" dirty="0">
                <a:latin typeface="Times New Roman" panose="02020603050405020304" pitchFamily="18" charset="0"/>
                <a:cs typeface="Times New Roman" panose="02020603050405020304" pitchFamily="18" charset="0"/>
              </a:rPr>
              <a:t>414-769-3341</a:t>
            </a:r>
          </a:p>
          <a:p>
            <a:pPr algn="r"/>
            <a:endParaRPr lang="en-US" sz="2800" dirty="0"/>
          </a:p>
        </p:txBody>
      </p:sp>
      <p:pic>
        <p:nvPicPr>
          <p:cNvPr id="4" name="Picture 3" descr="content header.jpg">
            <a:extLst>
              <a:ext uri="{FF2B5EF4-FFF2-40B4-BE49-F238E27FC236}">
                <a16:creationId xmlns:a16="http://schemas.microsoft.com/office/drawing/2014/main" id="{35CF8511-B4C6-4946-B4B0-4E600B880A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327"/>
            <a:ext cx="9144000" cy="1010169"/>
          </a:xfrm>
          <a:prstGeom prst="rect">
            <a:avLst/>
          </a:prstGeom>
        </p:spPr>
      </p:pic>
    </p:spTree>
    <p:extLst>
      <p:ext uri="{BB962C8B-B14F-4D97-AF65-F5344CB8AC3E}">
        <p14:creationId xmlns:p14="http://schemas.microsoft.com/office/powerpoint/2010/main" val="28324622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4" name="TextBox 3"/>
          <p:cNvSpPr txBox="1"/>
          <p:nvPr/>
        </p:nvSpPr>
        <p:spPr>
          <a:xfrm>
            <a:off x="685800" y="1314969"/>
            <a:ext cx="7772400" cy="1754326"/>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We have a gift for you!</a:t>
            </a: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pic>
        <p:nvPicPr>
          <p:cNvPr id="1028" name="Picture 4" descr="Gift Box Svg Holiday Gift Svg Gift box Cut File Dxf Silhouette image 1">
            <a:extLst>
              <a:ext uri="{FF2B5EF4-FFF2-40B4-BE49-F238E27FC236}">
                <a16:creationId xmlns:a16="http://schemas.microsoft.com/office/drawing/2014/main" id="{9EFF32BE-637A-25AC-D7FA-82267D52C3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199" y="2187580"/>
            <a:ext cx="5181601" cy="3889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7278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4" name="TextBox 3"/>
          <p:cNvSpPr txBox="1"/>
          <p:nvPr/>
        </p:nvSpPr>
        <p:spPr>
          <a:xfrm>
            <a:off x="650132" y="2203531"/>
            <a:ext cx="7772400" cy="4832092"/>
          </a:xfrm>
          <a:prstGeom prst="rect">
            <a:avLst/>
          </a:prstGeom>
          <a:noFill/>
        </p:spPr>
        <p:txBody>
          <a:bodyPr wrap="square" rtlCol="0">
            <a:spAutoFit/>
          </a:bodyPr>
          <a:lstStyle/>
          <a:p>
            <a:pPr marL="0" marR="0">
              <a:spcBef>
                <a:spcPts val="0"/>
              </a:spcBef>
              <a:spcAft>
                <a:spcPts val="0"/>
              </a:spcAft>
            </a:pPr>
            <a:r>
              <a:rPr lang="en-US" sz="1600" dirty="0">
                <a:effectLst/>
                <a:latin typeface="Bookman Old Style" panose="02050604050505020204" pitchFamily="18" charset="0"/>
                <a:ea typeface="Calibri" panose="020F0502020204030204" pitchFamily="34" charset="0"/>
              </a:rPr>
              <a:t>Specific to Parish:</a:t>
            </a:r>
            <a:endParaRPr lang="en-US" sz="16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Bookman Old Style" panose="02050604050505020204" pitchFamily="18" charset="0"/>
                <a:ea typeface="Calibri" panose="020F0502020204030204" pitchFamily="34" charset="0"/>
              </a:rPr>
              <a:t>Articles of Incorporation</a:t>
            </a:r>
            <a:endParaRPr lang="en-US" sz="16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Bookman Old Style" panose="02050604050505020204" pitchFamily="18" charset="0"/>
                <a:ea typeface="Calibri" panose="020F0502020204030204" pitchFamily="34" charset="0"/>
              </a:rPr>
              <a:t>Bylaws </a:t>
            </a:r>
            <a:endParaRPr lang="en-US" sz="16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Bookman Old Style" panose="02050604050505020204" pitchFamily="18" charset="0"/>
                <a:ea typeface="Calibri" panose="020F0502020204030204" pitchFamily="34" charset="0"/>
              </a:rPr>
              <a:t>2022 Property Tax Exemption Report (PC220) if a copy was sent to us</a:t>
            </a:r>
            <a:endParaRPr lang="en-US" sz="1600" dirty="0">
              <a:effectLst/>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600" dirty="0">
                <a:effectLst/>
                <a:latin typeface="Bookman Old Style" panose="02050604050505020204" pitchFamily="18" charset="0"/>
                <a:ea typeface="Calibri" panose="020F0502020204030204" pitchFamily="34" charset="0"/>
              </a:rPr>
              <a:t>File name is </a:t>
            </a:r>
            <a:r>
              <a:rPr lang="en-US" sz="1600" i="1" dirty="0">
                <a:effectLst/>
                <a:latin typeface="Bookman Old Style" panose="02050604050505020204" pitchFamily="18" charset="0"/>
                <a:ea typeface="Calibri" panose="020F0502020204030204" pitchFamily="34" charset="0"/>
              </a:rPr>
              <a:t>code parish city 2022</a:t>
            </a:r>
            <a:endParaRPr lang="en-US" sz="16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Bookman Old Style" panose="02050604050505020204" pitchFamily="18" charset="0"/>
                <a:ea typeface="Calibri" panose="020F0502020204030204" pitchFamily="34" charset="0"/>
              </a:rPr>
              <a:t>Past due agreements, if any</a:t>
            </a:r>
            <a:endParaRPr lang="en-US" sz="16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Bookman Old Style" panose="02050604050505020204" pitchFamily="18" charset="0"/>
                <a:ea typeface="Calibri" panose="020F0502020204030204" pitchFamily="34" charset="0"/>
              </a:rPr>
              <a:t>Endowments</a:t>
            </a:r>
            <a:endParaRPr lang="en-US" sz="16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Bookman Old Style" panose="02050604050505020204" pitchFamily="18" charset="0"/>
                <a:ea typeface="Calibri" panose="020F0502020204030204" pitchFamily="34" charset="0"/>
              </a:rPr>
              <a:t>Leases</a:t>
            </a:r>
          </a:p>
          <a:p>
            <a:pPr marL="342900" marR="0" lvl="0" indent="-342900">
              <a:spcBef>
                <a:spcPts val="0"/>
              </a:spcBef>
              <a:spcAft>
                <a:spcPts val="0"/>
              </a:spcAft>
              <a:buFont typeface="Symbol" panose="05050102010706020507" pitchFamily="18" charset="2"/>
              <a:buChar char=""/>
            </a:pPr>
            <a:r>
              <a:rPr lang="en-US" sz="1600" dirty="0">
                <a:effectLst/>
                <a:latin typeface="Bookman Old Style" panose="02050604050505020204" pitchFamily="18" charset="0"/>
                <a:ea typeface="Calibri" panose="020F0502020204030204" pitchFamily="34" charset="0"/>
              </a:rPr>
              <a:t>Current Parish Trustees (that we have on file)</a:t>
            </a:r>
            <a:endParaRPr lang="en-US" sz="16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600" dirty="0">
                <a:effectLst/>
                <a:latin typeface="Bookman Old Style" panose="02050604050505020204" pitchFamily="18" charset="0"/>
                <a:ea typeface="Calibri" panose="020F0502020204030204" pitchFamily="34" charset="0"/>
              </a:rPr>
              <a:t> </a:t>
            </a:r>
            <a:endParaRPr lang="en-US" sz="16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600" dirty="0">
                <a:effectLst/>
                <a:latin typeface="Bookman Old Style" panose="02050604050505020204" pitchFamily="18" charset="0"/>
                <a:ea typeface="Calibri" panose="020F0502020204030204" pitchFamily="34" charset="0"/>
              </a:rPr>
              <a:t> </a:t>
            </a:r>
            <a:endParaRPr lang="en-US" sz="16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600" dirty="0">
                <a:effectLst/>
                <a:latin typeface="Bookman Old Style" panose="02050604050505020204" pitchFamily="18" charset="0"/>
                <a:ea typeface="Calibri" panose="020F0502020204030204" pitchFamily="34" charset="0"/>
              </a:rPr>
              <a:t>Non-Parish Specific:</a:t>
            </a:r>
            <a:endParaRPr lang="en-US" sz="16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Bookman Old Style" panose="02050604050505020204" pitchFamily="18" charset="0"/>
                <a:ea typeface="Calibri" panose="020F0502020204030204" pitchFamily="34" charset="0"/>
              </a:rPr>
              <a:t>Resource listing with links</a:t>
            </a:r>
            <a:endParaRPr lang="en-US" sz="16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Bookman Old Style" panose="02050604050505020204" pitchFamily="18" charset="0"/>
                <a:ea typeface="Calibri" panose="020F0502020204030204" pitchFamily="34" charset="0"/>
              </a:rPr>
              <a:t>Corporate Book items</a:t>
            </a:r>
            <a:endParaRPr lang="en-US" sz="16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Bookman Old Style" panose="02050604050505020204" pitchFamily="18" charset="0"/>
                <a:ea typeface="Calibri" panose="020F0502020204030204" pitchFamily="34" charset="0"/>
              </a:rPr>
              <a:t>Priest Compensation workbook 2022-23</a:t>
            </a:r>
            <a:endParaRPr lang="en-US" sz="16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Bookman Old Style" panose="02050604050505020204" pitchFamily="18" charset="0"/>
                <a:ea typeface="Calibri" panose="020F0502020204030204" pitchFamily="34" charset="0"/>
              </a:rPr>
              <a:t>Parish By Laws document </a:t>
            </a:r>
            <a:endParaRPr lang="en-US" sz="1600" dirty="0">
              <a:effectLst/>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600" dirty="0">
                <a:effectLst/>
                <a:latin typeface="Bookman Old Style" panose="02050604050505020204" pitchFamily="18" charset="0"/>
                <a:ea typeface="Calibri" panose="020F0502020204030204" pitchFamily="34" charset="0"/>
              </a:rPr>
              <a:t>All parishes moved to these bylaws in 1994</a:t>
            </a:r>
            <a:endParaRPr lang="en-US" sz="1600" dirty="0">
              <a:effectLst/>
              <a:latin typeface="Times New Roman" panose="02020603050405020304" pitchFamily="18" charset="0"/>
              <a:ea typeface="Calibri" panose="020F0502020204030204" pitchFamily="34" charset="0"/>
            </a:endParaRPr>
          </a:p>
          <a:p>
            <a:endParaRPr lang="en-US" sz="3600" dirty="0">
              <a:latin typeface="Times New Roman" panose="02020603050405020304" pitchFamily="18" charset="0"/>
              <a:cs typeface="Times New Roman" panose="02020603050405020304" pitchFamily="18" charset="0"/>
            </a:endParaRPr>
          </a:p>
        </p:txBody>
      </p:sp>
      <p:pic>
        <p:nvPicPr>
          <p:cNvPr id="11" name="Picture 10" descr="A picture containing text, clipart&#10;&#10;Description automatically generated">
            <a:extLst>
              <a:ext uri="{FF2B5EF4-FFF2-40B4-BE49-F238E27FC236}">
                <a16:creationId xmlns:a16="http://schemas.microsoft.com/office/drawing/2014/main" id="{26297258-5103-ECA2-CB68-CCAAE1A04A7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00219" y="1281371"/>
            <a:ext cx="1619250" cy="1266825"/>
          </a:xfrm>
          <a:prstGeom prst="rect">
            <a:avLst/>
          </a:prstGeom>
          <a:noFill/>
          <a:ln>
            <a:noFill/>
          </a:ln>
        </p:spPr>
      </p:pic>
      <p:sp>
        <p:nvSpPr>
          <p:cNvPr id="13" name="TextBox 12">
            <a:extLst>
              <a:ext uri="{FF2B5EF4-FFF2-40B4-BE49-F238E27FC236}">
                <a16:creationId xmlns:a16="http://schemas.microsoft.com/office/drawing/2014/main" id="{0123FBE9-0493-1F68-120C-9594F65DF366}"/>
              </a:ext>
            </a:extLst>
          </p:cNvPr>
          <p:cNvSpPr txBox="1"/>
          <p:nvPr/>
        </p:nvSpPr>
        <p:spPr>
          <a:xfrm>
            <a:off x="685800" y="1545452"/>
            <a:ext cx="4572000" cy="369332"/>
          </a:xfrm>
          <a:prstGeom prst="rect">
            <a:avLst/>
          </a:prstGeom>
          <a:noFill/>
        </p:spPr>
        <p:txBody>
          <a:bodyPr wrap="square">
            <a:spAutoFit/>
          </a:bodyPr>
          <a:lstStyle/>
          <a:p>
            <a:pPr marL="0" marR="0">
              <a:spcBef>
                <a:spcPts val="0"/>
              </a:spcBef>
              <a:spcAft>
                <a:spcPts val="0"/>
              </a:spcAft>
            </a:pPr>
            <a:r>
              <a:rPr lang="en-US" sz="1800" dirty="0">
                <a:effectLst/>
                <a:latin typeface="Bookman Old Style" panose="02050604050505020204" pitchFamily="18" charset="0"/>
                <a:ea typeface="Calibri" panose="020F0502020204030204" pitchFamily="34" charset="0"/>
              </a:rPr>
              <a:t>On Your Flash Drive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26596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3" name="Slide Number Placeholder 2">
            <a:extLst>
              <a:ext uri="{FF2B5EF4-FFF2-40B4-BE49-F238E27FC236}">
                <a16:creationId xmlns:a16="http://schemas.microsoft.com/office/drawing/2014/main" id="{215D2609-F5BE-4FE8-A9B7-65694BB9A64D}"/>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88</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63141A1D-18D7-4945-991A-7B44CC0D6F81}"/>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Lunch!</a:t>
            </a:r>
          </a:p>
        </p:txBody>
      </p:sp>
      <p:pic>
        <p:nvPicPr>
          <p:cNvPr id="7" name="Picture 2" descr="Meal Prayer Bounty Bread">
            <a:extLst>
              <a:ext uri="{FF2B5EF4-FFF2-40B4-BE49-F238E27FC236}">
                <a16:creationId xmlns:a16="http://schemas.microsoft.com/office/drawing/2014/main" id="{72EE7DA6-55C2-4E05-B77C-91C91FBB8AA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687981" y="1371600"/>
            <a:ext cx="5768037" cy="432602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C722EDA-FA6C-4184-AF5B-4F983790283E}"/>
              </a:ext>
            </a:extLst>
          </p:cNvPr>
          <p:cNvSpPr txBox="1"/>
          <p:nvPr/>
        </p:nvSpPr>
        <p:spPr>
          <a:xfrm>
            <a:off x="381000" y="5802868"/>
            <a:ext cx="8458200" cy="369332"/>
          </a:xfrm>
          <a:prstGeom prst="rect">
            <a:avLst/>
          </a:prstGeom>
          <a:noFill/>
        </p:spPr>
        <p:txBody>
          <a:bodyPr wrap="square" rtlCol="0">
            <a:spAutoFit/>
          </a:bodyPr>
          <a:lstStyle/>
          <a:p>
            <a:r>
              <a:rPr lang="en-US" dirty="0"/>
              <a:t>Up Next: Buildings &amp; Grounds</a:t>
            </a:r>
          </a:p>
        </p:txBody>
      </p:sp>
    </p:spTree>
    <p:extLst>
      <p:ext uri="{BB962C8B-B14F-4D97-AF65-F5344CB8AC3E}">
        <p14:creationId xmlns:p14="http://schemas.microsoft.com/office/powerpoint/2010/main" val="20605561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76914"/>
            <a:ext cx="7068312" cy="1010169"/>
          </a:xfrm>
          <a:prstGeom prst="rect">
            <a:avLst/>
          </a:prstGeom>
        </p:spPr>
      </p:pic>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4" name="Content Placeholder 3"/>
          <p:cNvSpPr>
            <a:spLocks noGrp="1"/>
          </p:cNvSpPr>
          <p:nvPr>
            <p:ph idx="1"/>
          </p:nvPr>
        </p:nvSpPr>
        <p:spPr/>
        <p:txBody>
          <a:bodyPr>
            <a:normAutofit/>
          </a:bodyPr>
          <a:lstStyle/>
          <a:p>
            <a:pPr marL="0" indent="0">
              <a:buNone/>
            </a:pPr>
            <a:endParaRPr lang="en-US" sz="2400" dirty="0"/>
          </a:p>
          <a:p>
            <a:pPr marL="0" indent="0">
              <a:buNone/>
            </a:pPr>
            <a:r>
              <a:rPr lang="en-US" sz="3600" b="1" dirty="0">
                <a:latin typeface="Times New Roman" panose="02020603050405020304" pitchFamily="18" charset="0"/>
                <a:cs typeface="Times New Roman" panose="02020603050405020304" pitchFamily="18" charset="0"/>
              </a:rPr>
              <a:t>Buildings &amp; Grounds</a:t>
            </a:r>
          </a:p>
          <a:p>
            <a:pPr marL="0" indent="0">
              <a:buNone/>
            </a:pPr>
            <a:endParaRPr lang="en-US" sz="4400" b="1"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Panel Discussion</a:t>
            </a:r>
          </a:p>
          <a:p>
            <a:pPr marL="0" indent="0">
              <a:buNone/>
            </a:pPr>
            <a:br>
              <a:rPr lang="en-US" sz="2400" dirty="0"/>
            </a:br>
            <a:endParaRPr lang="en-US" sz="2400" dirty="0"/>
          </a:p>
        </p:txBody>
      </p:sp>
    </p:spTree>
    <p:extLst>
      <p:ext uri="{BB962C8B-B14F-4D97-AF65-F5344CB8AC3E}">
        <p14:creationId xmlns:p14="http://schemas.microsoft.com/office/powerpoint/2010/main" val="35342208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graphicFrame>
        <p:nvGraphicFramePr>
          <p:cNvPr id="3" name="Table 3">
            <a:extLst>
              <a:ext uri="{FF2B5EF4-FFF2-40B4-BE49-F238E27FC236}">
                <a16:creationId xmlns:a16="http://schemas.microsoft.com/office/drawing/2014/main" id="{63F4AB81-CB0D-416F-8473-BF34FA12F483}"/>
              </a:ext>
            </a:extLst>
          </p:cNvPr>
          <p:cNvGraphicFramePr>
            <a:graphicFrameLocks noGrp="1"/>
          </p:cNvGraphicFramePr>
          <p:nvPr/>
        </p:nvGraphicFramePr>
        <p:xfrm>
          <a:off x="76200" y="1397000"/>
          <a:ext cx="8915400" cy="5308600"/>
        </p:xfrm>
        <a:graphic>
          <a:graphicData uri="http://schemas.openxmlformats.org/drawingml/2006/table">
            <a:tbl>
              <a:tblPr firstRow="1" bandRow="1">
                <a:tableStyleId>{5C22544A-7EE6-4342-B048-85BDC9FD1C3A}</a:tableStyleId>
              </a:tblPr>
              <a:tblGrid>
                <a:gridCol w="8915400">
                  <a:extLst>
                    <a:ext uri="{9D8B030D-6E8A-4147-A177-3AD203B41FA5}">
                      <a16:colId xmlns:a16="http://schemas.microsoft.com/office/drawing/2014/main" val="2077315033"/>
                    </a:ext>
                  </a:extLst>
                </a:gridCol>
              </a:tblGrid>
              <a:tr h="5308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FF0000"/>
                          </a:solidFill>
                          <a:effectLst/>
                          <a:uLnTx/>
                          <a:uFillTx/>
                          <a:latin typeface="Rockwell" panose="02060603020205020403"/>
                          <a:ea typeface="+mn-ea"/>
                          <a:cs typeface="+mn-cs"/>
                        </a:rPr>
                        <a:t>AT-WILL VS CONTRACT EMPLOYMENT</a:t>
                      </a:r>
                    </a:p>
                    <a:p>
                      <a:endParaRPr lang="en-US" dirty="0"/>
                    </a:p>
                  </a:txBody>
                  <a:tcPr>
                    <a:noFill/>
                  </a:tcPr>
                </a:tc>
                <a:extLst>
                  <a:ext uri="{0D108BD9-81ED-4DB2-BD59-A6C34878D82A}">
                    <a16:rowId xmlns:a16="http://schemas.microsoft.com/office/drawing/2014/main" val="1519354850"/>
                  </a:ext>
                </a:extLst>
              </a:tr>
            </a:tbl>
          </a:graphicData>
        </a:graphic>
      </p:graphicFrame>
      <p:pic>
        <p:nvPicPr>
          <p:cNvPr id="9" name="Picture 8">
            <a:extLst>
              <a:ext uri="{FF2B5EF4-FFF2-40B4-BE49-F238E27FC236}">
                <a16:creationId xmlns:a16="http://schemas.microsoft.com/office/drawing/2014/main" id="{5BB7A184-B07C-42AA-A832-148C7F2BEC5C}"/>
              </a:ext>
            </a:extLst>
          </p:cNvPr>
          <p:cNvPicPr>
            <a:picLocks noChangeAspect="1"/>
          </p:cNvPicPr>
          <p:nvPr/>
        </p:nvPicPr>
        <p:blipFill>
          <a:blip r:embed="rId4"/>
          <a:stretch>
            <a:fillRect/>
          </a:stretch>
        </p:blipFill>
        <p:spPr>
          <a:xfrm>
            <a:off x="76200" y="1939678"/>
            <a:ext cx="9144000" cy="4223243"/>
          </a:xfrm>
          <a:prstGeom prst="rect">
            <a:avLst/>
          </a:prstGeom>
        </p:spPr>
      </p:pic>
    </p:spTree>
    <p:extLst>
      <p:ext uri="{BB962C8B-B14F-4D97-AF65-F5344CB8AC3E}">
        <p14:creationId xmlns:p14="http://schemas.microsoft.com/office/powerpoint/2010/main" val="40321575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Panel Discussion: Participants</a:t>
            </a:r>
          </a:p>
        </p:txBody>
      </p:sp>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3" name="Slide Number Placeholder 2">
            <a:extLst>
              <a:ext uri="{FF2B5EF4-FFF2-40B4-BE49-F238E27FC236}">
                <a16:creationId xmlns:a16="http://schemas.microsoft.com/office/drawing/2014/main" id="{19F38022-F7D7-4AEC-BD0A-0CF18D46E5B9}"/>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90</a:t>
            </a:fld>
            <a:endParaRPr lang="en-US" dirty="0">
              <a:solidFill>
                <a:prstClr val="black">
                  <a:tint val="75000"/>
                </a:prstClr>
              </a:solidFill>
            </a:endParaRPr>
          </a:p>
        </p:txBody>
      </p:sp>
      <p:graphicFrame>
        <p:nvGraphicFramePr>
          <p:cNvPr id="9" name="Table 9">
            <a:extLst>
              <a:ext uri="{FF2B5EF4-FFF2-40B4-BE49-F238E27FC236}">
                <a16:creationId xmlns:a16="http://schemas.microsoft.com/office/drawing/2014/main" id="{991C86EE-6023-2605-71EA-EEA59272CC59}"/>
              </a:ext>
            </a:extLst>
          </p:cNvPr>
          <p:cNvGraphicFramePr>
            <a:graphicFrameLocks noGrp="1"/>
          </p:cNvGraphicFramePr>
          <p:nvPr>
            <p:ph idx="1"/>
            <p:extLst>
              <p:ext uri="{D42A27DB-BD31-4B8C-83A1-F6EECF244321}">
                <p14:modId xmlns:p14="http://schemas.microsoft.com/office/powerpoint/2010/main" val="172561848"/>
              </p:ext>
            </p:extLst>
          </p:nvPr>
        </p:nvGraphicFramePr>
        <p:xfrm>
          <a:off x="349178" y="1314969"/>
          <a:ext cx="8445643" cy="3577302"/>
        </p:xfrm>
        <a:graphic>
          <a:graphicData uri="http://schemas.openxmlformats.org/drawingml/2006/table">
            <a:tbl>
              <a:tblPr firstRow="1" bandRow="1">
                <a:tableStyleId>{5C22544A-7EE6-4342-B048-85BDC9FD1C3A}</a:tableStyleId>
              </a:tblPr>
              <a:tblGrid>
                <a:gridCol w="1397499">
                  <a:extLst>
                    <a:ext uri="{9D8B030D-6E8A-4147-A177-3AD203B41FA5}">
                      <a16:colId xmlns:a16="http://schemas.microsoft.com/office/drawing/2014/main" val="2422738770"/>
                    </a:ext>
                  </a:extLst>
                </a:gridCol>
                <a:gridCol w="1459704">
                  <a:extLst>
                    <a:ext uri="{9D8B030D-6E8A-4147-A177-3AD203B41FA5}">
                      <a16:colId xmlns:a16="http://schemas.microsoft.com/office/drawing/2014/main" val="2636756078"/>
                    </a:ext>
                  </a:extLst>
                </a:gridCol>
                <a:gridCol w="1006956">
                  <a:extLst>
                    <a:ext uri="{9D8B030D-6E8A-4147-A177-3AD203B41FA5}">
                      <a16:colId xmlns:a16="http://schemas.microsoft.com/office/drawing/2014/main" val="1631120796"/>
                    </a:ext>
                  </a:extLst>
                </a:gridCol>
                <a:gridCol w="997038">
                  <a:extLst>
                    <a:ext uri="{9D8B030D-6E8A-4147-A177-3AD203B41FA5}">
                      <a16:colId xmlns:a16="http://schemas.microsoft.com/office/drawing/2014/main" val="2709485583"/>
                    </a:ext>
                  </a:extLst>
                </a:gridCol>
                <a:gridCol w="481531">
                  <a:extLst>
                    <a:ext uri="{9D8B030D-6E8A-4147-A177-3AD203B41FA5}">
                      <a16:colId xmlns:a16="http://schemas.microsoft.com/office/drawing/2014/main" val="1935607123"/>
                    </a:ext>
                  </a:extLst>
                </a:gridCol>
                <a:gridCol w="882845">
                  <a:extLst>
                    <a:ext uri="{9D8B030D-6E8A-4147-A177-3AD203B41FA5}">
                      <a16:colId xmlns:a16="http://schemas.microsoft.com/office/drawing/2014/main" val="1255314327"/>
                    </a:ext>
                  </a:extLst>
                </a:gridCol>
                <a:gridCol w="1122790">
                  <a:extLst>
                    <a:ext uri="{9D8B030D-6E8A-4147-A177-3AD203B41FA5}">
                      <a16:colId xmlns:a16="http://schemas.microsoft.com/office/drawing/2014/main" val="4207046023"/>
                    </a:ext>
                  </a:extLst>
                </a:gridCol>
                <a:gridCol w="1097280">
                  <a:extLst>
                    <a:ext uri="{9D8B030D-6E8A-4147-A177-3AD203B41FA5}">
                      <a16:colId xmlns:a16="http://schemas.microsoft.com/office/drawing/2014/main" val="1240417390"/>
                    </a:ext>
                  </a:extLst>
                </a:gridCol>
              </a:tblGrid>
              <a:tr h="511198">
                <a:tc>
                  <a:txBody>
                    <a:bodyPr/>
                    <a:lstStyle/>
                    <a:p>
                      <a:r>
                        <a:rPr lang="en-US" sz="1400" dirty="0"/>
                        <a:t>Name(s)</a:t>
                      </a:r>
                    </a:p>
                  </a:txBody>
                  <a:tcPr/>
                </a:tc>
                <a:tc>
                  <a:txBody>
                    <a:bodyPr/>
                    <a:lstStyle/>
                    <a:p>
                      <a:r>
                        <a:rPr lang="en-US" sz="1400" dirty="0"/>
                        <a:t>Title/Role</a:t>
                      </a:r>
                    </a:p>
                  </a:txBody>
                  <a:tcPr/>
                </a:tc>
                <a:tc>
                  <a:txBody>
                    <a:bodyPr/>
                    <a:lstStyle/>
                    <a:p>
                      <a:r>
                        <a:rPr lang="en-US" sz="1400" dirty="0"/>
                        <a:t>Parish</a:t>
                      </a:r>
                    </a:p>
                  </a:txBody>
                  <a:tcPr/>
                </a:tc>
                <a:tc>
                  <a:txBody>
                    <a:bodyPr/>
                    <a:lstStyle/>
                    <a:p>
                      <a:r>
                        <a:rPr lang="en-US" sz="1400" dirty="0"/>
                        <a:t>City</a:t>
                      </a:r>
                    </a:p>
                  </a:txBody>
                  <a:tcPr/>
                </a:tc>
                <a:tc>
                  <a:txBody>
                    <a:bodyPr/>
                    <a:lstStyle/>
                    <a:p>
                      <a:r>
                        <a:rPr lang="en-US" sz="1400" dirty="0"/>
                        <a:t># </a:t>
                      </a:r>
                      <a:r>
                        <a:rPr lang="en-US" sz="1400" dirty="0" err="1"/>
                        <a:t>Yrs</a:t>
                      </a:r>
                      <a:endParaRPr lang="en-US" sz="1400" dirty="0"/>
                    </a:p>
                  </a:txBody>
                  <a:tcPr/>
                </a:tc>
                <a:tc>
                  <a:txBody>
                    <a:bodyPr/>
                    <a:lstStyle/>
                    <a:p>
                      <a:r>
                        <a:rPr lang="en-US" sz="1400" dirty="0"/>
                        <a:t># Buildings</a:t>
                      </a:r>
                    </a:p>
                  </a:txBody>
                  <a:tcPr/>
                </a:tc>
                <a:tc>
                  <a:txBody>
                    <a:bodyPr/>
                    <a:lstStyle/>
                    <a:p>
                      <a:r>
                        <a:rPr lang="en-US" sz="1400" dirty="0"/>
                        <a:t># Parishioners</a:t>
                      </a:r>
                    </a:p>
                  </a:txBody>
                  <a:tcPr/>
                </a:tc>
                <a:tc>
                  <a:txBody>
                    <a:bodyPr/>
                    <a:lstStyle/>
                    <a:p>
                      <a:r>
                        <a:rPr lang="en-US" sz="1400" dirty="0"/>
                        <a:t>B&amp;G Committee</a:t>
                      </a:r>
                    </a:p>
                  </a:txBody>
                  <a:tcPr/>
                </a:tc>
                <a:extLst>
                  <a:ext uri="{0D108BD9-81ED-4DB2-BD59-A6C34878D82A}">
                    <a16:rowId xmlns:a16="http://schemas.microsoft.com/office/drawing/2014/main" val="2757622509"/>
                  </a:ext>
                </a:extLst>
              </a:tr>
              <a:tr h="511198">
                <a:tc>
                  <a:txBody>
                    <a:bodyPr/>
                    <a:lstStyle/>
                    <a:p>
                      <a:r>
                        <a:rPr lang="en-US" sz="1400" dirty="0"/>
                        <a:t>Celia Meyers</a:t>
                      </a:r>
                    </a:p>
                  </a:txBody>
                  <a:tcPr/>
                </a:tc>
                <a:tc>
                  <a:txBody>
                    <a:bodyPr/>
                    <a:lstStyle/>
                    <a:p>
                      <a:r>
                        <a:rPr lang="en-US" sz="1400" dirty="0"/>
                        <a:t>DAS</a:t>
                      </a:r>
                    </a:p>
                  </a:txBody>
                  <a:tcPr/>
                </a:tc>
                <a:tc>
                  <a:txBody>
                    <a:bodyPr/>
                    <a:lstStyle/>
                    <a:p>
                      <a:r>
                        <a:rPr lang="en-US" sz="1400" dirty="0"/>
                        <a:t>St. Gabriel</a:t>
                      </a:r>
                    </a:p>
                  </a:txBody>
                  <a:tcPr/>
                </a:tc>
                <a:tc>
                  <a:txBody>
                    <a:bodyPr/>
                    <a:lstStyle/>
                    <a:p>
                      <a:r>
                        <a:rPr lang="en-US" sz="1400" dirty="0"/>
                        <a:t>Hubertus</a:t>
                      </a:r>
                    </a:p>
                  </a:txBody>
                  <a:tcPr/>
                </a:tc>
                <a:tc>
                  <a:txBody>
                    <a:bodyPr/>
                    <a:lstStyle/>
                    <a:p>
                      <a:endParaRPr lang="en-US" sz="1400" dirty="0"/>
                    </a:p>
                  </a:txBody>
                  <a:tcPr/>
                </a:tc>
                <a:tc>
                  <a:txBody>
                    <a:bodyPr/>
                    <a:lstStyle/>
                    <a:p>
                      <a:r>
                        <a:rPr lang="en-US" sz="1400" dirty="0"/>
                        <a:t>~7 plus cemeteries</a:t>
                      </a:r>
                    </a:p>
                  </a:txBody>
                  <a:tcPr/>
                </a:tc>
                <a:tc>
                  <a:txBody>
                    <a:bodyPr/>
                    <a:lstStyle/>
                    <a:p>
                      <a:endParaRPr lang="en-US" sz="1400" dirty="0"/>
                    </a:p>
                  </a:txBody>
                  <a:tcPr/>
                </a:tc>
                <a:tc>
                  <a:txBody>
                    <a:bodyPr/>
                    <a:lstStyle/>
                    <a:p>
                      <a:r>
                        <a:rPr lang="en-US" sz="1400" dirty="0"/>
                        <a:t>Yes – 10 people</a:t>
                      </a:r>
                    </a:p>
                  </a:txBody>
                  <a:tcPr/>
                </a:tc>
                <a:extLst>
                  <a:ext uri="{0D108BD9-81ED-4DB2-BD59-A6C34878D82A}">
                    <a16:rowId xmlns:a16="http://schemas.microsoft.com/office/drawing/2014/main" val="2055850881"/>
                  </a:ext>
                </a:extLst>
              </a:tr>
              <a:tr h="359314">
                <a:tc gridSpan="8">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a:p>
                  </a:txBody>
                  <a:tcPr/>
                </a:tc>
                <a:tc hMerge="1">
                  <a:txBody>
                    <a:bodyPr/>
                    <a:lstStyle/>
                    <a:p>
                      <a:endParaRPr lang="en-US" sz="1400"/>
                    </a:p>
                  </a:txBody>
                  <a:tcP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3355391361"/>
                  </a:ext>
                </a:extLst>
              </a:tr>
              <a:tr h="721692">
                <a:tc>
                  <a:txBody>
                    <a:bodyPr/>
                    <a:lstStyle/>
                    <a:p>
                      <a:r>
                        <a:rPr lang="en-US" sz="1400" dirty="0"/>
                        <a:t>Heather Goeden</a:t>
                      </a:r>
                    </a:p>
                  </a:txBody>
                  <a:tcPr/>
                </a:tc>
                <a:tc>
                  <a:txBody>
                    <a:bodyPr/>
                    <a:lstStyle/>
                    <a:p>
                      <a:r>
                        <a:rPr lang="en-US" sz="1400" dirty="0"/>
                        <a:t>Office &amp; Facilities Administrator</a:t>
                      </a:r>
                    </a:p>
                  </a:txBody>
                  <a:tcPr/>
                </a:tc>
                <a:tc>
                  <a:txBody>
                    <a:bodyPr/>
                    <a:lstStyle/>
                    <a:p>
                      <a:r>
                        <a:rPr lang="en-US" sz="1400" dirty="0"/>
                        <a:t>St. Therese</a:t>
                      </a:r>
                    </a:p>
                  </a:txBody>
                  <a:tcPr/>
                </a:tc>
                <a:tc>
                  <a:txBody>
                    <a:bodyPr/>
                    <a:lstStyle/>
                    <a:p>
                      <a:r>
                        <a:rPr lang="en-US" sz="1400" dirty="0"/>
                        <a:t>Milwaukee</a:t>
                      </a:r>
                    </a:p>
                  </a:txBody>
                  <a:tcPr/>
                </a:tc>
                <a:tc>
                  <a:txBody>
                    <a:bodyPr/>
                    <a:lstStyle/>
                    <a:p>
                      <a:r>
                        <a:rPr lang="en-US" sz="1400" dirty="0"/>
                        <a:t>5</a:t>
                      </a:r>
                    </a:p>
                  </a:txBody>
                  <a:tcPr/>
                </a:tc>
                <a:tc>
                  <a:txBody>
                    <a:bodyPr/>
                    <a:lstStyle/>
                    <a:p>
                      <a:r>
                        <a:rPr lang="en-US" sz="1400" dirty="0"/>
                        <a:t>1 </a:t>
                      </a:r>
                      <a:r>
                        <a:rPr lang="en-US" sz="1400"/>
                        <a:t>(recently sold 1)</a:t>
                      </a:r>
                      <a:endParaRPr lang="en-US" sz="1400" dirty="0"/>
                    </a:p>
                  </a:txBody>
                  <a:tcPr/>
                </a:tc>
                <a:tc>
                  <a:txBody>
                    <a:bodyPr/>
                    <a:lstStyle/>
                    <a:p>
                      <a:endParaRPr lang="en-US" sz="1400" dirty="0"/>
                    </a:p>
                  </a:txBody>
                  <a:tcPr/>
                </a:tc>
                <a:tc>
                  <a:txBody>
                    <a:bodyPr/>
                    <a:lstStyle/>
                    <a:p>
                      <a:r>
                        <a:rPr lang="en-US" sz="1400" dirty="0"/>
                        <a:t>Yes – 3 people</a:t>
                      </a:r>
                    </a:p>
                  </a:txBody>
                  <a:tcPr/>
                </a:tc>
                <a:extLst>
                  <a:ext uri="{0D108BD9-81ED-4DB2-BD59-A6C34878D82A}">
                    <a16:rowId xmlns:a16="http://schemas.microsoft.com/office/drawing/2014/main" val="2569186475"/>
                  </a:ext>
                </a:extLst>
              </a:tr>
              <a:tr h="359314">
                <a:tc gridSpan="8">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4209285911"/>
                  </a:ext>
                </a:extLst>
              </a:tr>
              <a:tr h="511198">
                <a:tc>
                  <a:txBody>
                    <a:bodyPr/>
                    <a:lstStyle/>
                    <a:p>
                      <a:r>
                        <a:rPr lang="en-US" sz="1400" dirty="0"/>
                        <a:t>Tim O’Neil</a:t>
                      </a:r>
                    </a:p>
                  </a:txBody>
                  <a:tcPr/>
                </a:tc>
                <a:tc>
                  <a:txBody>
                    <a:bodyPr/>
                    <a:lstStyle/>
                    <a:p>
                      <a:r>
                        <a:rPr lang="en-US" sz="1400" dirty="0"/>
                        <a:t>B&amp;G Volunteer Extraordinaire</a:t>
                      </a:r>
                    </a:p>
                  </a:txBody>
                  <a:tcPr/>
                </a:tc>
                <a:tc>
                  <a:txBody>
                    <a:bodyPr/>
                    <a:lstStyle/>
                    <a:p>
                      <a:r>
                        <a:rPr lang="en-US" sz="1400" dirty="0"/>
                        <a:t>St. Andrew</a:t>
                      </a:r>
                    </a:p>
                  </a:txBody>
                  <a:tcPr/>
                </a:tc>
                <a:tc>
                  <a:txBody>
                    <a:bodyPr/>
                    <a:lstStyle/>
                    <a:p>
                      <a:r>
                        <a:rPr lang="en-US" sz="1400" dirty="0"/>
                        <a:t>Delavan</a:t>
                      </a:r>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840606990"/>
                  </a:ext>
                </a:extLst>
              </a:tr>
              <a:tr h="359314">
                <a:tc gridSpan="8">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3313900634"/>
                  </a:ext>
                </a:extLst>
              </a:tr>
            </a:tbl>
          </a:graphicData>
        </a:graphic>
      </p:graphicFrame>
      <p:sp>
        <p:nvSpPr>
          <p:cNvPr id="10" name="Content Placeholder 3">
            <a:extLst>
              <a:ext uri="{FF2B5EF4-FFF2-40B4-BE49-F238E27FC236}">
                <a16:creationId xmlns:a16="http://schemas.microsoft.com/office/drawing/2014/main" id="{4A4F07D9-CB78-2BDC-B3D8-DCE53BD3AC50}"/>
              </a:ext>
            </a:extLst>
          </p:cNvPr>
          <p:cNvSpPr txBox="1">
            <a:spLocks/>
          </p:cNvSpPr>
          <p:nvPr/>
        </p:nvSpPr>
        <p:spPr>
          <a:xfrm>
            <a:off x="349178" y="4959960"/>
            <a:ext cx="8337622" cy="1396390"/>
          </a:xfrm>
          <a:prstGeom prst="rect">
            <a:avLst/>
          </a:prstGeom>
          <a:solidFill>
            <a:schemeClr val="accent6">
              <a:lumMod val="40000"/>
              <a:lumOff val="60000"/>
            </a:schemeClr>
          </a:solidFill>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Parish Introductions</a:t>
            </a:r>
          </a:p>
          <a:p>
            <a:pPr>
              <a:buSzPts val="1000"/>
              <a:buFont typeface="Symbol" panose="05050102010706020507" pitchFamily="18" charset="2"/>
              <a:buChar char=""/>
              <a:tabLst>
                <a:tab pos="457200" algn="l"/>
              </a:tabLst>
            </a:pPr>
            <a:r>
              <a:rPr lang="en-US" sz="1800" dirty="0">
                <a:latin typeface="Calibri" panose="020F0502020204030204" pitchFamily="34" charset="0"/>
                <a:ea typeface="Times New Roman" panose="02020603050405020304" pitchFamily="18" charset="0"/>
              </a:rPr>
              <a:t>Name, Parish, Role (Title), how long you have been in your role</a:t>
            </a:r>
            <a:endParaRPr lang="en-US" sz="1800" dirty="0">
              <a:latin typeface="Calibri" panose="020F0502020204030204" pitchFamily="34" charset="0"/>
              <a:ea typeface="Calibri" panose="020F0502020204030204" pitchFamily="34" charset="0"/>
            </a:endParaRPr>
          </a:p>
          <a:p>
            <a:pPr>
              <a:buSzPts val="1000"/>
              <a:buFont typeface="Symbol" panose="05050102010706020507" pitchFamily="18" charset="2"/>
              <a:buChar char=""/>
              <a:tabLst>
                <a:tab pos="457200" algn="l"/>
              </a:tabLst>
            </a:pPr>
            <a:r>
              <a:rPr lang="en-US" sz="1800" dirty="0">
                <a:latin typeface="Calibri" panose="020F0502020204030204" pitchFamily="34" charset="0"/>
                <a:ea typeface="Times New Roman" panose="02020603050405020304" pitchFamily="18" charset="0"/>
              </a:rPr>
              <a:t># of Buildings that you maintain, # of parishioners,  B&amp;G staff count (For example, “Our parish has 1 full-time Maintenance Manager and 2 part time (20 hour) general maintenance staff”</a:t>
            </a:r>
            <a:endParaRPr lang="en-US" sz="1800" dirty="0">
              <a:latin typeface="Calibri" panose="020F0502020204030204" pitchFamily="34" charset="0"/>
              <a:ea typeface="Calibri" panose="020F0502020204030204" pitchFamily="34" charset="0"/>
            </a:endParaRPr>
          </a:p>
          <a:p>
            <a:pPr>
              <a:buSzPts val="1000"/>
              <a:buFont typeface="Symbol" panose="05050102010706020507" pitchFamily="18" charset="2"/>
              <a:buChar char=""/>
              <a:tabLst>
                <a:tab pos="457200" algn="l"/>
              </a:tabLst>
            </a:pPr>
            <a:r>
              <a:rPr lang="en-US" sz="1800" dirty="0">
                <a:latin typeface="Calibri" panose="020F0502020204030204" pitchFamily="34" charset="0"/>
                <a:ea typeface="Times New Roman" panose="02020603050405020304" pitchFamily="18" charset="0"/>
              </a:rPr>
              <a:t>Does your parish have a B&amp;G committee? If so, how do they work with and communicate with the parish staff?</a:t>
            </a:r>
            <a:endParaRPr lang="en-US" sz="18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671156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76914"/>
            <a:ext cx="7068312" cy="1010169"/>
          </a:xfrm>
          <a:prstGeom prst="rect">
            <a:avLst/>
          </a:prstGeom>
        </p:spPr>
      </p:pic>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4" name="Content Placeholder 3"/>
          <p:cNvSpPr>
            <a:spLocks noGrp="1"/>
          </p:cNvSpPr>
          <p:nvPr>
            <p:ph idx="1"/>
          </p:nvPr>
        </p:nvSpPr>
        <p:spPr/>
        <p:txBody>
          <a:bodyPr>
            <a:normAutofit/>
          </a:bodyPr>
          <a:lstStyle/>
          <a:p>
            <a:pPr marL="0" indent="0">
              <a:buNone/>
            </a:pPr>
            <a:endParaRPr lang="en-US" sz="2400" dirty="0"/>
          </a:p>
          <a:p>
            <a:pPr marL="0" indent="0">
              <a:buNone/>
            </a:pPr>
            <a:r>
              <a:rPr lang="en-US" sz="3600" b="1" dirty="0">
                <a:latin typeface="Times New Roman" panose="02020603050405020304" pitchFamily="18" charset="0"/>
                <a:cs typeface="Times New Roman" panose="02020603050405020304" pitchFamily="18" charset="0"/>
              </a:rPr>
              <a:t>Catholic Mutual &amp; PIPIT</a:t>
            </a:r>
          </a:p>
          <a:p>
            <a:pPr marL="0" indent="0">
              <a:buNone/>
            </a:pPr>
            <a:endParaRPr lang="en-US" sz="4400" b="1" dirty="0">
              <a:latin typeface="Times New Roman" panose="02020603050405020304" pitchFamily="18" charset="0"/>
              <a:cs typeface="Times New Roman" panose="02020603050405020304" pitchFamily="18" charset="0"/>
            </a:endParaRPr>
          </a:p>
          <a:p>
            <a:pPr marL="0" indent="0">
              <a:spcBef>
                <a:spcPts val="0"/>
              </a:spcBef>
              <a:buNone/>
            </a:pPr>
            <a:r>
              <a:rPr lang="en-US" sz="2400" dirty="0">
                <a:latin typeface="Times New Roman" panose="02020603050405020304" pitchFamily="18" charset="0"/>
                <a:cs typeface="Times New Roman" panose="02020603050405020304" pitchFamily="18" charset="0"/>
              </a:rPr>
              <a:t>Molly Hatfield</a:t>
            </a:r>
          </a:p>
          <a:p>
            <a:pPr marL="0" indent="0">
              <a:spcBef>
                <a:spcPts val="0"/>
              </a:spcBef>
              <a:buNone/>
            </a:pPr>
            <a:r>
              <a:rPr lang="en-US" sz="2400" dirty="0">
                <a:latin typeface="Times New Roman" panose="02020603050405020304" pitchFamily="18" charset="0"/>
                <a:cs typeface="Times New Roman" panose="02020603050405020304" pitchFamily="18" charset="0"/>
              </a:rPr>
              <a:t>Claims/Risk Manager</a:t>
            </a:r>
          </a:p>
          <a:p>
            <a:pPr marL="0" indent="0">
              <a:spcBef>
                <a:spcPts val="0"/>
              </a:spcBef>
              <a:buNone/>
            </a:pPr>
            <a:r>
              <a:rPr lang="en-US" sz="2400" dirty="0">
                <a:latin typeface="Times New Roman" panose="02020603050405020304" pitchFamily="18" charset="0"/>
                <a:cs typeface="Times New Roman" panose="02020603050405020304" pitchFamily="18" charset="0"/>
              </a:rPr>
              <a:t>Catholic Mutual Group</a:t>
            </a:r>
          </a:p>
          <a:p>
            <a:pPr marL="0" indent="0">
              <a:spcBef>
                <a:spcPts val="0"/>
              </a:spcBef>
              <a:buNone/>
            </a:pPr>
            <a:endParaRPr lang="en-US" sz="2400" dirty="0">
              <a:latin typeface="Times New Roman" panose="02020603050405020304" pitchFamily="18" charset="0"/>
              <a:cs typeface="Times New Roman" panose="02020603050405020304" pitchFamily="18" charset="0"/>
            </a:endParaRPr>
          </a:p>
          <a:p>
            <a:pPr marL="0" indent="0">
              <a:spcBef>
                <a:spcPts val="0"/>
              </a:spcBef>
              <a:buNone/>
            </a:pPr>
            <a:r>
              <a:rPr lang="en-US" sz="2400" dirty="0">
                <a:latin typeface="Times New Roman" panose="02020603050405020304" pitchFamily="18" charset="0"/>
                <a:cs typeface="Times New Roman" panose="02020603050405020304" pitchFamily="18" charset="0"/>
              </a:rPr>
              <a:t>Kim Kasten</a:t>
            </a:r>
          </a:p>
          <a:p>
            <a:pPr marL="0" indent="0">
              <a:spcBef>
                <a:spcPts val="0"/>
              </a:spcBef>
              <a:buNone/>
            </a:pPr>
            <a:r>
              <a:rPr lang="en-US" sz="2400" dirty="0">
                <a:latin typeface="Times New Roman" panose="02020603050405020304" pitchFamily="18" charset="0"/>
                <a:cs typeface="Times New Roman" panose="02020603050405020304" pitchFamily="18" charset="0"/>
              </a:rPr>
              <a:t>Treasury Analyst</a:t>
            </a:r>
          </a:p>
          <a:p>
            <a:pPr marL="0" indent="0">
              <a:spcBef>
                <a:spcPts val="0"/>
              </a:spcBef>
              <a:buNone/>
            </a:pPr>
            <a:r>
              <a:rPr lang="en-US" sz="2400" dirty="0">
                <a:latin typeface="Times New Roman" panose="02020603050405020304" pitchFamily="18" charset="0"/>
                <a:cs typeface="Times New Roman" panose="02020603050405020304" pitchFamily="18" charset="0"/>
              </a:rPr>
              <a:t>Archdiocese of Milwaukee</a:t>
            </a:r>
          </a:p>
          <a:p>
            <a:pPr marL="0" indent="0">
              <a:spcBef>
                <a:spcPts val="0"/>
              </a:spcBef>
              <a:buNone/>
            </a:pPr>
            <a:endParaRPr lang="en-US" sz="2400" dirty="0"/>
          </a:p>
        </p:txBody>
      </p:sp>
    </p:spTree>
    <p:extLst>
      <p:ext uri="{BB962C8B-B14F-4D97-AF65-F5344CB8AC3E}">
        <p14:creationId xmlns:p14="http://schemas.microsoft.com/office/powerpoint/2010/main" val="6235779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PIPIT</a:t>
            </a:r>
          </a:p>
        </p:txBody>
      </p:sp>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4" name="Content Placeholder 3">
            <a:extLst>
              <a:ext uri="{FF2B5EF4-FFF2-40B4-BE49-F238E27FC236}">
                <a16:creationId xmlns:a16="http://schemas.microsoft.com/office/drawing/2014/main" id="{A8BDF369-5CFC-43DD-A4DB-41F3C036BFC2}"/>
              </a:ext>
            </a:extLst>
          </p:cNvPr>
          <p:cNvSpPr>
            <a:spLocks noGrp="1"/>
          </p:cNvSpPr>
          <p:nvPr>
            <p:ph idx="1"/>
          </p:nvPr>
        </p:nvSpPr>
        <p:spPr>
          <a:noFill/>
        </p:spPr>
        <p:txBody>
          <a:bodyPr>
            <a:normAutofit fontScale="92500" lnSpcReduction="10000"/>
          </a:bodyPr>
          <a:lstStyle/>
          <a:p>
            <a:r>
              <a:rPr lang="en-US" dirty="0"/>
              <a:t>Participants’ Indemnity Plan Irrevocable Trust</a:t>
            </a:r>
          </a:p>
          <a:p>
            <a:r>
              <a:rPr lang="en-US" dirty="0"/>
              <a:t>Billing of premiums</a:t>
            </a:r>
          </a:p>
          <a:p>
            <a:pPr lvl="1"/>
            <a:r>
              <a:rPr lang="en-US" dirty="0"/>
              <a:t>New software</a:t>
            </a:r>
          </a:p>
          <a:p>
            <a:r>
              <a:rPr lang="en-US" dirty="0"/>
              <a:t>Annual Workers Comp data request</a:t>
            </a:r>
          </a:p>
          <a:p>
            <a:pPr lvl="1"/>
            <a:r>
              <a:rPr lang="en-US" dirty="0"/>
              <a:t>Due May 27, 2022</a:t>
            </a:r>
          </a:p>
          <a:p>
            <a:endParaRPr lang="en-US" dirty="0"/>
          </a:p>
          <a:p>
            <a:r>
              <a:rPr lang="en-US" dirty="0"/>
              <a:t>Kim Kasten</a:t>
            </a:r>
          </a:p>
          <a:p>
            <a:pPr lvl="1"/>
            <a:r>
              <a:rPr lang="en-US" dirty="0">
                <a:hlinkClick r:id="rId5"/>
              </a:rPr>
              <a:t>kastenk@archmil.org</a:t>
            </a:r>
            <a:endParaRPr lang="en-US" dirty="0"/>
          </a:p>
          <a:p>
            <a:pPr lvl="1"/>
            <a:r>
              <a:rPr lang="en-US" dirty="0"/>
              <a:t>(414) 769-3326</a:t>
            </a:r>
          </a:p>
        </p:txBody>
      </p:sp>
      <p:sp>
        <p:nvSpPr>
          <p:cNvPr id="3" name="Slide Number Placeholder 2">
            <a:extLst>
              <a:ext uri="{FF2B5EF4-FFF2-40B4-BE49-F238E27FC236}">
                <a16:creationId xmlns:a16="http://schemas.microsoft.com/office/drawing/2014/main" id="{19F38022-F7D7-4AEC-BD0A-0CF18D46E5B9}"/>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92</a:t>
            </a:fld>
            <a:endParaRPr lang="en-US" dirty="0">
              <a:solidFill>
                <a:prstClr val="black">
                  <a:tint val="75000"/>
                </a:prstClr>
              </a:solidFill>
            </a:endParaRPr>
          </a:p>
        </p:txBody>
      </p:sp>
    </p:spTree>
    <p:extLst>
      <p:ext uri="{BB962C8B-B14F-4D97-AF65-F5344CB8AC3E}">
        <p14:creationId xmlns:p14="http://schemas.microsoft.com/office/powerpoint/2010/main" val="26349107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875432"/>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CATHOLIC MUTUAL GROUP</a:t>
            </a:r>
          </a:p>
          <a:p>
            <a:pPr lvl="0">
              <a:lnSpc>
                <a:spcPct val="110000"/>
              </a:lnSpc>
            </a:pPr>
            <a:endParaRPr lang="en-US" sz="2400" b="1" dirty="0">
              <a:solidFill>
                <a:schemeClr val="bg1"/>
              </a:solidFill>
              <a:latin typeface="Times New Roman"/>
              <a:cs typeface="Times New Roman"/>
            </a:endParaRPr>
          </a:p>
        </p:txBody>
      </p:sp>
      <p:sp>
        <p:nvSpPr>
          <p:cNvPr id="5" name="TextBox 4">
            <a:extLst>
              <a:ext uri="{FF2B5EF4-FFF2-40B4-BE49-F238E27FC236}">
                <a16:creationId xmlns:a16="http://schemas.microsoft.com/office/drawing/2014/main" id="{79EE438B-F11E-4A2E-BB06-EA05174FA4EF}"/>
              </a:ext>
            </a:extLst>
          </p:cNvPr>
          <p:cNvSpPr txBox="1"/>
          <p:nvPr/>
        </p:nvSpPr>
        <p:spPr>
          <a:xfrm>
            <a:off x="495300" y="1981200"/>
            <a:ext cx="8153400" cy="2523768"/>
          </a:xfrm>
          <a:prstGeom prst="rect">
            <a:avLst/>
          </a:prstGeom>
          <a:noFill/>
        </p:spPr>
        <p:txBody>
          <a:bodyPr wrap="square">
            <a:spAutoFit/>
          </a:bodyPr>
          <a:lstStyle/>
          <a:p>
            <a:pPr marL="285750" indent="-285750">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sz="2800" dirty="0"/>
              <a:t>Catholic Mutual Group is a Catholic not-for-profit that is the administrator of a self-insured property and liability program for the Catholic Church in North America.  Catholic Mutual has partnered with the Archdiocese of Milwaukee since 1987.</a:t>
            </a:r>
          </a:p>
        </p:txBody>
      </p:sp>
    </p:spTree>
    <p:extLst>
      <p:ext uri="{BB962C8B-B14F-4D97-AF65-F5344CB8AC3E}">
        <p14:creationId xmlns:p14="http://schemas.microsoft.com/office/powerpoint/2010/main" val="77749665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CATHOLIC MUTUAL GROUP</a:t>
            </a:r>
          </a:p>
        </p:txBody>
      </p:sp>
      <p:sp>
        <p:nvSpPr>
          <p:cNvPr id="5" name="TextBox 4">
            <a:extLst>
              <a:ext uri="{FF2B5EF4-FFF2-40B4-BE49-F238E27FC236}">
                <a16:creationId xmlns:a16="http://schemas.microsoft.com/office/drawing/2014/main" id="{C167A7C2-DFCE-4A6D-A8EE-A972645217A2}"/>
              </a:ext>
            </a:extLst>
          </p:cNvPr>
          <p:cNvSpPr txBox="1"/>
          <p:nvPr/>
        </p:nvSpPr>
        <p:spPr>
          <a:xfrm>
            <a:off x="533400" y="1287427"/>
            <a:ext cx="8077200" cy="5816977"/>
          </a:xfrm>
          <a:prstGeom prst="rect">
            <a:avLst/>
          </a:prstGeom>
          <a:noFill/>
        </p:spPr>
        <p:txBody>
          <a:bodyPr wrap="square">
            <a:spAutoFit/>
          </a:bodyPr>
          <a:lstStyle/>
          <a:p>
            <a:pPr marL="285750" indent="-285750">
              <a:buFont typeface="Wingdings" panose="05000000000000000000" pitchFamily="2" charset="2"/>
              <a:buChar char="Ø"/>
            </a:pPr>
            <a:r>
              <a:rPr lang="en-US" sz="2800" dirty="0"/>
              <a:t>3-person service office located in Menomonee Falls – Ph. 262-255-6906</a:t>
            </a:r>
          </a:p>
          <a:p>
            <a:pPr marL="285750" indent="-285750">
              <a:buFont typeface="Wingdings" panose="05000000000000000000" pitchFamily="2" charset="2"/>
              <a:buChar char="Ø"/>
            </a:pPr>
            <a:endParaRPr lang="en-US" sz="2800" dirty="0"/>
          </a:p>
          <a:p>
            <a:pPr marL="742950" lvl="1" indent="-285750">
              <a:buFont typeface="Wingdings" panose="05000000000000000000" pitchFamily="2" charset="2"/>
              <a:buChar char="§"/>
            </a:pPr>
            <a:r>
              <a:rPr lang="en-US" sz="2800" dirty="0"/>
              <a:t>	Molly Hatfield – 414-405-2603 </a:t>
            </a:r>
            <a:r>
              <a:rPr lang="en-US" sz="2800" dirty="0">
                <a:hlinkClick r:id="rId4"/>
              </a:rPr>
              <a:t>mhatfield@catholicmutual.org</a:t>
            </a:r>
            <a:endParaRPr lang="en-US" sz="2800" dirty="0"/>
          </a:p>
          <a:p>
            <a:pPr marL="742950" lvl="1" indent="-285750">
              <a:buFont typeface="Wingdings" panose="05000000000000000000" pitchFamily="2" charset="2"/>
              <a:buChar char="§"/>
            </a:pPr>
            <a:r>
              <a:rPr lang="en-US" sz="2800" dirty="0"/>
              <a:t>	Jen Brokmeier – 414-405-2604 </a:t>
            </a:r>
            <a:r>
              <a:rPr lang="en-US" sz="2800" dirty="0">
                <a:hlinkClick r:id="rId5"/>
              </a:rPr>
              <a:t>jbrokmeier@catholicmutual.org</a:t>
            </a:r>
            <a:endParaRPr lang="en-US" sz="2800" dirty="0"/>
          </a:p>
          <a:p>
            <a:pPr marL="742950" lvl="1" indent="-285750">
              <a:buFont typeface="Wingdings" panose="05000000000000000000" pitchFamily="2" charset="2"/>
              <a:buChar char="§"/>
            </a:pPr>
            <a:r>
              <a:rPr lang="en-US" sz="2800" dirty="0"/>
              <a:t>	Patrick Peyton – </a:t>
            </a:r>
            <a:r>
              <a:rPr lang="en-US" sz="2800" dirty="0">
                <a:hlinkClick r:id="rId6"/>
              </a:rPr>
              <a:t>ppeyton@catholicmutual.org</a:t>
            </a:r>
            <a:r>
              <a:rPr lang="en-US" sz="2800" dirty="0"/>
              <a:t> </a:t>
            </a:r>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r>
              <a:rPr lang="en-US" sz="2800" dirty="0"/>
              <a:t>Catholic Mutual Website – catholicmutual.org </a:t>
            </a:r>
          </a:p>
          <a:p>
            <a:pPr marL="1657350" lvl="3" indent="-285750">
              <a:buFont typeface="Wingdings" panose="05000000000000000000" pitchFamily="2" charset="2"/>
              <a:buChar char="§"/>
            </a:pPr>
            <a:r>
              <a:rPr lang="en-US" sz="2800" dirty="0"/>
              <a:t>Member Login: 	Username – 0065mil</a:t>
            </a:r>
          </a:p>
          <a:p>
            <a:r>
              <a:rPr lang="en-US" sz="2800" dirty="0"/>
              <a:t>					Password – service </a:t>
            </a:r>
          </a:p>
          <a:p>
            <a:r>
              <a:rPr lang="en-US" dirty="0"/>
              <a:t>			</a:t>
            </a:r>
          </a:p>
          <a:p>
            <a:endParaRPr lang="en-US" dirty="0"/>
          </a:p>
        </p:txBody>
      </p:sp>
    </p:spTree>
    <p:extLst>
      <p:ext uri="{BB962C8B-B14F-4D97-AF65-F5344CB8AC3E}">
        <p14:creationId xmlns:p14="http://schemas.microsoft.com/office/powerpoint/2010/main" val="10653986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CATHOLIC MUTUAL GROUP</a:t>
            </a:r>
          </a:p>
        </p:txBody>
      </p:sp>
      <p:sp>
        <p:nvSpPr>
          <p:cNvPr id="5" name="TextBox 4">
            <a:extLst>
              <a:ext uri="{FF2B5EF4-FFF2-40B4-BE49-F238E27FC236}">
                <a16:creationId xmlns:a16="http://schemas.microsoft.com/office/drawing/2014/main" id="{32953F6E-59DA-4F4D-B3B5-870927E55454}"/>
              </a:ext>
            </a:extLst>
          </p:cNvPr>
          <p:cNvSpPr txBox="1"/>
          <p:nvPr/>
        </p:nvSpPr>
        <p:spPr>
          <a:xfrm>
            <a:off x="1212217" y="2057400"/>
            <a:ext cx="4572000" cy="1815882"/>
          </a:xfrm>
          <a:prstGeom prst="rect">
            <a:avLst/>
          </a:prstGeom>
          <a:noFill/>
        </p:spPr>
        <p:txBody>
          <a:bodyPr wrap="square">
            <a:spAutoFit/>
          </a:bodyPr>
          <a:lstStyle/>
          <a:p>
            <a:pPr marL="285750" indent="-285750">
              <a:buFont typeface="Wingdings" panose="05000000000000000000" pitchFamily="2" charset="2"/>
              <a:buChar char="Ø"/>
            </a:pPr>
            <a:r>
              <a:rPr lang="en-US" sz="2800" dirty="0"/>
              <a:t>Claims handling</a:t>
            </a:r>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r>
              <a:rPr lang="en-US" sz="2800" dirty="0"/>
              <a:t>Litigation Management</a:t>
            </a:r>
          </a:p>
        </p:txBody>
      </p:sp>
    </p:spTree>
    <p:extLst>
      <p:ext uri="{BB962C8B-B14F-4D97-AF65-F5344CB8AC3E}">
        <p14:creationId xmlns:p14="http://schemas.microsoft.com/office/powerpoint/2010/main" val="37256850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CATHOLIC MUTUAL GROUP</a:t>
            </a:r>
          </a:p>
        </p:txBody>
      </p:sp>
      <p:sp>
        <p:nvSpPr>
          <p:cNvPr id="5" name="TextBox 4">
            <a:extLst>
              <a:ext uri="{FF2B5EF4-FFF2-40B4-BE49-F238E27FC236}">
                <a16:creationId xmlns:a16="http://schemas.microsoft.com/office/drawing/2014/main" id="{81D7D6CC-FA81-4262-9D93-0BC0A7228714}"/>
              </a:ext>
            </a:extLst>
          </p:cNvPr>
          <p:cNvSpPr txBox="1"/>
          <p:nvPr/>
        </p:nvSpPr>
        <p:spPr>
          <a:xfrm>
            <a:off x="1212216" y="2209800"/>
            <a:ext cx="7245983" cy="3108543"/>
          </a:xfrm>
          <a:prstGeom prst="rect">
            <a:avLst/>
          </a:prstGeom>
          <a:noFill/>
        </p:spPr>
        <p:txBody>
          <a:bodyPr wrap="square">
            <a:spAutoFit/>
          </a:bodyPr>
          <a:lstStyle/>
          <a:p>
            <a:pPr marL="285750" indent="-285750">
              <a:buFont typeface="Wingdings" panose="05000000000000000000" pitchFamily="2" charset="2"/>
              <a:buChar char="Ø"/>
            </a:pPr>
            <a:r>
              <a:rPr lang="en-US" sz="2800" dirty="0"/>
              <a:t>Yearly on-site risk inspections at parishes and schools</a:t>
            </a:r>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r>
              <a:rPr lang="en-US" sz="2800" dirty="0"/>
              <a:t>Risk management program coordination and consultation</a:t>
            </a:r>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r>
              <a:rPr lang="en-US" sz="2800" dirty="0"/>
              <a:t>Safety and loss prevention services</a:t>
            </a:r>
          </a:p>
        </p:txBody>
      </p:sp>
    </p:spTree>
    <p:extLst>
      <p:ext uri="{BB962C8B-B14F-4D97-AF65-F5344CB8AC3E}">
        <p14:creationId xmlns:p14="http://schemas.microsoft.com/office/powerpoint/2010/main" val="301738025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CATHOLIC MUTUAL GROUP</a:t>
            </a:r>
          </a:p>
        </p:txBody>
      </p:sp>
      <p:sp>
        <p:nvSpPr>
          <p:cNvPr id="5" name="TextBox 4">
            <a:extLst>
              <a:ext uri="{FF2B5EF4-FFF2-40B4-BE49-F238E27FC236}">
                <a16:creationId xmlns:a16="http://schemas.microsoft.com/office/drawing/2014/main" id="{22704776-9B18-4C8C-8925-FBCC165E6429}"/>
              </a:ext>
            </a:extLst>
          </p:cNvPr>
          <p:cNvSpPr txBox="1"/>
          <p:nvPr/>
        </p:nvSpPr>
        <p:spPr>
          <a:xfrm>
            <a:off x="1212216" y="2438400"/>
            <a:ext cx="7017383" cy="2246769"/>
          </a:xfrm>
          <a:prstGeom prst="rect">
            <a:avLst/>
          </a:prstGeom>
          <a:noFill/>
        </p:spPr>
        <p:txBody>
          <a:bodyPr wrap="square">
            <a:spAutoFit/>
          </a:bodyPr>
          <a:lstStyle/>
          <a:p>
            <a:pPr marL="285750" indent="-285750">
              <a:buFont typeface="Wingdings" panose="05000000000000000000" pitchFamily="2" charset="2"/>
              <a:buChar char="Ø"/>
            </a:pPr>
            <a:r>
              <a:rPr lang="en-US" sz="2800" dirty="0"/>
              <a:t>Keep current property and auto inventories</a:t>
            </a:r>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r>
              <a:rPr lang="en-US" sz="2800" dirty="0"/>
              <a:t>Review contracts for insurance and indemnification language compliance</a:t>
            </a:r>
          </a:p>
        </p:txBody>
      </p:sp>
    </p:spTree>
    <p:extLst>
      <p:ext uri="{BB962C8B-B14F-4D97-AF65-F5344CB8AC3E}">
        <p14:creationId xmlns:p14="http://schemas.microsoft.com/office/powerpoint/2010/main" val="283082601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CATHOLIC MUTUAL GROUP</a:t>
            </a:r>
          </a:p>
        </p:txBody>
      </p:sp>
      <p:sp>
        <p:nvSpPr>
          <p:cNvPr id="5" name="TextBox 4">
            <a:extLst>
              <a:ext uri="{FF2B5EF4-FFF2-40B4-BE49-F238E27FC236}">
                <a16:creationId xmlns:a16="http://schemas.microsoft.com/office/drawing/2014/main" id="{366BC822-4819-4C7F-8325-36A182B6248D}"/>
              </a:ext>
            </a:extLst>
          </p:cNvPr>
          <p:cNvSpPr txBox="1"/>
          <p:nvPr/>
        </p:nvSpPr>
        <p:spPr>
          <a:xfrm>
            <a:off x="1177608" y="1346183"/>
            <a:ext cx="6788783" cy="4832092"/>
          </a:xfrm>
          <a:prstGeom prst="rect">
            <a:avLst/>
          </a:prstGeom>
          <a:noFill/>
        </p:spPr>
        <p:txBody>
          <a:bodyPr wrap="square">
            <a:spAutoFit/>
          </a:bodyPr>
          <a:lstStyle/>
          <a:p>
            <a:pPr marL="285750" indent="-285750">
              <a:buFont typeface="Wingdings" panose="05000000000000000000" pitchFamily="2" charset="2"/>
              <a:buChar char="Ø"/>
            </a:pPr>
            <a:r>
              <a:rPr lang="en-US" sz="2800" dirty="0"/>
              <a:t>Provide certificates of insurance and surety bonds </a:t>
            </a:r>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r>
              <a:rPr lang="en-US" sz="2800" dirty="0"/>
              <a:t>Administer pre-employment physical program 	for maintenance, custodial and cemetery hires</a:t>
            </a:r>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r>
              <a:rPr lang="en-US" sz="2800" dirty="0"/>
              <a:t>Administer Third-Party Special Events program</a:t>
            </a:r>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r>
              <a:rPr lang="en-US" sz="2800" dirty="0"/>
              <a:t>Driver Record Checks</a:t>
            </a:r>
          </a:p>
        </p:txBody>
      </p:sp>
    </p:spTree>
    <p:extLst>
      <p:ext uri="{BB962C8B-B14F-4D97-AF65-F5344CB8AC3E}">
        <p14:creationId xmlns:p14="http://schemas.microsoft.com/office/powerpoint/2010/main" val="7527891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CATHOLIC MUTUAL GROUP</a:t>
            </a:r>
          </a:p>
        </p:txBody>
      </p:sp>
      <p:sp>
        <p:nvSpPr>
          <p:cNvPr id="5" name="TextBox 4">
            <a:extLst>
              <a:ext uri="{FF2B5EF4-FFF2-40B4-BE49-F238E27FC236}">
                <a16:creationId xmlns:a16="http://schemas.microsoft.com/office/drawing/2014/main" id="{8AD47A88-A0B5-4444-961B-9634704E4085}"/>
              </a:ext>
            </a:extLst>
          </p:cNvPr>
          <p:cNvSpPr txBox="1"/>
          <p:nvPr/>
        </p:nvSpPr>
        <p:spPr>
          <a:xfrm>
            <a:off x="2667000" y="3124200"/>
            <a:ext cx="5715000" cy="830997"/>
          </a:xfrm>
          <a:prstGeom prst="rect">
            <a:avLst/>
          </a:prstGeom>
          <a:noFill/>
        </p:spPr>
        <p:txBody>
          <a:bodyPr wrap="square">
            <a:spAutoFit/>
          </a:bodyPr>
          <a:lstStyle/>
          <a:p>
            <a:r>
              <a:rPr lang="en-US" sz="4800" dirty="0">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197080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5579</TotalTime>
  <Words>11682</Words>
  <Application>Microsoft Office PowerPoint</Application>
  <PresentationFormat>On-screen Show (4:3)</PresentationFormat>
  <Paragraphs>1458</Paragraphs>
  <Slides>119</Slides>
  <Notes>119</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119</vt:i4>
      </vt:variant>
    </vt:vector>
  </HeadingPairs>
  <TitlesOfParts>
    <vt:vector size="134" baseType="lpstr">
      <vt:lpstr>Arial</vt:lpstr>
      <vt:lpstr>Arial Narrow</vt:lpstr>
      <vt:lpstr>Bookman Old Style</vt:lpstr>
      <vt:lpstr>Calibri</vt:lpstr>
      <vt:lpstr>Courier New</vt:lpstr>
      <vt:lpstr>Gotham SSm A</vt:lpstr>
      <vt:lpstr>Guardian Text Egyptian ACBJ Web</vt:lpstr>
      <vt:lpstr>Noto Sans</vt:lpstr>
      <vt:lpstr>Poppins</vt:lpstr>
      <vt:lpstr>Rockwell</vt:lpstr>
      <vt:lpstr>Symbol</vt:lpstr>
      <vt:lpstr>Times New Roman</vt:lpstr>
      <vt:lpstr>Wingdings</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Archdiocese of Milwaukee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 Harter</dc:creator>
  <cp:lastModifiedBy>Denise Montpas</cp:lastModifiedBy>
  <cp:revision>224</cp:revision>
  <cp:lastPrinted>2022-05-10T21:59:03Z</cp:lastPrinted>
  <dcterms:created xsi:type="dcterms:W3CDTF">2015-05-28T18:47:04Z</dcterms:created>
  <dcterms:modified xsi:type="dcterms:W3CDTF">2022-05-13T18:02:40Z</dcterms:modified>
</cp:coreProperties>
</file>