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handoutMasterIdLst>
    <p:handoutMasterId r:id="rId86"/>
  </p:handoutMasterIdLst>
  <p:sldIdLst>
    <p:sldId id="757" r:id="rId2"/>
    <p:sldId id="362" r:id="rId3"/>
    <p:sldId id="720" r:id="rId4"/>
    <p:sldId id="681" r:id="rId5"/>
    <p:sldId id="710" r:id="rId6"/>
    <p:sldId id="676" r:id="rId7"/>
    <p:sldId id="699" r:id="rId8"/>
    <p:sldId id="700" r:id="rId9"/>
    <p:sldId id="701" r:id="rId10"/>
    <p:sldId id="702" r:id="rId11"/>
    <p:sldId id="703" r:id="rId12"/>
    <p:sldId id="674" r:id="rId13"/>
    <p:sldId id="664" r:id="rId14"/>
    <p:sldId id="717" r:id="rId15"/>
    <p:sldId id="727" r:id="rId16"/>
    <p:sldId id="728" r:id="rId17"/>
    <p:sldId id="731" r:id="rId18"/>
    <p:sldId id="742" r:id="rId19"/>
    <p:sldId id="743" r:id="rId20"/>
    <p:sldId id="744" r:id="rId21"/>
    <p:sldId id="745" r:id="rId22"/>
    <p:sldId id="747" r:id="rId23"/>
    <p:sldId id="748" r:id="rId24"/>
    <p:sldId id="749" r:id="rId25"/>
    <p:sldId id="750" r:id="rId26"/>
    <p:sldId id="751" r:id="rId27"/>
    <p:sldId id="752" r:id="rId28"/>
    <p:sldId id="753" r:id="rId29"/>
    <p:sldId id="754" r:id="rId30"/>
    <p:sldId id="755" r:id="rId31"/>
    <p:sldId id="756" r:id="rId32"/>
    <p:sldId id="786" r:id="rId33"/>
    <p:sldId id="721" r:id="rId34"/>
    <p:sldId id="363" r:id="rId35"/>
    <p:sldId id="365" r:id="rId36"/>
    <p:sldId id="366" r:id="rId37"/>
    <p:sldId id="367" r:id="rId38"/>
    <p:sldId id="368" r:id="rId39"/>
    <p:sldId id="369" r:id="rId40"/>
    <p:sldId id="370" r:id="rId41"/>
    <p:sldId id="722" r:id="rId42"/>
    <p:sldId id="723" r:id="rId43"/>
    <p:sldId id="364" r:id="rId44"/>
    <p:sldId id="724" r:id="rId45"/>
    <p:sldId id="725" r:id="rId46"/>
    <p:sldId id="726" r:id="rId47"/>
    <p:sldId id="782" r:id="rId48"/>
    <p:sldId id="783" r:id="rId49"/>
    <p:sldId id="784" r:id="rId50"/>
    <p:sldId id="785" r:id="rId51"/>
    <p:sldId id="787" r:id="rId52"/>
    <p:sldId id="766" r:id="rId53"/>
    <p:sldId id="768" r:id="rId54"/>
    <p:sldId id="371" r:id="rId55"/>
    <p:sldId id="788" r:id="rId56"/>
    <p:sldId id="769" r:id="rId57"/>
    <p:sldId id="767" r:id="rId58"/>
    <p:sldId id="771" r:id="rId59"/>
    <p:sldId id="772" r:id="rId60"/>
    <p:sldId id="773" r:id="rId61"/>
    <p:sldId id="774" r:id="rId62"/>
    <p:sldId id="775" r:id="rId63"/>
    <p:sldId id="776" r:id="rId64"/>
    <p:sldId id="777" r:id="rId65"/>
    <p:sldId id="778" r:id="rId66"/>
    <p:sldId id="779" r:id="rId67"/>
    <p:sldId id="780" r:id="rId68"/>
    <p:sldId id="781" r:id="rId69"/>
    <p:sldId id="789" r:id="rId70"/>
    <p:sldId id="770" r:id="rId71"/>
    <p:sldId id="758" r:id="rId72"/>
    <p:sldId id="759" r:id="rId73"/>
    <p:sldId id="760" r:id="rId74"/>
    <p:sldId id="761" r:id="rId75"/>
    <p:sldId id="762" r:id="rId76"/>
    <p:sldId id="372" r:id="rId77"/>
    <p:sldId id="763" r:id="rId78"/>
    <p:sldId id="764" r:id="rId79"/>
    <p:sldId id="374" r:id="rId80"/>
    <p:sldId id="375" r:id="rId81"/>
    <p:sldId id="373" r:id="rId82"/>
    <p:sldId id="376" r:id="rId83"/>
    <p:sldId id="790"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21" autoAdjust="0"/>
  </p:normalViewPr>
  <p:slideViewPr>
    <p:cSldViewPr>
      <p:cViewPr varScale="1">
        <p:scale>
          <a:sx n="98" d="100"/>
          <a:sy n="98"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r>
              <a:rPr lang="en-US"/>
              <a:t>11/10/2021</a:t>
            </a:r>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FC1712A5-EC4D-4F69-A0F5-4066C6882F99}" type="slidenum">
              <a:rPr lang="en-US" smtClean="0"/>
              <a:t>‹#›</a:t>
            </a:fld>
            <a:endParaRPr lang="en-US" dirty="0"/>
          </a:p>
        </p:txBody>
      </p:sp>
    </p:spTree>
    <p:extLst>
      <p:ext uri="{BB962C8B-B14F-4D97-AF65-F5344CB8AC3E}">
        <p14:creationId xmlns:p14="http://schemas.microsoft.com/office/powerpoint/2010/main" val="255179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r>
              <a:rPr lang="en-US"/>
              <a:t>11/10/2021</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6137B8A-6097-4EF9-BC86-95B41EB84858}" type="slidenum">
              <a:rPr lang="en-US" smtClean="0"/>
              <a:t>‹#›</a:t>
            </a:fld>
            <a:endParaRPr lang="en-US" dirty="0"/>
          </a:p>
        </p:txBody>
      </p:sp>
    </p:spTree>
    <p:extLst>
      <p:ext uri="{BB962C8B-B14F-4D97-AF65-F5344CB8AC3E}">
        <p14:creationId xmlns:p14="http://schemas.microsoft.com/office/powerpoint/2010/main" val="29097411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dol.gov/whd/overtime/fs17e_computer.pdf" TargetMode="External"/><Relationship Id="rId3" Type="http://schemas.openxmlformats.org/officeDocument/2006/relationships/hyperlink" Target="https://www.dol.gov/compliance/guide/minwage.htm" TargetMode="External"/><Relationship Id="rId7" Type="http://schemas.openxmlformats.org/officeDocument/2006/relationships/hyperlink" Target="https://www.dol.gov/whd/overtime/fs17d_professional.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dol.gov/whd/overtime/fs17c_administrative.pdf" TargetMode="External"/><Relationship Id="rId5" Type="http://schemas.openxmlformats.org/officeDocument/2006/relationships/hyperlink" Target="https://www.dol.gov/whd/overtime/fs17b_executive.pdf" TargetMode="External"/><Relationship Id="rId4" Type="http://schemas.openxmlformats.org/officeDocument/2006/relationships/hyperlink" Target="https://www.dol.gov/whd/overtime/fs17g_salary.pdf" TargetMode="External"/><Relationship Id="rId9" Type="http://schemas.openxmlformats.org/officeDocument/2006/relationships/hyperlink" Target="https://www.dol.gov/whd/overtime/fs17f_outsidesale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a:t>
            </a:fld>
            <a:endParaRPr lang="en-US" dirty="0"/>
          </a:p>
        </p:txBody>
      </p:sp>
      <p:sp>
        <p:nvSpPr>
          <p:cNvPr id="5" name="Date Placeholder 4">
            <a:extLst>
              <a:ext uri="{FF2B5EF4-FFF2-40B4-BE49-F238E27FC236}">
                <a16:creationId xmlns:a16="http://schemas.microsoft.com/office/drawing/2014/main" id="{BFAE7B79-D713-4CC4-BD7F-3D25C8083E5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a:t>
            </a:fld>
            <a:endParaRPr lang="en-US" dirty="0"/>
          </a:p>
        </p:txBody>
      </p:sp>
      <p:sp>
        <p:nvSpPr>
          <p:cNvPr id="5" name="Date Placeholder 4">
            <a:extLst>
              <a:ext uri="{FF2B5EF4-FFF2-40B4-BE49-F238E27FC236}">
                <a16:creationId xmlns:a16="http://schemas.microsoft.com/office/drawing/2014/main" id="{F7BF44EB-6834-4762-87AA-E79892143E2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89195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a:t>
            </a:fld>
            <a:endParaRPr lang="en-US" dirty="0"/>
          </a:p>
        </p:txBody>
      </p:sp>
      <p:sp>
        <p:nvSpPr>
          <p:cNvPr id="5" name="Date Placeholder 4">
            <a:extLst>
              <a:ext uri="{FF2B5EF4-FFF2-40B4-BE49-F238E27FC236}">
                <a16:creationId xmlns:a16="http://schemas.microsoft.com/office/drawing/2014/main" id="{7FE3BC22-ACD4-460F-87CC-76D7829A5CF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37222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12</a:t>
            </a:fld>
            <a:endParaRPr lang="en-US" dirty="0"/>
          </a:p>
        </p:txBody>
      </p:sp>
      <p:sp>
        <p:nvSpPr>
          <p:cNvPr id="5" name="Date Placeholder 4">
            <a:extLst>
              <a:ext uri="{FF2B5EF4-FFF2-40B4-BE49-F238E27FC236}">
                <a16:creationId xmlns:a16="http://schemas.microsoft.com/office/drawing/2014/main" id="{535C44A0-FBF2-4811-9F29-4DE3AD01675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773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13</a:t>
            </a:fld>
            <a:endParaRPr lang="en-US" dirty="0"/>
          </a:p>
        </p:txBody>
      </p:sp>
      <p:sp>
        <p:nvSpPr>
          <p:cNvPr id="5" name="Date Placeholder 4">
            <a:extLst>
              <a:ext uri="{FF2B5EF4-FFF2-40B4-BE49-F238E27FC236}">
                <a16:creationId xmlns:a16="http://schemas.microsoft.com/office/drawing/2014/main" id="{DC129B26-8573-46AF-8A74-4E51AE1478FB}"/>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46676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37B8A-6097-4EF9-BC86-95B41EB84858}" type="slidenum">
              <a:rPr lang="en-US" smtClean="0"/>
              <a:t>14</a:t>
            </a:fld>
            <a:endParaRPr lang="en-US" dirty="0"/>
          </a:p>
        </p:txBody>
      </p:sp>
      <p:sp>
        <p:nvSpPr>
          <p:cNvPr id="5" name="Date Placeholder 4">
            <a:extLst>
              <a:ext uri="{FF2B5EF4-FFF2-40B4-BE49-F238E27FC236}">
                <a16:creationId xmlns:a16="http://schemas.microsoft.com/office/drawing/2014/main" id="{317E1B42-8417-462D-AEF0-C2AACC7ADF3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60543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15</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97593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time taken to achieve this will vary from one organization to another. </a:t>
            </a:r>
          </a:p>
          <a:p>
            <a:endParaRPr lang="en-US" dirty="0"/>
          </a:p>
          <a:p>
            <a:r>
              <a:rPr lang="en-US" dirty="0"/>
              <a:t>Setting up the position correctly and planning the process for them to feel a welcomed part of your organization takes planning.</a:t>
            </a:r>
          </a:p>
          <a:p>
            <a:endParaRPr lang="en-US" dirty="0"/>
          </a:p>
          <a:p>
            <a:r>
              <a:rPr lang="en-US" dirty="0"/>
              <a:t>According to peakon, A workday company 30% of job seekers have left a job within the first 90 days.</a:t>
            </a:r>
          </a:p>
          <a:p>
            <a:endParaRPr lang="en-US" dirty="0"/>
          </a:p>
          <a:p>
            <a:r>
              <a:rPr lang="en-US" dirty="0"/>
              <a:t>Planning!!!</a:t>
            </a:r>
          </a:p>
          <a:p>
            <a:r>
              <a:rPr lang="en-US" dirty="0"/>
              <a:t>New employee onboarding is the process of integrating a new employee with a company and its culture, as well as getting a new hire the tools and information needed to become a productive member of the team. </a:t>
            </a:r>
          </a:p>
          <a:p>
            <a:r>
              <a:rPr lang="en-US" dirty="0"/>
              <a:t>Different than orientation. Can take up to 12 months.</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16</a:t>
            </a:fld>
            <a:endParaRPr lang="en-US" dirty="0"/>
          </a:p>
        </p:txBody>
      </p:sp>
      <p:sp>
        <p:nvSpPr>
          <p:cNvPr id="5" name="Date Placeholder 4">
            <a:extLst>
              <a:ext uri="{FF2B5EF4-FFF2-40B4-BE49-F238E27FC236}">
                <a16:creationId xmlns:a16="http://schemas.microsoft.com/office/drawing/2014/main" id="{4C7FF390-95D1-46BF-8A3B-241E460F4C9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 Directs and Controls the Work</a:t>
            </a:r>
          </a:p>
          <a:p>
            <a:r>
              <a:rPr lang="en-US" dirty="0"/>
              <a:t>	What work will be done and how</a:t>
            </a:r>
          </a:p>
          <a:p>
            <a:r>
              <a:rPr lang="en-US" dirty="0"/>
              <a:t>	Instruct them how to do it</a:t>
            </a:r>
          </a:p>
          <a:p>
            <a:r>
              <a:rPr lang="en-US" dirty="0"/>
              <a:t>Financial – ER controls financial and business direction of the work</a:t>
            </a:r>
          </a:p>
          <a:p>
            <a:endParaRPr lang="en-US" dirty="0"/>
          </a:p>
          <a:p>
            <a:r>
              <a:rPr lang="en-US" dirty="0"/>
              <a:t>Independent – will give you a W-9 and you will give a 1099</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17</a:t>
            </a:fld>
            <a:endParaRPr lang="en-US" dirty="0"/>
          </a:p>
        </p:txBody>
      </p:sp>
      <p:sp>
        <p:nvSpPr>
          <p:cNvPr id="5" name="Date Placeholder 4">
            <a:extLst>
              <a:ext uri="{FF2B5EF4-FFF2-40B4-BE49-F238E27FC236}">
                <a16:creationId xmlns:a16="http://schemas.microsoft.com/office/drawing/2014/main" id="{477CCA11-834F-4DC2-A08F-ACC95EBE2419}"/>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a:t>
            </a:r>
          </a:p>
          <a:p>
            <a:endParaRPr lang="en-US" dirty="0"/>
          </a:p>
          <a:p>
            <a:r>
              <a:rPr lang="en-US" dirty="0"/>
              <a:t>Must pay:</a:t>
            </a:r>
          </a:p>
          <a:p>
            <a:r>
              <a:rPr lang="en-US" dirty="0"/>
              <a:t> Medicare</a:t>
            </a:r>
          </a:p>
          <a:p>
            <a:r>
              <a:rPr lang="en-US" dirty="0"/>
              <a:t>UC taxes</a:t>
            </a:r>
          </a:p>
          <a:p>
            <a:r>
              <a:rPr lang="en-US" dirty="0"/>
              <a:t>Income taxes</a:t>
            </a:r>
          </a:p>
          <a:p>
            <a:endParaRPr lang="en-US" dirty="0"/>
          </a:p>
          <a:p>
            <a:r>
              <a:rPr lang="en-US" dirty="0"/>
              <a:t>If misclassified….</a:t>
            </a:r>
          </a:p>
          <a:p>
            <a:endParaRPr lang="en-US" dirty="0"/>
          </a:p>
          <a:p>
            <a:r>
              <a:rPr lang="en-US" dirty="0"/>
              <a:t>Talk about IT student coming in through the end of the year.</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18</a:t>
            </a:fld>
            <a:endParaRPr lang="en-US" dirty="0"/>
          </a:p>
        </p:txBody>
      </p:sp>
      <p:sp>
        <p:nvSpPr>
          <p:cNvPr id="5" name="Date Placeholder 4">
            <a:extLst>
              <a:ext uri="{FF2B5EF4-FFF2-40B4-BE49-F238E27FC236}">
                <a16:creationId xmlns:a16="http://schemas.microsoft.com/office/drawing/2014/main" id="{46A0E16C-F547-49FA-A0E1-6FB28E26C8B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89811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Completion of this questionnaire helps determine the exemption status of a position. Check the appropriate exemption (Executive, Administrative, Professional, Computer-Related, Outside Sales and Highly Compensated). Then check all boxes under the selected exemption that are applicable. To qualify for an exemption, all boxes must be checked for that exemption. To access the Department of Labor (DOL) online resources for FairPay (CFR 29, Part 541),</a:t>
            </a:r>
            <a:r>
              <a:rPr lang="en-US" b="1" dirty="0"/>
              <a:t> </a:t>
            </a:r>
            <a:r>
              <a:rPr lang="en-US" dirty="0"/>
              <a:t>click </a:t>
            </a:r>
            <a:r>
              <a:rPr lang="en-US" dirty="0">
                <a:hlinkClick r:id="rId3"/>
              </a:rPr>
              <a:t>here</a:t>
            </a:r>
            <a:r>
              <a:rPr lang="en-US" dirty="0"/>
              <a:t>. </a:t>
            </a:r>
          </a:p>
          <a:p>
            <a:r>
              <a:rPr lang="en-US" b="1" dirty="0"/>
              <a:t>EXECUTIVE (examples: chief executive officer, controller, vice president, director)</a:t>
            </a:r>
            <a:r>
              <a:rPr lang="en-US" dirty="0"/>
              <a:t> </a:t>
            </a:r>
          </a:p>
          <a:p>
            <a:r>
              <a:rPr lang="en-US" dirty="0"/>
              <a:t>❑Regularly receives a predetermined amount constituting all or part of the employee's salary, which is not subject to reduction because of variations in the quality or quantity of work performed. To link to the DOL salary basis information, click </a:t>
            </a:r>
            <a:r>
              <a:rPr lang="en-US" dirty="0">
                <a:hlinkClick r:id="rId4"/>
              </a:rPr>
              <a:t>here</a:t>
            </a:r>
            <a:r>
              <a:rPr lang="en-US" dirty="0"/>
              <a:t>❑Is paid at least $455 weekly.❑Primary duty consists of managing the enterprise or a customarily recognized department or subdivision of the enterprise.❑Customarily and regularly directs the work of two or more full-time employees or their equivalents (for example, one full-time employee and two half-time employees).❑Has the authority to hire or fire other employees </a:t>
            </a:r>
            <a:r>
              <a:rPr lang="en-US" b="1" dirty="0"/>
              <a:t>OR</a:t>
            </a:r>
            <a:r>
              <a:rPr lang="en-US" dirty="0"/>
              <a:t> makes recommendations that carry particular weight as to the hiring, firing, advancement, promotion or any other change in status of other employees.To link to the DOL Executive Exemption information, click </a:t>
            </a:r>
            <a:r>
              <a:rPr lang="en-US" dirty="0">
                <a:hlinkClick r:id="rId5"/>
              </a:rPr>
              <a:t>here</a:t>
            </a:r>
            <a:r>
              <a:rPr lang="en-US" dirty="0"/>
              <a:t>. </a:t>
            </a:r>
          </a:p>
          <a:p>
            <a:r>
              <a:rPr lang="en-US" b="1" dirty="0"/>
              <a:t>ADMINISTRATIVE (examples: manager, supervisor, administrator)</a:t>
            </a:r>
            <a:r>
              <a:rPr lang="en-US" dirty="0"/>
              <a:t> </a:t>
            </a:r>
          </a:p>
          <a:p>
            <a:r>
              <a:rPr lang="en-US" dirty="0"/>
              <a:t>❑Regularly receives a predetermined amount constituting all or part of the employee's salary, which is not subject to reduction because of variations in the quality or quantity of work performed. To link to the DOL salary basis information, click </a:t>
            </a:r>
            <a:r>
              <a:rPr lang="en-US" dirty="0">
                <a:hlinkClick r:id="rId4"/>
              </a:rPr>
              <a:t>here</a:t>
            </a:r>
            <a:r>
              <a:rPr lang="en-US" dirty="0"/>
              <a:t>.❑Is paid at least $455 weekly.❑Primary duty consists of performing office or nonmanual work directly related to the management or general business operations of the employer or the employer's customers.❑Work includes the exercise of discretion and independent judgment with respect to matters of significance.To link to the DOL Administrative Exemption information, click </a:t>
            </a:r>
            <a:r>
              <a:rPr lang="en-US" dirty="0">
                <a:hlinkClick r:id="rId6"/>
              </a:rPr>
              <a:t>here</a:t>
            </a:r>
            <a:r>
              <a:rPr lang="en-US" dirty="0"/>
              <a:t>. </a:t>
            </a:r>
          </a:p>
          <a:p>
            <a:r>
              <a:rPr lang="en-US" b="1" dirty="0"/>
              <a:t>PROFESSIONAL: LEARNED AND CREATIVE (examples: accountant, nurse, engineer, composer, singer, graphic designer)</a:t>
            </a:r>
            <a:r>
              <a:rPr lang="en-US" dirty="0"/>
              <a:t> </a:t>
            </a:r>
          </a:p>
          <a:p>
            <a:r>
              <a:rPr lang="en-US" dirty="0"/>
              <a:t>❑Regularly receives a predetermined amount constituting all or part of the employee's salary, which is not subject to reduction because of variations in the quality or quantity of work performed. To link to the DOL salary basis information, click </a:t>
            </a:r>
            <a:r>
              <a:rPr lang="en-US" dirty="0">
                <a:hlinkClick r:id="rId4"/>
              </a:rPr>
              <a:t>here</a:t>
            </a:r>
            <a:r>
              <a:rPr lang="en-US" dirty="0"/>
              <a:t>.❑Is paid at least $455 weekly. Note: For teachers, licensed or certified practitioners of law and medicine, medical interns and residents covered under this exemption, the salary basis and salary requirements do </a:t>
            </a:r>
            <a:r>
              <a:rPr lang="en-US" b="1" i="1" dirty="0"/>
              <a:t>NOT</a:t>
            </a:r>
            <a:r>
              <a:rPr lang="en-US" b="1" dirty="0"/>
              <a:t> </a:t>
            </a:r>
            <a:r>
              <a:rPr lang="en-US" dirty="0"/>
              <a:t>apply.</a:t>
            </a:r>
            <a:r>
              <a:rPr lang="en-US" b="1" dirty="0"/>
              <a:t>Learned Professional</a:t>
            </a:r>
            <a:r>
              <a:rPr lang="en-US" dirty="0"/>
              <a:t> </a:t>
            </a:r>
          </a:p>
          <a:p>
            <a:r>
              <a:rPr lang="en-US" dirty="0"/>
              <a:t>❑Primary duty consists of the performance of work that requires advanced knowledge (beyond high school) and that is predominantly intellectual in character and consistently includes the exercise of discretion and independent judgment.❑The advanced knowledge is in a field of science or learning.❑The advanced knowledge was acquired by a prolonged course of specialized intellectual instruction (position possesses the appropriate academic degree or has substantially the same knowledge level and performs substantially the same work as degreed employees but possesses advanced knowledge only through a combination of work experience and intellectual instruction)</a:t>
            </a:r>
          </a:p>
          <a:p>
            <a:r>
              <a:rPr lang="en-US" b="1" dirty="0"/>
              <a:t>Creative Professional</a:t>
            </a:r>
            <a:r>
              <a:rPr lang="en-US" dirty="0"/>
              <a:t> </a:t>
            </a:r>
          </a:p>
          <a:p>
            <a:r>
              <a:rPr lang="en-US" dirty="0"/>
              <a:t>❑Primary duty consists of the performance of work requiring invention, imagination, originality or talent in a recognized field of artistic or creative endeavor as opposed to routine mental, manual, mechanical or physical work.To link to the DOL Professional Exemption information, click </a:t>
            </a:r>
            <a:r>
              <a:rPr lang="en-US" dirty="0">
                <a:hlinkClick r:id="rId7"/>
              </a:rPr>
              <a:t>here</a:t>
            </a:r>
            <a:r>
              <a:rPr lang="en-US" dirty="0"/>
              <a:t>. </a:t>
            </a:r>
          </a:p>
          <a:p>
            <a:r>
              <a:rPr lang="en-US" b="1" dirty="0"/>
              <a:t>COMPUTER-RELATED (examples: network or database analyst, developer, programmer, software engineer)</a:t>
            </a:r>
            <a:r>
              <a:rPr lang="en-US" dirty="0"/>
              <a:t> </a:t>
            </a:r>
          </a:p>
          <a:p>
            <a:r>
              <a:rPr lang="en-US" dirty="0"/>
              <a:t>❑Is paid at least $455 weekly </a:t>
            </a:r>
            <a:r>
              <a:rPr lang="en-US" b="1" dirty="0"/>
              <a:t>OR </a:t>
            </a:r>
            <a:r>
              <a:rPr lang="en-US" dirty="0"/>
              <a:t>$27.63 per hour. That is, this exemption does </a:t>
            </a:r>
            <a:r>
              <a:rPr lang="en-US" b="1" i="1" dirty="0"/>
              <a:t>NOT</a:t>
            </a:r>
            <a:r>
              <a:rPr lang="en-US" b="1" dirty="0"/>
              <a:t> </a:t>
            </a:r>
            <a:r>
              <a:rPr lang="en-US" dirty="0"/>
              <a:t>have to meet the salary basis requirement to regularly receive a predetermined amount constituting all or part of the employee's salary, which is not subject to reduction because of variations in the quality or quantity of work performed </a:t>
            </a:r>
            <a:r>
              <a:rPr lang="en-US" b="1" i="1" dirty="0"/>
              <a:t>IF</a:t>
            </a:r>
            <a:r>
              <a:rPr lang="en-US" b="1" dirty="0"/>
              <a:t> </a:t>
            </a:r>
            <a:r>
              <a:rPr lang="en-US" dirty="0"/>
              <a:t>paid at least $27.63 on an hourly basis.❑Primary duty consists of:The application of system-analyst techniques and procedures, including consulting with users to determine hardware, software or systems functional specifications, OR</a:t>
            </a:r>
          </a:p>
          <a:p>
            <a:r>
              <a:rPr lang="en-US" dirty="0"/>
              <a:t>The design, development, documentation, analysis, creation, testing or modification of computer systems or programs, OR</a:t>
            </a:r>
          </a:p>
          <a:p>
            <a:r>
              <a:rPr lang="en-US" dirty="0"/>
              <a:t>The design, documentation, testing, creation or modification of computer programs related to machine-operating systems, OR</a:t>
            </a:r>
          </a:p>
          <a:p>
            <a:r>
              <a:rPr lang="en-US" dirty="0"/>
              <a:t>A combination of these duties which requires the same level of skills.</a:t>
            </a:r>
          </a:p>
          <a:p>
            <a:r>
              <a:rPr lang="en-US" dirty="0"/>
              <a:t>To link to the DOL Computer-Related Exemption information, click </a:t>
            </a:r>
            <a:r>
              <a:rPr lang="en-US" dirty="0">
                <a:hlinkClick r:id="rId8"/>
              </a:rPr>
              <a:t>here</a:t>
            </a:r>
            <a:r>
              <a:rPr lang="en-US" dirty="0"/>
              <a:t>. </a:t>
            </a:r>
          </a:p>
          <a:p>
            <a:r>
              <a:rPr lang="en-US" b="1" dirty="0"/>
              <a:t>OUTSIDE SALES (examples: salespersons, contract negotiators)</a:t>
            </a:r>
            <a:r>
              <a:rPr lang="en-US" dirty="0"/>
              <a:t> </a:t>
            </a:r>
          </a:p>
          <a:p>
            <a:r>
              <a:rPr lang="en-US" dirty="0"/>
              <a:t>The salary basis and salary requirements do </a:t>
            </a:r>
            <a:r>
              <a:rPr lang="en-US" b="1" i="1" dirty="0"/>
              <a:t>NOT</a:t>
            </a:r>
            <a:r>
              <a:rPr lang="en-US" b="1" dirty="0"/>
              <a:t> </a:t>
            </a:r>
            <a:r>
              <a:rPr lang="en-US" dirty="0"/>
              <a:t>apply for this exemption. That is, this exemption does </a:t>
            </a:r>
            <a:r>
              <a:rPr lang="en-US" b="1" i="1" dirty="0"/>
              <a:t>NOT</a:t>
            </a:r>
            <a:r>
              <a:rPr lang="en-US" b="1" dirty="0"/>
              <a:t> </a:t>
            </a:r>
            <a:r>
              <a:rPr lang="en-US" dirty="0"/>
              <a:t>have the salary basis requirement to regularly receive a predetermined amount constituting all or part of the employee's salary, which is not subject to reduction because of variations in the quality or quantity of work performed, </a:t>
            </a:r>
            <a:r>
              <a:rPr lang="en-US" b="1" i="1" dirty="0"/>
              <a:t>AND</a:t>
            </a:r>
            <a:r>
              <a:rPr lang="en-US" b="1" dirty="0"/>
              <a:t> </a:t>
            </a:r>
            <a:r>
              <a:rPr lang="en-US" dirty="0"/>
              <a:t>this exemption does </a:t>
            </a:r>
            <a:r>
              <a:rPr lang="en-US" b="1" i="1" dirty="0"/>
              <a:t>NOT</a:t>
            </a:r>
            <a:r>
              <a:rPr lang="en-US" b="1" dirty="0"/>
              <a:t> </a:t>
            </a:r>
            <a:r>
              <a:rPr lang="en-US" dirty="0"/>
              <a:t>have to be paid a minimum salary. </a:t>
            </a:r>
          </a:p>
          <a:p>
            <a:r>
              <a:rPr lang="en-US" dirty="0"/>
              <a:t>❑Primary duty consists of making sales or obtaining orders for contracts for services or for the use of facilities for which consideration will be paid by the client or customer.❑Customarily and regularly is engaged away from the employers place or places of business.To link to the DOL Outside Sales Exemption information, click </a:t>
            </a:r>
            <a:r>
              <a:rPr lang="en-US" dirty="0">
                <a:hlinkClick r:id="rId9"/>
              </a:rPr>
              <a:t>here</a:t>
            </a:r>
            <a:r>
              <a:rPr lang="en-US" dirty="0"/>
              <a:t>. </a:t>
            </a:r>
          </a:p>
          <a:p>
            <a:r>
              <a:rPr lang="en-US" b="1" dirty="0"/>
              <a:t>HIGHLY COMPENSATED EMPLOYEES PERFORMING EXECUTIVE, </a:t>
            </a:r>
            <a:endParaRPr lang="en-US" dirty="0"/>
          </a:p>
          <a:p>
            <a:r>
              <a:rPr lang="en-US" b="1" dirty="0"/>
              <a:t>PROFESSIONAL OR ADMINISTRATIVE DUTIES</a:t>
            </a:r>
            <a:r>
              <a:rPr lang="en-US" dirty="0"/>
              <a:t> </a:t>
            </a:r>
          </a:p>
          <a:p>
            <a:r>
              <a:rPr lang="en-US" dirty="0"/>
              <a:t>❑Is paid an annual total compensation of $100,000 or more, which includes at least $455 per week paid on a salary basis. The required total annual compensation of $100,000 or more may consist of commissions, nondiscretionary bonuses and other nondiscretionary compensation earned during a 52-week period, but does not include credit for board or lodging, payments for medical or life insurance, or contributions to retirement plans or other fringe benefits.❑Primary duty consists of performing office, nonmanual work. Note: No matter how highly paid, manual workers or other blue-collar workers, including nonmanagement construction workers, who perform work involving repetitive operations with their hands, physical skill and energy are not eligible for this exemption.❑Customarily and regularly performs at least one of the exempt duties or responsibilities of the Executive, Professional or Administrative Exemption.</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19</a:t>
            </a:fld>
            <a:endParaRPr lang="en-US" dirty="0"/>
          </a:p>
        </p:txBody>
      </p:sp>
      <p:sp>
        <p:nvSpPr>
          <p:cNvPr id="5" name="Date Placeholder 4">
            <a:extLst>
              <a:ext uri="{FF2B5EF4-FFF2-40B4-BE49-F238E27FC236}">
                <a16:creationId xmlns:a16="http://schemas.microsoft.com/office/drawing/2014/main" id="{E9D15FDB-7D7E-4938-8083-8EF82085FCAB}"/>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8133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a:t>
            </a:fld>
            <a:endParaRPr lang="en-US" dirty="0"/>
          </a:p>
        </p:txBody>
      </p:sp>
      <p:sp>
        <p:nvSpPr>
          <p:cNvPr id="5" name="Date Placeholder 4">
            <a:extLst>
              <a:ext uri="{FF2B5EF4-FFF2-40B4-BE49-F238E27FC236}">
                <a16:creationId xmlns:a16="http://schemas.microsoft.com/office/drawing/2014/main" id="{E43C16D7-1409-499A-9996-DB15373D5DD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is NOT entitled to overtime pay.</a:t>
            </a:r>
          </a:p>
          <a:p>
            <a:endParaRPr lang="en-US" dirty="0"/>
          </a:p>
          <a:p>
            <a:r>
              <a:rPr lang="en-US" dirty="0"/>
              <a:t>Exempt Employees</a:t>
            </a:r>
            <a:br>
              <a:rPr lang="en-US" dirty="0"/>
            </a:br>
            <a:r>
              <a:rPr lang="en-US" dirty="0"/>
              <a:t>Certain types of employees, often classified as exempt employees, are not entitled to overtime pay as guaranteed by the Fair Labor Standards Act (FLSA). To add to that, most states have their own wage and hourly rate laws that have even more requirements in addition to the FLSA. It is imperative that companies follow both the state and federal employment laws in order to remain legally compliant. </a:t>
            </a:r>
          </a:p>
          <a:p>
            <a:r>
              <a:rPr lang="en-US" dirty="0"/>
              <a:t>The FLSA requires that employers must pay at least minimum wage for up to 40 hours in a work week and overtime pay for any additional time unless the employee falls into an exception category. In addition to the Federal Act, many states have their own set of wage requirements and laws and it is imperative that employers abide by both federal and state law to stay compliant.</a:t>
            </a:r>
          </a:p>
          <a:p>
            <a:r>
              <a:rPr lang="en-US" dirty="0"/>
              <a:t>If an employee is considered exempt (vs. non-exempt), their employer is not required to pay them overtime pay.</a:t>
            </a:r>
          </a:p>
          <a:p>
            <a:r>
              <a:rPr lang="en-US" dirty="0"/>
              <a:t>It is at the employer’s discretion whether or not to pay for hours worked overtime. Some employers might create an employee benefits package with extra perks in lieu of overtime pay. In general, to be considered an “exempt” employee, you must be paid a salary (not hourly) and must perform executive, administrative or professional duties.</a:t>
            </a:r>
          </a:p>
          <a:p>
            <a:r>
              <a:rPr lang="en-US" dirty="0"/>
              <a:t>To complicate matters further for employers, there are additional federal, state, and FLSA laws related to other classifications of workers, such as interns, independent contractors, temporary employees, volunteers, workers in training, and foreign workers, that employers are required to abide by.</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20</a:t>
            </a:fld>
            <a:endParaRPr lang="en-US" dirty="0"/>
          </a:p>
        </p:txBody>
      </p:sp>
      <p:sp>
        <p:nvSpPr>
          <p:cNvPr id="5" name="Date Placeholder 4">
            <a:extLst>
              <a:ext uri="{FF2B5EF4-FFF2-40B4-BE49-F238E27FC236}">
                <a16:creationId xmlns:a16="http://schemas.microsoft.com/office/drawing/2014/main" id="{5FF5487F-EC33-47DA-B4FA-190A9BAE5DED}"/>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177129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a:p>
            <a:endParaRPr lang="en-US" dirty="0"/>
          </a:p>
          <a:p>
            <a:r>
              <a:rPr lang="en-US" dirty="0"/>
              <a:t>Non-Exempt Employees</a:t>
            </a:r>
            <a:br>
              <a:rPr lang="en-US" dirty="0"/>
            </a:br>
            <a:r>
              <a:rPr lang="en-US" dirty="0"/>
              <a:t>A non-exempt employee is entitled to overtime pay through the Fair Labor Standards Act (FLSA). Employers are required to pay time and a half the employee’s regular rate of pay when they work more than 40 hours in a given pay week. Most employees must be paid the federal minimum wage ($7.25 in 2021) for regular time and at least time and a half for any hours worked over the standard 40.</a:t>
            </a:r>
          </a:p>
          <a:p>
            <a:endParaRPr lang="en-US" dirty="0"/>
          </a:p>
          <a:p>
            <a:r>
              <a:rPr lang="en-US" b="1" dirty="0"/>
              <a:t>We recommend not using comp Time. Must be in same pay period</a:t>
            </a:r>
          </a:p>
          <a:p>
            <a:r>
              <a:rPr lang="en-US" b="1" dirty="0"/>
              <a:t>Know what the job takes and be fair to the employee</a:t>
            </a:r>
          </a:p>
          <a:p>
            <a:r>
              <a:rPr lang="en-US" dirty="0"/>
              <a:t>Supervisor should address workload if there is a lot of overtime.</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21</a:t>
            </a:fld>
            <a:endParaRPr lang="en-US" dirty="0"/>
          </a:p>
        </p:txBody>
      </p:sp>
      <p:sp>
        <p:nvSpPr>
          <p:cNvPr id="5" name="Date Placeholder 4">
            <a:extLst>
              <a:ext uri="{FF2B5EF4-FFF2-40B4-BE49-F238E27FC236}">
                <a16:creationId xmlns:a16="http://schemas.microsoft.com/office/drawing/2014/main" id="{302CFC1E-2E4A-4209-B532-9795C20B74ED}"/>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69021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22</a:t>
            </a:fld>
            <a:endParaRPr lang="en-US" dirty="0"/>
          </a:p>
        </p:txBody>
      </p:sp>
      <p:sp>
        <p:nvSpPr>
          <p:cNvPr id="5" name="Date Placeholder 4">
            <a:extLst>
              <a:ext uri="{FF2B5EF4-FFF2-40B4-BE49-F238E27FC236}">
                <a16:creationId xmlns:a16="http://schemas.microsoft.com/office/drawing/2014/main" id="{F7C03107-E080-4E60-8F3A-3EBE466004A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37814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23</a:t>
            </a:fld>
            <a:endParaRPr lang="en-US" dirty="0"/>
          </a:p>
        </p:txBody>
      </p:sp>
      <p:sp>
        <p:nvSpPr>
          <p:cNvPr id="5" name="Date Placeholder 4">
            <a:extLst>
              <a:ext uri="{FF2B5EF4-FFF2-40B4-BE49-F238E27FC236}">
                <a16:creationId xmlns:a16="http://schemas.microsoft.com/office/drawing/2014/main" id="{C3F70136-D6E0-480C-8285-DF3525693D8B}"/>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61659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24</a:t>
            </a:fld>
            <a:endParaRPr lang="en-US" dirty="0"/>
          </a:p>
        </p:txBody>
      </p:sp>
      <p:sp>
        <p:nvSpPr>
          <p:cNvPr id="5" name="Date Placeholder 4">
            <a:extLst>
              <a:ext uri="{FF2B5EF4-FFF2-40B4-BE49-F238E27FC236}">
                <a16:creationId xmlns:a16="http://schemas.microsoft.com/office/drawing/2014/main" id="{FF360A76-31C0-4CA7-99F4-087E25A98EB1}"/>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983499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25</a:t>
            </a:fld>
            <a:endParaRPr lang="en-US" dirty="0"/>
          </a:p>
        </p:txBody>
      </p:sp>
      <p:sp>
        <p:nvSpPr>
          <p:cNvPr id="5" name="Date Placeholder 4">
            <a:extLst>
              <a:ext uri="{FF2B5EF4-FFF2-40B4-BE49-F238E27FC236}">
                <a16:creationId xmlns:a16="http://schemas.microsoft.com/office/drawing/2014/main" id="{DB48C648-AA8A-4FCD-8977-F9CE1D20BD2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13125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26</a:t>
            </a:fld>
            <a:endParaRPr lang="en-US" dirty="0"/>
          </a:p>
        </p:txBody>
      </p:sp>
      <p:sp>
        <p:nvSpPr>
          <p:cNvPr id="5" name="Date Placeholder 4">
            <a:extLst>
              <a:ext uri="{FF2B5EF4-FFF2-40B4-BE49-F238E27FC236}">
                <a16:creationId xmlns:a16="http://schemas.microsoft.com/office/drawing/2014/main" id="{E967022F-7C8F-445F-823C-D4F235FC053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58681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27</a:t>
            </a:fld>
            <a:endParaRPr lang="en-US" dirty="0"/>
          </a:p>
        </p:txBody>
      </p:sp>
      <p:sp>
        <p:nvSpPr>
          <p:cNvPr id="5" name="Date Placeholder 4">
            <a:extLst>
              <a:ext uri="{FF2B5EF4-FFF2-40B4-BE49-F238E27FC236}">
                <a16:creationId xmlns:a16="http://schemas.microsoft.com/office/drawing/2014/main" id="{5C91E236-963F-4B42-9644-2385BAF48D2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92705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28</a:t>
            </a:fld>
            <a:endParaRPr lang="en-US" dirty="0"/>
          </a:p>
        </p:txBody>
      </p:sp>
      <p:sp>
        <p:nvSpPr>
          <p:cNvPr id="5" name="Date Placeholder 4">
            <a:extLst>
              <a:ext uri="{FF2B5EF4-FFF2-40B4-BE49-F238E27FC236}">
                <a16:creationId xmlns:a16="http://schemas.microsoft.com/office/drawing/2014/main" id="{C95105A5-8A4A-44DE-8251-53D05952341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745063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29</a:t>
            </a:fld>
            <a:endParaRPr lang="en-US" dirty="0"/>
          </a:p>
        </p:txBody>
      </p:sp>
      <p:sp>
        <p:nvSpPr>
          <p:cNvPr id="5" name="Date Placeholder 4">
            <a:extLst>
              <a:ext uri="{FF2B5EF4-FFF2-40B4-BE49-F238E27FC236}">
                <a16:creationId xmlns:a16="http://schemas.microsoft.com/office/drawing/2014/main" id="{FB93F9DE-9E59-41F1-B803-93E1288E0C24}"/>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57271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a:t>
            </a:fld>
            <a:endParaRPr lang="en-US" dirty="0"/>
          </a:p>
        </p:txBody>
      </p:sp>
      <p:sp>
        <p:nvSpPr>
          <p:cNvPr id="5" name="Date Placeholder 4">
            <a:extLst>
              <a:ext uri="{FF2B5EF4-FFF2-40B4-BE49-F238E27FC236}">
                <a16:creationId xmlns:a16="http://schemas.microsoft.com/office/drawing/2014/main" id="{1E6A1AA6-4AD0-4E18-8263-2E38E7B1EBA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79680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30</a:t>
            </a:fld>
            <a:endParaRPr lang="en-US" dirty="0"/>
          </a:p>
        </p:txBody>
      </p:sp>
      <p:sp>
        <p:nvSpPr>
          <p:cNvPr id="5" name="Date Placeholder 4">
            <a:extLst>
              <a:ext uri="{FF2B5EF4-FFF2-40B4-BE49-F238E27FC236}">
                <a16:creationId xmlns:a16="http://schemas.microsoft.com/office/drawing/2014/main" id="{CFBED45D-4423-476E-AA83-6AF848A7507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1045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31</a:t>
            </a:fld>
            <a:endParaRPr lang="en-US" dirty="0"/>
          </a:p>
        </p:txBody>
      </p:sp>
      <p:sp>
        <p:nvSpPr>
          <p:cNvPr id="5" name="Date Placeholder 4">
            <a:extLst>
              <a:ext uri="{FF2B5EF4-FFF2-40B4-BE49-F238E27FC236}">
                <a16:creationId xmlns:a16="http://schemas.microsoft.com/office/drawing/2014/main" id="{34B459C0-B5F0-4867-9C3C-370BBAD53DBC}"/>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94589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32</a:t>
            </a:fld>
            <a:endParaRPr lang="en-US" dirty="0"/>
          </a:p>
        </p:txBody>
      </p:sp>
      <p:sp>
        <p:nvSpPr>
          <p:cNvPr id="5" name="Date Placeholder 4">
            <a:extLst>
              <a:ext uri="{FF2B5EF4-FFF2-40B4-BE49-F238E27FC236}">
                <a16:creationId xmlns:a16="http://schemas.microsoft.com/office/drawing/2014/main" id="{89689516-DEC5-46D7-B6AD-FAD3DC0B7B7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49930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33</a:t>
            </a:fld>
            <a:endParaRPr lang="en-US" dirty="0"/>
          </a:p>
        </p:txBody>
      </p:sp>
      <p:sp>
        <p:nvSpPr>
          <p:cNvPr id="5" name="Date Placeholder 4">
            <a:extLst>
              <a:ext uri="{FF2B5EF4-FFF2-40B4-BE49-F238E27FC236}">
                <a16:creationId xmlns:a16="http://schemas.microsoft.com/office/drawing/2014/main" id="{D92CE0D0-9DD5-4AED-A125-90E99343253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52455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34</a:t>
            </a:fld>
            <a:endParaRPr lang="en-US" dirty="0"/>
          </a:p>
        </p:txBody>
      </p:sp>
      <p:sp>
        <p:nvSpPr>
          <p:cNvPr id="5" name="Date Placeholder 4">
            <a:extLst>
              <a:ext uri="{FF2B5EF4-FFF2-40B4-BE49-F238E27FC236}">
                <a16:creationId xmlns:a16="http://schemas.microsoft.com/office/drawing/2014/main" id="{78E5607D-945E-4DB4-99D2-C6C74BC77801}"/>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35</a:t>
            </a:fld>
            <a:endParaRPr lang="en-US" dirty="0"/>
          </a:p>
        </p:txBody>
      </p:sp>
      <p:sp>
        <p:nvSpPr>
          <p:cNvPr id="5" name="Date Placeholder 4">
            <a:extLst>
              <a:ext uri="{FF2B5EF4-FFF2-40B4-BE49-F238E27FC236}">
                <a16:creationId xmlns:a16="http://schemas.microsoft.com/office/drawing/2014/main" id="{1CFC1B19-3C62-46A1-9626-303625BF580E}"/>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556895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36</a:t>
            </a:fld>
            <a:endParaRPr lang="en-US" dirty="0"/>
          </a:p>
        </p:txBody>
      </p:sp>
      <p:sp>
        <p:nvSpPr>
          <p:cNvPr id="5" name="Date Placeholder 4">
            <a:extLst>
              <a:ext uri="{FF2B5EF4-FFF2-40B4-BE49-F238E27FC236}">
                <a16:creationId xmlns:a16="http://schemas.microsoft.com/office/drawing/2014/main" id="{3FA9C907-9DA9-4854-BE89-939C7BF4C0D0}"/>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76059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37</a:t>
            </a:fld>
            <a:endParaRPr lang="en-US" dirty="0"/>
          </a:p>
        </p:txBody>
      </p:sp>
      <p:sp>
        <p:nvSpPr>
          <p:cNvPr id="5" name="Date Placeholder 4">
            <a:extLst>
              <a:ext uri="{FF2B5EF4-FFF2-40B4-BE49-F238E27FC236}">
                <a16:creationId xmlns:a16="http://schemas.microsoft.com/office/drawing/2014/main" id="{7FFAF764-166C-44B0-9AC7-773F2989C7D1}"/>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3917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38</a:t>
            </a:fld>
            <a:endParaRPr lang="en-US" dirty="0"/>
          </a:p>
        </p:txBody>
      </p:sp>
      <p:sp>
        <p:nvSpPr>
          <p:cNvPr id="5" name="Date Placeholder 4">
            <a:extLst>
              <a:ext uri="{FF2B5EF4-FFF2-40B4-BE49-F238E27FC236}">
                <a16:creationId xmlns:a16="http://schemas.microsoft.com/office/drawing/2014/main" id="{3EAA53DB-6832-4646-9D0D-705AEFD2BE1E}"/>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327229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39</a:t>
            </a:fld>
            <a:endParaRPr lang="en-US" dirty="0"/>
          </a:p>
        </p:txBody>
      </p:sp>
      <p:sp>
        <p:nvSpPr>
          <p:cNvPr id="5" name="Date Placeholder 4">
            <a:extLst>
              <a:ext uri="{FF2B5EF4-FFF2-40B4-BE49-F238E27FC236}">
                <a16:creationId xmlns:a16="http://schemas.microsoft.com/office/drawing/2014/main" id="{E694B242-CC00-42BD-904D-B020CD35F56B}"/>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65243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a:t>
            </a:fld>
            <a:endParaRPr lang="en-US" dirty="0"/>
          </a:p>
        </p:txBody>
      </p:sp>
      <p:sp>
        <p:nvSpPr>
          <p:cNvPr id="5" name="Date Placeholder 4">
            <a:extLst>
              <a:ext uri="{FF2B5EF4-FFF2-40B4-BE49-F238E27FC236}">
                <a16:creationId xmlns:a16="http://schemas.microsoft.com/office/drawing/2014/main" id="{FC1F2DD9-655C-4381-A051-E1ED5B78C4AE}"/>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594758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40</a:t>
            </a:fld>
            <a:endParaRPr lang="en-US" dirty="0"/>
          </a:p>
        </p:txBody>
      </p:sp>
      <p:sp>
        <p:nvSpPr>
          <p:cNvPr id="5" name="Date Placeholder 4">
            <a:extLst>
              <a:ext uri="{FF2B5EF4-FFF2-40B4-BE49-F238E27FC236}">
                <a16:creationId xmlns:a16="http://schemas.microsoft.com/office/drawing/2014/main" id="{7DDAF402-BFC3-4933-9AE0-29FAB2E476E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994630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41</a:t>
            </a:fld>
            <a:endParaRPr lang="en-US" dirty="0"/>
          </a:p>
        </p:txBody>
      </p:sp>
      <p:sp>
        <p:nvSpPr>
          <p:cNvPr id="5" name="Date Placeholder 4">
            <a:extLst>
              <a:ext uri="{FF2B5EF4-FFF2-40B4-BE49-F238E27FC236}">
                <a16:creationId xmlns:a16="http://schemas.microsoft.com/office/drawing/2014/main" id="{6796B312-CBE6-4836-99F1-CC2241B1CE1D}"/>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62738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42</a:t>
            </a:fld>
            <a:endParaRPr lang="en-US" dirty="0"/>
          </a:p>
        </p:txBody>
      </p:sp>
      <p:sp>
        <p:nvSpPr>
          <p:cNvPr id="5" name="Date Placeholder 4">
            <a:extLst>
              <a:ext uri="{FF2B5EF4-FFF2-40B4-BE49-F238E27FC236}">
                <a16:creationId xmlns:a16="http://schemas.microsoft.com/office/drawing/2014/main" id="{91813DAF-C336-44B6-8D90-D21A293CF2CD}"/>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399456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43</a:t>
            </a:fld>
            <a:endParaRPr lang="en-US" dirty="0"/>
          </a:p>
        </p:txBody>
      </p:sp>
      <p:sp>
        <p:nvSpPr>
          <p:cNvPr id="5" name="Date Placeholder 4">
            <a:extLst>
              <a:ext uri="{FF2B5EF4-FFF2-40B4-BE49-F238E27FC236}">
                <a16:creationId xmlns:a16="http://schemas.microsoft.com/office/drawing/2014/main" id="{984C80A7-36DF-4DFB-87CB-52E62C3358D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302385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44</a:t>
            </a:fld>
            <a:endParaRPr lang="en-US" dirty="0"/>
          </a:p>
        </p:txBody>
      </p:sp>
      <p:sp>
        <p:nvSpPr>
          <p:cNvPr id="5" name="Date Placeholder 4">
            <a:extLst>
              <a:ext uri="{FF2B5EF4-FFF2-40B4-BE49-F238E27FC236}">
                <a16:creationId xmlns:a16="http://schemas.microsoft.com/office/drawing/2014/main" id="{7060F3DE-06DB-4F08-86B6-9B2C874783D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908605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45</a:t>
            </a:fld>
            <a:endParaRPr lang="en-US" dirty="0"/>
          </a:p>
        </p:txBody>
      </p:sp>
      <p:sp>
        <p:nvSpPr>
          <p:cNvPr id="5" name="Date Placeholder 4">
            <a:extLst>
              <a:ext uri="{FF2B5EF4-FFF2-40B4-BE49-F238E27FC236}">
                <a16:creationId xmlns:a16="http://schemas.microsoft.com/office/drawing/2014/main" id="{895B22D9-4AF3-4761-ADD8-B86F56BFD2AE}"/>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90930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46</a:t>
            </a:fld>
            <a:endParaRPr lang="en-US" dirty="0"/>
          </a:p>
        </p:txBody>
      </p:sp>
      <p:sp>
        <p:nvSpPr>
          <p:cNvPr id="5" name="Date Placeholder 4">
            <a:extLst>
              <a:ext uri="{FF2B5EF4-FFF2-40B4-BE49-F238E27FC236}">
                <a16:creationId xmlns:a16="http://schemas.microsoft.com/office/drawing/2014/main" id="{8C5FA0CB-4B70-4646-B44B-A983E42A331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827521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47</a:t>
            </a:fld>
            <a:endParaRPr lang="en-US" dirty="0"/>
          </a:p>
        </p:txBody>
      </p:sp>
      <p:sp>
        <p:nvSpPr>
          <p:cNvPr id="5" name="Date Placeholder 4">
            <a:extLst>
              <a:ext uri="{FF2B5EF4-FFF2-40B4-BE49-F238E27FC236}">
                <a16:creationId xmlns:a16="http://schemas.microsoft.com/office/drawing/2014/main" id="{87C1461B-6369-457F-BDE1-CBAA6F604D6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529669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48</a:t>
            </a:fld>
            <a:endParaRPr lang="en-US" dirty="0"/>
          </a:p>
        </p:txBody>
      </p:sp>
      <p:sp>
        <p:nvSpPr>
          <p:cNvPr id="5" name="Date Placeholder 4">
            <a:extLst>
              <a:ext uri="{FF2B5EF4-FFF2-40B4-BE49-F238E27FC236}">
                <a16:creationId xmlns:a16="http://schemas.microsoft.com/office/drawing/2014/main" id="{98581E2D-53EA-4BDC-8256-BB30B918A8A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758391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49</a:t>
            </a:fld>
            <a:endParaRPr lang="en-US" dirty="0"/>
          </a:p>
        </p:txBody>
      </p:sp>
      <p:sp>
        <p:nvSpPr>
          <p:cNvPr id="5" name="Date Placeholder 4">
            <a:extLst>
              <a:ext uri="{FF2B5EF4-FFF2-40B4-BE49-F238E27FC236}">
                <a16:creationId xmlns:a16="http://schemas.microsoft.com/office/drawing/2014/main" id="{2614152E-DD86-4CAF-87B4-E5F394800C1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30546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a:t>
            </a:fld>
            <a:endParaRPr lang="en-US" dirty="0"/>
          </a:p>
        </p:txBody>
      </p:sp>
      <p:sp>
        <p:nvSpPr>
          <p:cNvPr id="5" name="Date Placeholder 4">
            <a:extLst>
              <a:ext uri="{FF2B5EF4-FFF2-40B4-BE49-F238E27FC236}">
                <a16:creationId xmlns:a16="http://schemas.microsoft.com/office/drawing/2014/main" id="{0610F2E9-8A06-4809-8ED5-696516F2F688}"/>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370518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50</a:t>
            </a:fld>
            <a:endParaRPr lang="en-US" dirty="0"/>
          </a:p>
        </p:txBody>
      </p:sp>
      <p:sp>
        <p:nvSpPr>
          <p:cNvPr id="5" name="Date Placeholder 4">
            <a:extLst>
              <a:ext uri="{FF2B5EF4-FFF2-40B4-BE49-F238E27FC236}">
                <a16:creationId xmlns:a16="http://schemas.microsoft.com/office/drawing/2014/main" id="{3E39195A-6350-40AD-B8C2-CA9C0625C16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746745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51</a:t>
            </a:fld>
            <a:endParaRPr lang="en-US" dirty="0"/>
          </a:p>
        </p:txBody>
      </p:sp>
      <p:sp>
        <p:nvSpPr>
          <p:cNvPr id="5" name="Date Placeholder 4">
            <a:extLst>
              <a:ext uri="{FF2B5EF4-FFF2-40B4-BE49-F238E27FC236}">
                <a16:creationId xmlns:a16="http://schemas.microsoft.com/office/drawing/2014/main" id="{101EB6CE-CAC3-485A-94C2-DF9424D6901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93828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52</a:t>
            </a:fld>
            <a:endParaRPr lang="en-US" dirty="0"/>
          </a:p>
        </p:txBody>
      </p:sp>
      <p:sp>
        <p:nvSpPr>
          <p:cNvPr id="5" name="Date Placeholder 4">
            <a:extLst>
              <a:ext uri="{FF2B5EF4-FFF2-40B4-BE49-F238E27FC236}">
                <a16:creationId xmlns:a16="http://schemas.microsoft.com/office/drawing/2014/main" id="{3920CE7A-71CD-426B-BD19-397FA103EEE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198702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53</a:t>
            </a:fld>
            <a:endParaRPr lang="en-US"/>
          </a:p>
        </p:txBody>
      </p:sp>
      <p:sp>
        <p:nvSpPr>
          <p:cNvPr id="5" name="Date Placeholder 4">
            <a:extLst>
              <a:ext uri="{FF2B5EF4-FFF2-40B4-BE49-F238E27FC236}">
                <a16:creationId xmlns:a16="http://schemas.microsoft.com/office/drawing/2014/main" id="{B94FCBE9-FD70-4B8D-BD3A-F8F82C6BC7D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54</a:t>
            </a:fld>
            <a:endParaRPr lang="en-US"/>
          </a:p>
        </p:txBody>
      </p:sp>
      <p:sp>
        <p:nvSpPr>
          <p:cNvPr id="5" name="Date Placeholder 4">
            <a:extLst>
              <a:ext uri="{FF2B5EF4-FFF2-40B4-BE49-F238E27FC236}">
                <a16:creationId xmlns:a16="http://schemas.microsoft.com/office/drawing/2014/main" id="{99F461DB-642D-41DB-BD59-54DD6738C0D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163878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55</a:t>
            </a:fld>
            <a:endParaRPr lang="en-US" dirty="0"/>
          </a:p>
        </p:txBody>
      </p:sp>
      <p:sp>
        <p:nvSpPr>
          <p:cNvPr id="5" name="Date Placeholder 4">
            <a:extLst>
              <a:ext uri="{FF2B5EF4-FFF2-40B4-BE49-F238E27FC236}">
                <a16:creationId xmlns:a16="http://schemas.microsoft.com/office/drawing/2014/main" id="{EA534060-099B-49AA-93D7-513CA80B6F0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666238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56</a:t>
            </a:fld>
            <a:endParaRPr lang="en-US" dirty="0"/>
          </a:p>
        </p:txBody>
      </p:sp>
      <p:sp>
        <p:nvSpPr>
          <p:cNvPr id="5" name="Date Placeholder 4">
            <a:extLst>
              <a:ext uri="{FF2B5EF4-FFF2-40B4-BE49-F238E27FC236}">
                <a16:creationId xmlns:a16="http://schemas.microsoft.com/office/drawing/2014/main" id="{6104BF73-599C-471C-A032-AF943990E60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3507539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57</a:t>
            </a:fld>
            <a:endParaRPr lang="en-US" dirty="0"/>
          </a:p>
        </p:txBody>
      </p:sp>
      <p:sp>
        <p:nvSpPr>
          <p:cNvPr id="5" name="Date Placeholder 4">
            <a:extLst>
              <a:ext uri="{FF2B5EF4-FFF2-40B4-BE49-F238E27FC236}">
                <a16:creationId xmlns:a16="http://schemas.microsoft.com/office/drawing/2014/main" id="{81429205-8D92-43CB-8D84-C465CC910EA9}"/>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722174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58</a:t>
            </a:fld>
            <a:endParaRPr lang="en-US"/>
          </a:p>
        </p:txBody>
      </p:sp>
      <p:sp>
        <p:nvSpPr>
          <p:cNvPr id="5" name="Date Placeholder 4">
            <a:extLst>
              <a:ext uri="{FF2B5EF4-FFF2-40B4-BE49-F238E27FC236}">
                <a16:creationId xmlns:a16="http://schemas.microsoft.com/office/drawing/2014/main" id="{ADF7CBEE-D56A-409D-8E89-A3930311633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59</a:t>
            </a:fld>
            <a:endParaRPr lang="en-US"/>
          </a:p>
        </p:txBody>
      </p:sp>
      <p:sp>
        <p:nvSpPr>
          <p:cNvPr id="5" name="Date Placeholder 4">
            <a:extLst>
              <a:ext uri="{FF2B5EF4-FFF2-40B4-BE49-F238E27FC236}">
                <a16:creationId xmlns:a16="http://schemas.microsoft.com/office/drawing/2014/main" id="{CE244504-1E1E-4780-8AFE-06D2D32F1CD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30238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a:t>
            </a:fld>
            <a:endParaRPr lang="en-US" dirty="0"/>
          </a:p>
        </p:txBody>
      </p:sp>
      <p:sp>
        <p:nvSpPr>
          <p:cNvPr id="5" name="Date Placeholder 4">
            <a:extLst>
              <a:ext uri="{FF2B5EF4-FFF2-40B4-BE49-F238E27FC236}">
                <a16:creationId xmlns:a16="http://schemas.microsoft.com/office/drawing/2014/main" id="{9331D5D6-69E9-46D5-8254-55BFD52A939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0034170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60</a:t>
            </a:fld>
            <a:endParaRPr lang="en-US"/>
          </a:p>
        </p:txBody>
      </p:sp>
      <p:sp>
        <p:nvSpPr>
          <p:cNvPr id="5" name="Date Placeholder 4">
            <a:extLst>
              <a:ext uri="{FF2B5EF4-FFF2-40B4-BE49-F238E27FC236}">
                <a16:creationId xmlns:a16="http://schemas.microsoft.com/office/drawing/2014/main" id="{2133342B-14A3-4EE0-8F36-60B9BB4DE619}"/>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459701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61</a:t>
            </a:fld>
            <a:endParaRPr lang="en-US"/>
          </a:p>
        </p:txBody>
      </p:sp>
      <p:sp>
        <p:nvSpPr>
          <p:cNvPr id="5" name="Date Placeholder 4">
            <a:extLst>
              <a:ext uri="{FF2B5EF4-FFF2-40B4-BE49-F238E27FC236}">
                <a16:creationId xmlns:a16="http://schemas.microsoft.com/office/drawing/2014/main" id="{49DB51EB-117E-412F-833F-69FA5300B3D4}"/>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641958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62</a:t>
            </a:fld>
            <a:endParaRPr lang="en-US"/>
          </a:p>
        </p:txBody>
      </p:sp>
      <p:sp>
        <p:nvSpPr>
          <p:cNvPr id="5" name="Date Placeholder 4">
            <a:extLst>
              <a:ext uri="{FF2B5EF4-FFF2-40B4-BE49-F238E27FC236}">
                <a16:creationId xmlns:a16="http://schemas.microsoft.com/office/drawing/2014/main" id="{9AAE2009-E6FC-4E40-888A-754691F09AC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956329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63</a:t>
            </a:fld>
            <a:endParaRPr lang="en-US"/>
          </a:p>
        </p:txBody>
      </p:sp>
      <p:sp>
        <p:nvSpPr>
          <p:cNvPr id="5" name="Date Placeholder 4">
            <a:extLst>
              <a:ext uri="{FF2B5EF4-FFF2-40B4-BE49-F238E27FC236}">
                <a16:creationId xmlns:a16="http://schemas.microsoft.com/office/drawing/2014/main" id="{1B5179DA-43C9-419A-930A-E7157F33DB4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230772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64</a:t>
            </a:fld>
            <a:endParaRPr lang="en-US"/>
          </a:p>
        </p:txBody>
      </p:sp>
      <p:sp>
        <p:nvSpPr>
          <p:cNvPr id="5" name="Date Placeholder 4">
            <a:extLst>
              <a:ext uri="{FF2B5EF4-FFF2-40B4-BE49-F238E27FC236}">
                <a16:creationId xmlns:a16="http://schemas.microsoft.com/office/drawing/2014/main" id="{FCD97CFB-B996-40FC-89A0-DD9322C9306C}"/>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19225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65</a:t>
            </a:fld>
            <a:endParaRPr lang="en-US"/>
          </a:p>
        </p:txBody>
      </p:sp>
      <p:sp>
        <p:nvSpPr>
          <p:cNvPr id="5" name="Date Placeholder 4">
            <a:extLst>
              <a:ext uri="{FF2B5EF4-FFF2-40B4-BE49-F238E27FC236}">
                <a16:creationId xmlns:a16="http://schemas.microsoft.com/office/drawing/2014/main" id="{3AE48C27-DC64-476D-8B43-0753602E60DA}"/>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9145928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66</a:t>
            </a:fld>
            <a:endParaRPr lang="en-US"/>
          </a:p>
        </p:txBody>
      </p:sp>
      <p:sp>
        <p:nvSpPr>
          <p:cNvPr id="5" name="Date Placeholder 4">
            <a:extLst>
              <a:ext uri="{FF2B5EF4-FFF2-40B4-BE49-F238E27FC236}">
                <a16:creationId xmlns:a16="http://schemas.microsoft.com/office/drawing/2014/main" id="{F2D8EF4D-622D-45E6-BC5D-47CEC1F58CB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73479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67</a:t>
            </a:fld>
            <a:endParaRPr lang="en-US"/>
          </a:p>
        </p:txBody>
      </p:sp>
      <p:sp>
        <p:nvSpPr>
          <p:cNvPr id="5" name="Date Placeholder 4">
            <a:extLst>
              <a:ext uri="{FF2B5EF4-FFF2-40B4-BE49-F238E27FC236}">
                <a16:creationId xmlns:a16="http://schemas.microsoft.com/office/drawing/2014/main" id="{F9B55AB5-5CAD-4F97-9362-F1439D73C04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2806303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39606-9704-48A1-981F-9524252D0135}" type="slidenum">
              <a:rPr lang="en-US" smtClean="0"/>
              <a:t>68</a:t>
            </a:fld>
            <a:endParaRPr lang="en-US"/>
          </a:p>
        </p:txBody>
      </p:sp>
      <p:sp>
        <p:nvSpPr>
          <p:cNvPr id="5" name="Date Placeholder 4">
            <a:extLst>
              <a:ext uri="{FF2B5EF4-FFF2-40B4-BE49-F238E27FC236}">
                <a16:creationId xmlns:a16="http://schemas.microsoft.com/office/drawing/2014/main" id="{D8655EA9-CA8A-4B87-9458-FB7A698BE9F0}"/>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69</a:t>
            </a:fld>
            <a:endParaRPr lang="en-US" dirty="0"/>
          </a:p>
        </p:txBody>
      </p:sp>
      <p:sp>
        <p:nvSpPr>
          <p:cNvPr id="5" name="Date Placeholder 4">
            <a:extLst>
              <a:ext uri="{FF2B5EF4-FFF2-40B4-BE49-F238E27FC236}">
                <a16:creationId xmlns:a16="http://schemas.microsoft.com/office/drawing/2014/main" id="{0B040544-DE5A-4E96-B2D3-771F00224AE5}"/>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32342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a:t>
            </a:fld>
            <a:endParaRPr lang="en-US" dirty="0"/>
          </a:p>
        </p:txBody>
      </p:sp>
      <p:sp>
        <p:nvSpPr>
          <p:cNvPr id="5" name="Date Placeholder 4">
            <a:extLst>
              <a:ext uri="{FF2B5EF4-FFF2-40B4-BE49-F238E27FC236}">
                <a16:creationId xmlns:a16="http://schemas.microsoft.com/office/drawing/2014/main" id="{0E77E976-7D4B-4AAA-8277-B035C1903026}"/>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7032759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70</a:t>
            </a:fld>
            <a:endParaRPr lang="en-US" dirty="0"/>
          </a:p>
        </p:txBody>
      </p:sp>
      <p:sp>
        <p:nvSpPr>
          <p:cNvPr id="5" name="Date Placeholder 4">
            <a:extLst>
              <a:ext uri="{FF2B5EF4-FFF2-40B4-BE49-F238E27FC236}">
                <a16:creationId xmlns:a16="http://schemas.microsoft.com/office/drawing/2014/main" id="{34F82562-9AE7-4750-8114-3FE40FED3AC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90447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71</a:t>
            </a:fld>
            <a:endParaRPr lang="en-US" dirty="0"/>
          </a:p>
        </p:txBody>
      </p:sp>
      <p:sp>
        <p:nvSpPr>
          <p:cNvPr id="5" name="Date Placeholder 4">
            <a:extLst>
              <a:ext uri="{FF2B5EF4-FFF2-40B4-BE49-F238E27FC236}">
                <a16:creationId xmlns:a16="http://schemas.microsoft.com/office/drawing/2014/main" id="{9143A86A-97FD-4483-B7A9-F5069EA1F1E1}"/>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72</a:t>
            </a:fld>
            <a:endParaRPr lang="en-US" dirty="0"/>
          </a:p>
        </p:txBody>
      </p:sp>
      <p:sp>
        <p:nvSpPr>
          <p:cNvPr id="5" name="Date Placeholder 4">
            <a:extLst>
              <a:ext uri="{FF2B5EF4-FFF2-40B4-BE49-F238E27FC236}">
                <a16:creationId xmlns:a16="http://schemas.microsoft.com/office/drawing/2014/main" id="{72A2C09D-8EBF-4B5F-B0BB-4EAD909DAA67}"/>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9818144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73</a:t>
            </a:fld>
            <a:endParaRPr lang="en-US" dirty="0"/>
          </a:p>
        </p:txBody>
      </p:sp>
      <p:sp>
        <p:nvSpPr>
          <p:cNvPr id="5" name="Date Placeholder 4">
            <a:extLst>
              <a:ext uri="{FF2B5EF4-FFF2-40B4-BE49-F238E27FC236}">
                <a16:creationId xmlns:a16="http://schemas.microsoft.com/office/drawing/2014/main" id="{FE83A904-7FC4-4BF4-8D4F-3C635F9E4451}"/>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4509926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74</a:t>
            </a:fld>
            <a:endParaRPr lang="en-US" dirty="0"/>
          </a:p>
        </p:txBody>
      </p:sp>
      <p:sp>
        <p:nvSpPr>
          <p:cNvPr id="5" name="Date Placeholder 4">
            <a:extLst>
              <a:ext uri="{FF2B5EF4-FFF2-40B4-BE49-F238E27FC236}">
                <a16:creationId xmlns:a16="http://schemas.microsoft.com/office/drawing/2014/main" id="{FC705718-DFED-4E51-826E-1C39CB5826AD}"/>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3262554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75</a:t>
            </a:fld>
            <a:endParaRPr lang="en-US" dirty="0"/>
          </a:p>
        </p:txBody>
      </p:sp>
      <p:sp>
        <p:nvSpPr>
          <p:cNvPr id="5" name="Date Placeholder 4">
            <a:extLst>
              <a:ext uri="{FF2B5EF4-FFF2-40B4-BE49-F238E27FC236}">
                <a16:creationId xmlns:a16="http://schemas.microsoft.com/office/drawing/2014/main" id="{E6D95C66-39A7-43BB-92B9-DDB61A615DE3}"/>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8036118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76</a:t>
            </a:fld>
            <a:endParaRPr lang="en-US" dirty="0"/>
          </a:p>
        </p:txBody>
      </p:sp>
      <p:sp>
        <p:nvSpPr>
          <p:cNvPr id="5" name="Date Placeholder 4">
            <a:extLst>
              <a:ext uri="{FF2B5EF4-FFF2-40B4-BE49-F238E27FC236}">
                <a16:creationId xmlns:a16="http://schemas.microsoft.com/office/drawing/2014/main" id="{E8F4D15B-205C-416D-A279-E92DDFA70EBE}"/>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0747191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77</a:t>
            </a:fld>
            <a:endParaRPr lang="en-US" dirty="0"/>
          </a:p>
        </p:txBody>
      </p:sp>
      <p:sp>
        <p:nvSpPr>
          <p:cNvPr id="5" name="Date Placeholder 4">
            <a:extLst>
              <a:ext uri="{FF2B5EF4-FFF2-40B4-BE49-F238E27FC236}">
                <a16:creationId xmlns:a16="http://schemas.microsoft.com/office/drawing/2014/main" id="{A573F6F5-06EB-4D44-BCA1-2E5AFD424B92}"/>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5417590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78</a:t>
            </a:fld>
            <a:endParaRPr lang="en-US" dirty="0"/>
          </a:p>
        </p:txBody>
      </p:sp>
      <p:sp>
        <p:nvSpPr>
          <p:cNvPr id="5" name="Date Placeholder 4">
            <a:extLst>
              <a:ext uri="{FF2B5EF4-FFF2-40B4-BE49-F238E27FC236}">
                <a16:creationId xmlns:a16="http://schemas.microsoft.com/office/drawing/2014/main" id="{F01EE4DF-046D-43AA-AAB1-C8851A76304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2987986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79</a:t>
            </a:fld>
            <a:endParaRPr lang="en-US" dirty="0"/>
          </a:p>
        </p:txBody>
      </p:sp>
      <p:sp>
        <p:nvSpPr>
          <p:cNvPr id="5" name="Date Placeholder 4">
            <a:extLst>
              <a:ext uri="{FF2B5EF4-FFF2-40B4-BE49-F238E27FC236}">
                <a16:creationId xmlns:a16="http://schemas.microsoft.com/office/drawing/2014/main" id="{30B06B14-2477-4103-8C0F-6F0820251100}"/>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6991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a:t>
            </a:fld>
            <a:endParaRPr lang="en-US" dirty="0"/>
          </a:p>
        </p:txBody>
      </p:sp>
      <p:sp>
        <p:nvSpPr>
          <p:cNvPr id="5" name="Date Placeholder 4">
            <a:extLst>
              <a:ext uri="{FF2B5EF4-FFF2-40B4-BE49-F238E27FC236}">
                <a16:creationId xmlns:a16="http://schemas.microsoft.com/office/drawing/2014/main" id="{C8326547-3D1F-4305-96FE-34E5FE5E1D0C}"/>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173300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80</a:t>
            </a:fld>
            <a:endParaRPr lang="en-US" dirty="0"/>
          </a:p>
        </p:txBody>
      </p:sp>
      <p:sp>
        <p:nvSpPr>
          <p:cNvPr id="5" name="Date Placeholder 4">
            <a:extLst>
              <a:ext uri="{FF2B5EF4-FFF2-40B4-BE49-F238E27FC236}">
                <a16:creationId xmlns:a16="http://schemas.microsoft.com/office/drawing/2014/main" id="{B8554089-4C3E-4062-9659-AEBEEDF6485B}"/>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13253708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81</a:t>
            </a:fld>
            <a:endParaRPr lang="en-US" dirty="0"/>
          </a:p>
        </p:txBody>
      </p:sp>
      <p:sp>
        <p:nvSpPr>
          <p:cNvPr id="5" name="Date Placeholder 4">
            <a:extLst>
              <a:ext uri="{FF2B5EF4-FFF2-40B4-BE49-F238E27FC236}">
                <a16:creationId xmlns:a16="http://schemas.microsoft.com/office/drawing/2014/main" id="{56834445-3958-4845-9D17-297E63C957E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2906125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82</a:t>
            </a:fld>
            <a:endParaRPr lang="en-US" dirty="0"/>
          </a:p>
        </p:txBody>
      </p:sp>
      <p:sp>
        <p:nvSpPr>
          <p:cNvPr id="5" name="Date Placeholder 4">
            <a:extLst>
              <a:ext uri="{FF2B5EF4-FFF2-40B4-BE49-F238E27FC236}">
                <a16:creationId xmlns:a16="http://schemas.microsoft.com/office/drawing/2014/main" id="{FB5EAFA1-33CB-45AC-8FCB-A5A7C291B909}"/>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7431260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83</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461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a:t>
            </a:fld>
            <a:endParaRPr lang="en-US" dirty="0"/>
          </a:p>
        </p:txBody>
      </p:sp>
      <p:sp>
        <p:nvSpPr>
          <p:cNvPr id="5" name="Date Placeholder 4">
            <a:extLst>
              <a:ext uri="{FF2B5EF4-FFF2-40B4-BE49-F238E27FC236}">
                <a16:creationId xmlns:a16="http://schemas.microsoft.com/office/drawing/2014/main" id="{9DC1FE6C-A6FE-4E29-95F3-95DACCE7CF0A}"/>
              </a:ext>
            </a:extLst>
          </p:cNvPr>
          <p:cNvSpPr>
            <a:spLocks noGrp="1"/>
          </p:cNvSpPr>
          <p:nvPr>
            <p:ph type="dt" idx="1"/>
          </p:nvPr>
        </p:nvSpPr>
        <p:spPr/>
        <p:txBody>
          <a:bodyPr/>
          <a:lstStyle/>
          <a:p>
            <a:r>
              <a:rPr lang="en-US"/>
              <a:t>11/10/2021</a:t>
            </a:r>
            <a:endParaRPr lang="en-US" dirty="0"/>
          </a:p>
        </p:txBody>
      </p:sp>
    </p:spTree>
    <p:extLst>
      <p:ext uri="{BB962C8B-B14F-4D97-AF65-F5344CB8AC3E}">
        <p14:creationId xmlns:p14="http://schemas.microsoft.com/office/powerpoint/2010/main" val="300799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7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86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0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89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66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1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05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97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11/10/2021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80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a:solidFill>
                  <a:prstClr val="black">
                    <a:tint val="75000"/>
                  </a:prstClr>
                </a:solidFill>
              </a:rPr>
              <a:t>11/10/2021</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215EF3-A6CB-E54C-B6CC-01F257EC017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97639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cid:83F31E4F-1078-4E83-96E2-FD5933E09E1E@archmil.org" TargetMode="Externa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mailto:nabihm@archmil.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brangerd@archmil.org" TargetMode="External"/><Relationship Id="rId5" Type="http://schemas.openxmlformats.org/officeDocument/2006/relationships/hyperlink" Target="mailto:nymank@archmil.org" TargetMode="External"/><Relationship Id="rId4" Type="http://schemas.openxmlformats.org/officeDocument/2006/relationships/hyperlink" Target="mailto:parishupdates@archmil.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D83329-1074-E547-A7EC-256F39A84D6E}"/>
              </a:ext>
            </a:extLst>
          </p:cNvPr>
          <p:cNvPicPr>
            <a:picLocks noChangeAspect="1"/>
          </p:cNvPicPr>
          <p:nvPr/>
        </p:nvPicPr>
        <p:blipFill rotWithShape="1">
          <a:blip r:embed="rId3">
            <a:extLst>
              <a:ext uri="{28A0092B-C50C-407E-A947-70E740481C1C}">
                <a14:useLocalDpi xmlns:a14="http://schemas.microsoft.com/office/drawing/2010/main" val="0"/>
              </a:ext>
            </a:extLst>
          </a:blip>
          <a:srcRect t="11321"/>
          <a:stretch/>
        </p:blipFill>
        <p:spPr>
          <a:xfrm>
            <a:off x="142567" y="151117"/>
            <a:ext cx="8858865" cy="3581400"/>
          </a:xfrm>
          <a:prstGeom prst="rect">
            <a:avLst/>
          </a:prstGeom>
        </p:spPr>
      </p:pic>
      <p:sp>
        <p:nvSpPr>
          <p:cNvPr id="4" name="Rectangle 3">
            <a:extLst>
              <a:ext uri="{FF2B5EF4-FFF2-40B4-BE49-F238E27FC236}">
                <a16:creationId xmlns:a16="http://schemas.microsoft.com/office/drawing/2014/main" id="{B6EF0363-952A-3144-9A18-05F7534051AF}"/>
              </a:ext>
            </a:extLst>
          </p:cNvPr>
          <p:cNvSpPr/>
          <p:nvPr/>
        </p:nvSpPr>
        <p:spPr>
          <a:xfrm>
            <a:off x="-10886" y="5257800"/>
            <a:ext cx="9144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New Business Administrator Institute</a:t>
            </a:r>
          </a:p>
        </p:txBody>
      </p:sp>
      <p:pic>
        <p:nvPicPr>
          <p:cNvPr id="5" name="Picture 4">
            <a:extLst>
              <a:ext uri="{FF2B5EF4-FFF2-40B4-BE49-F238E27FC236}">
                <a16:creationId xmlns:a16="http://schemas.microsoft.com/office/drawing/2014/main" id="{F6120BC3-4EB5-CA46-B26B-CD64B0854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
          <a:stretch/>
        </p:blipFill>
        <p:spPr>
          <a:xfrm>
            <a:off x="3124200" y="1403350"/>
            <a:ext cx="2672862" cy="3397250"/>
          </a:xfrm>
          <a:prstGeom prst="rect">
            <a:avLst/>
          </a:prstGeom>
        </p:spPr>
      </p:pic>
      <p:sp>
        <p:nvSpPr>
          <p:cNvPr id="2" name="Slide Number Placeholder 1">
            <a:extLst>
              <a:ext uri="{FF2B5EF4-FFF2-40B4-BE49-F238E27FC236}">
                <a16:creationId xmlns:a16="http://schemas.microsoft.com/office/drawing/2014/main" id="{F870B56B-9923-4D07-8B31-D0DAA1C15E7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2479ED8B-D451-4E67-9584-0CCDD02CD28C}"/>
              </a:ext>
            </a:extLst>
          </p:cNvPr>
          <p:cNvSpPr txBox="1"/>
          <p:nvPr/>
        </p:nvSpPr>
        <p:spPr>
          <a:xfrm>
            <a:off x="142566" y="5677987"/>
            <a:ext cx="8544233" cy="615553"/>
          </a:xfrm>
          <a:prstGeom prst="rect">
            <a:avLst/>
          </a:prstGeom>
          <a:noFill/>
        </p:spPr>
        <p:txBody>
          <a:bodyPr wrap="square" rtlCol="0">
            <a:spAutoFit/>
          </a:bodyPr>
          <a:lstStyle/>
          <a:p>
            <a:pPr algn="ctr"/>
            <a:r>
              <a:rPr lang="en-US" sz="2000" dirty="0"/>
              <a:t>Session I</a:t>
            </a:r>
          </a:p>
          <a:p>
            <a:pPr algn="ctr"/>
            <a:r>
              <a:rPr lang="en-US" sz="1400" i="1" dirty="0"/>
              <a:t>November 10, 2021</a:t>
            </a:r>
            <a:endParaRPr lang="en-US" i="1" dirty="0"/>
          </a:p>
        </p:txBody>
      </p:sp>
    </p:spTree>
    <p:extLst>
      <p:ext uri="{BB962C8B-B14F-4D97-AF65-F5344CB8AC3E}">
        <p14:creationId xmlns:p14="http://schemas.microsoft.com/office/powerpoint/2010/main" val="301591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8750"/>
          <a:stretch/>
        </p:blipFill>
        <p:spPr>
          <a:xfrm>
            <a:off x="381000" y="228600"/>
            <a:ext cx="7543800" cy="5989083"/>
          </a:xfrm>
          <a:prstGeom prst="rect">
            <a:avLst/>
          </a:prstGeom>
        </p:spPr>
      </p:pic>
      <p:sp>
        <p:nvSpPr>
          <p:cNvPr id="7" name="Rectangle 6"/>
          <p:cNvSpPr/>
          <p:nvPr/>
        </p:nvSpPr>
        <p:spPr>
          <a:xfrm>
            <a:off x="655802" y="2156734"/>
            <a:ext cx="1752600" cy="4267200"/>
          </a:xfrm>
          <a:prstGeom prst="rect">
            <a:avLst/>
          </a:prstGeom>
          <a:gradFill>
            <a:gsLst>
              <a:gs pos="100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434066"/>
            <a:ext cx="2960426" cy="369332"/>
          </a:xfrm>
          <a:prstGeom prst="rect">
            <a:avLst/>
          </a:prstGeom>
          <a:noFill/>
        </p:spPr>
        <p:txBody>
          <a:bodyPr wrap="none" rtlCol="0">
            <a:spAutoFit/>
          </a:bodyPr>
          <a:lstStyle/>
          <a:p>
            <a:r>
              <a:rPr lang="en-US" dirty="0"/>
              <a:t>Archdiocese Leadership Team</a:t>
            </a:r>
          </a:p>
        </p:txBody>
      </p:sp>
      <p:sp>
        <p:nvSpPr>
          <p:cNvPr id="2" name="Slide Number Placeholder 1">
            <a:extLst>
              <a:ext uri="{FF2B5EF4-FFF2-40B4-BE49-F238E27FC236}">
                <a16:creationId xmlns:a16="http://schemas.microsoft.com/office/drawing/2014/main" id="{8DBCD746-5ADB-4CED-AA5B-5615A63FF35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18950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8750"/>
          <a:stretch/>
        </p:blipFill>
        <p:spPr>
          <a:xfrm>
            <a:off x="381000" y="228600"/>
            <a:ext cx="7543800" cy="5989083"/>
          </a:xfrm>
          <a:prstGeom prst="rect">
            <a:avLst/>
          </a:prstGeom>
        </p:spPr>
      </p:pic>
      <p:sp>
        <p:nvSpPr>
          <p:cNvPr id="8" name="TextBox 7"/>
          <p:cNvSpPr txBox="1"/>
          <p:nvPr/>
        </p:nvSpPr>
        <p:spPr>
          <a:xfrm>
            <a:off x="533400" y="434066"/>
            <a:ext cx="2960426" cy="369332"/>
          </a:xfrm>
          <a:prstGeom prst="rect">
            <a:avLst/>
          </a:prstGeom>
          <a:noFill/>
        </p:spPr>
        <p:txBody>
          <a:bodyPr wrap="none" rtlCol="0">
            <a:spAutoFit/>
          </a:bodyPr>
          <a:lstStyle/>
          <a:p>
            <a:r>
              <a:rPr lang="en-US" dirty="0"/>
              <a:t>Archdiocese Leadership Team</a:t>
            </a:r>
          </a:p>
        </p:txBody>
      </p:sp>
      <p:sp>
        <p:nvSpPr>
          <p:cNvPr id="2" name="Slide Number Placeholder 1">
            <a:extLst>
              <a:ext uri="{FF2B5EF4-FFF2-40B4-BE49-F238E27FC236}">
                <a16:creationId xmlns:a16="http://schemas.microsoft.com/office/drawing/2014/main" id="{F24A7352-D628-40EA-AC9E-2C173065438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15643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9" name="TextBox 8"/>
          <p:cNvSpPr txBox="1"/>
          <p:nvPr/>
        </p:nvSpPr>
        <p:spPr>
          <a:xfrm>
            <a:off x="2408402" y="304800"/>
            <a:ext cx="6719565" cy="49859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Archbishop Listecki Three</a:t>
            </a:r>
            <a:r>
              <a:rPr kumimoji="0" lang="en-US" sz="2400" b="0" i="0" u="none" strike="noStrike" kern="1200" cap="none" spc="0" normalizeH="0" noProof="0" dirty="0">
                <a:ln>
                  <a:noFill/>
                </a:ln>
                <a:solidFill>
                  <a:prstClr val="white"/>
                </a:solidFill>
                <a:effectLst/>
                <a:uLnTx/>
                <a:uFillTx/>
                <a:latin typeface="+mj-lt"/>
                <a:ea typeface="+mn-ea"/>
                <a:cs typeface="Times New Roman"/>
              </a:rPr>
              <a:t> </a:t>
            </a:r>
            <a:r>
              <a:rPr lang="en-US" sz="2400" dirty="0">
                <a:solidFill>
                  <a:prstClr val="white"/>
                </a:solidFill>
                <a:latin typeface="+mj-lt"/>
                <a:cs typeface="Times New Roman"/>
              </a:rPr>
              <a:t>Priorities</a:t>
            </a:r>
            <a:endParaRPr kumimoji="0" lang="en-US" sz="2400" b="0" i="0" u="none" strike="noStrike" kern="1200" cap="none" spc="0" normalizeH="0" baseline="0" noProof="0" dirty="0">
              <a:ln>
                <a:noFill/>
              </a:ln>
              <a:solidFill>
                <a:prstClr val="white"/>
              </a:solidFill>
              <a:effectLst/>
              <a:uLnTx/>
              <a:uFillTx/>
              <a:latin typeface="+mj-lt"/>
              <a:ea typeface="+mn-ea"/>
              <a:cs typeface="Times New Roman"/>
            </a:endParaRPr>
          </a:p>
        </p:txBody>
      </p:sp>
      <p:sp>
        <p:nvSpPr>
          <p:cNvPr id="10" name="TextBox 9"/>
          <p:cNvSpPr txBox="1"/>
          <p:nvPr/>
        </p:nvSpPr>
        <p:spPr>
          <a:xfrm>
            <a:off x="1295400" y="1524000"/>
            <a:ext cx="6705600" cy="4358116"/>
          </a:xfrm>
          <a:prstGeom prst="rect">
            <a:avLst/>
          </a:prstGeom>
          <a:noFill/>
        </p:spPr>
        <p:txBody>
          <a:bodyPr wrap="square" rtlCol="0">
            <a:spAutoFit/>
          </a:bodyPr>
          <a:lstStyle/>
          <a:p>
            <a:pPr marL="457200" marR="0" lvl="0" indent="-4572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400" noProof="0" dirty="0">
                <a:solidFill>
                  <a:prstClr val="black"/>
                </a:solidFill>
                <a:latin typeface="Times New Roman"/>
                <a:cs typeface="Times New Roman"/>
              </a:rPr>
              <a:t>Catholic Identity</a:t>
            </a:r>
          </a:p>
          <a:p>
            <a:pPr marL="914400" lvl="1" indent="-457200">
              <a:lnSpc>
                <a:spcPct val="110000"/>
              </a:lnSpc>
              <a:buFont typeface="Arial" panose="020B0604020202020204" pitchFamily="34" charset="0"/>
              <a:buChar char="•"/>
              <a:defRPr/>
            </a:pPr>
            <a:r>
              <a:rPr lang="en-US" sz="2000" dirty="0">
                <a:solidFill>
                  <a:prstClr val="black"/>
                </a:solidFill>
                <a:latin typeface="Times New Roman"/>
                <a:cs typeface="Times New Roman"/>
              </a:rPr>
              <a:t>Who we are</a:t>
            </a:r>
          </a:p>
          <a:p>
            <a:pPr marL="914400" lvl="1" indent="-457200">
              <a:lnSpc>
                <a:spcPct val="110000"/>
              </a:lnSpc>
              <a:buFont typeface="Arial" panose="020B0604020202020204" pitchFamily="34" charset="0"/>
              <a:buChar char="•"/>
              <a:defRPr/>
            </a:pPr>
            <a:r>
              <a:rPr lang="en-US" sz="2000" dirty="0">
                <a:solidFill>
                  <a:prstClr val="black"/>
                </a:solidFill>
                <a:latin typeface="Times New Roman"/>
                <a:cs typeface="Times New Roman"/>
              </a:rPr>
              <a:t>Rooted in Prayer and Sacraments</a:t>
            </a:r>
          </a:p>
          <a:p>
            <a:pPr marL="914400" lvl="1" indent="-457200">
              <a:lnSpc>
                <a:spcPct val="110000"/>
              </a:lnSpc>
              <a:buFont typeface="Arial" panose="020B0604020202020204" pitchFamily="34" charset="0"/>
              <a:buChar char="•"/>
              <a:defRPr/>
            </a:pPr>
            <a:r>
              <a:rPr lang="en-US" sz="2000" noProof="0" dirty="0">
                <a:solidFill>
                  <a:prstClr val="black"/>
                </a:solidFill>
                <a:latin typeface="Times New Roman"/>
                <a:cs typeface="Times New Roman"/>
              </a:rPr>
              <a:t>Deepen Faith</a:t>
            </a:r>
          </a:p>
          <a:p>
            <a:pPr marL="457200" marR="0" lvl="0" indent="-4572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dirty="0">
                <a:ln>
                  <a:noFill/>
                </a:ln>
                <a:solidFill>
                  <a:prstClr val="black"/>
                </a:solidFill>
                <a:effectLst/>
                <a:uLnTx/>
                <a:uFillTx/>
                <a:latin typeface="Times New Roman"/>
                <a:ea typeface="+mn-ea"/>
                <a:cs typeface="Times New Roman"/>
              </a:rPr>
              <a:t>Evangelization</a:t>
            </a:r>
          </a:p>
          <a:p>
            <a:pPr marL="914400" lvl="1" indent="-457200">
              <a:lnSpc>
                <a:spcPct val="110000"/>
              </a:lnSpc>
              <a:buFont typeface="Arial" panose="020B0604020202020204" pitchFamily="34" charset="0"/>
              <a:buChar char="•"/>
              <a:defRPr/>
            </a:pPr>
            <a:r>
              <a:rPr lang="en-US" sz="2000" dirty="0">
                <a:solidFill>
                  <a:prstClr val="black"/>
                </a:solidFill>
                <a:latin typeface="Times New Roman"/>
                <a:cs typeface="Times New Roman"/>
              </a:rPr>
              <a:t>What we do</a:t>
            </a:r>
          </a:p>
          <a:p>
            <a:pPr marL="914400" lvl="1" indent="-457200">
              <a:lnSpc>
                <a:spcPct val="110000"/>
              </a:lnSpc>
              <a:buFont typeface="Arial" panose="020B0604020202020204" pitchFamily="34" charset="0"/>
              <a:buChar char="•"/>
              <a:defRPr/>
            </a:pPr>
            <a:r>
              <a:rPr kumimoji="0" lang="en-US" sz="2000" b="0" i="0" u="none" strike="noStrike" kern="1200" cap="none" spc="0" normalizeH="0" dirty="0">
                <a:ln>
                  <a:noFill/>
                </a:ln>
                <a:solidFill>
                  <a:prstClr val="black"/>
                </a:solidFill>
                <a:effectLst/>
                <a:uLnTx/>
                <a:uFillTx/>
                <a:latin typeface="Times New Roman"/>
                <a:cs typeface="Times New Roman"/>
              </a:rPr>
              <a:t>Making Disciples</a:t>
            </a:r>
          </a:p>
          <a:p>
            <a:pPr marL="914400" lvl="1" indent="-457200">
              <a:lnSpc>
                <a:spcPct val="110000"/>
              </a:lnSpc>
              <a:buFont typeface="Arial" panose="020B0604020202020204" pitchFamily="34" charset="0"/>
              <a:buChar char="•"/>
              <a:defRPr/>
            </a:pPr>
            <a:r>
              <a:rPr lang="en-US" sz="2000" dirty="0">
                <a:solidFill>
                  <a:prstClr val="black"/>
                </a:solidFill>
                <a:latin typeface="Times New Roman"/>
                <a:cs typeface="Times New Roman"/>
              </a:rPr>
              <a:t>Spreading the Faith</a:t>
            </a:r>
            <a:endParaRPr kumimoji="0" lang="en-US" sz="2000" b="0" i="0" u="none" strike="noStrike" kern="1200" cap="none" spc="0" normalizeH="0" dirty="0">
              <a:ln>
                <a:noFill/>
              </a:ln>
              <a:solidFill>
                <a:prstClr val="black"/>
              </a:solidFill>
              <a:effectLst/>
              <a:uLnTx/>
              <a:uFillTx/>
              <a:latin typeface="Times New Roman"/>
              <a:cs typeface="Times New Roman"/>
            </a:endParaRPr>
          </a:p>
          <a:p>
            <a:pPr marL="457200" marR="0" lvl="0" indent="-4572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imes New Roman"/>
                <a:cs typeface="Times New Roman"/>
              </a:rPr>
              <a:t>Stewardship</a:t>
            </a:r>
          </a:p>
          <a:p>
            <a:pPr marL="914400" lvl="1" indent="-457200">
              <a:lnSpc>
                <a:spcPct val="11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Times New Roman"/>
                <a:ea typeface="+mn-ea"/>
                <a:cs typeface="Times New Roman"/>
              </a:rPr>
              <a:t>How we do it</a:t>
            </a:r>
          </a:p>
          <a:p>
            <a:pPr marL="914400" lvl="1" indent="-457200">
              <a:lnSpc>
                <a:spcPct val="110000"/>
              </a:lnSpc>
              <a:buFont typeface="Arial" panose="020B0604020202020204" pitchFamily="34" charset="0"/>
              <a:buChar char="•"/>
              <a:defRPr/>
            </a:pPr>
            <a:r>
              <a:rPr lang="en-US" sz="2000" dirty="0">
                <a:solidFill>
                  <a:prstClr val="black"/>
                </a:solidFill>
                <a:latin typeface="Times New Roman"/>
                <a:cs typeface="Times New Roman"/>
              </a:rPr>
              <a:t>Commitment to a Healthy Organization</a:t>
            </a:r>
          </a:p>
          <a:p>
            <a:pPr marL="914400" lvl="1" indent="-457200">
              <a:lnSpc>
                <a:spcPct val="11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Times New Roman"/>
                <a:ea typeface="+mn-ea"/>
                <a:cs typeface="Times New Roman"/>
              </a:rPr>
              <a:t>Sharing God’s Gifts</a:t>
            </a:r>
          </a:p>
        </p:txBody>
      </p:sp>
      <p:sp>
        <p:nvSpPr>
          <p:cNvPr id="2" name="Slide Number Placeholder 1">
            <a:extLst>
              <a:ext uri="{FF2B5EF4-FFF2-40B4-BE49-F238E27FC236}">
                <a16:creationId xmlns:a16="http://schemas.microsoft.com/office/drawing/2014/main" id="{368614D6-AE27-4764-BAB4-92B1FE9E078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28937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10" name="TextBox 9"/>
          <p:cNvSpPr txBox="1"/>
          <p:nvPr/>
        </p:nvSpPr>
        <p:spPr>
          <a:xfrm>
            <a:off x="0" y="1600200"/>
            <a:ext cx="9220200" cy="3748719"/>
          </a:xfrm>
          <a:prstGeom prst="rect">
            <a:avLst/>
          </a:prstGeom>
          <a:noFill/>
        </p:spPr>
        <p:txBody>
          <a:bodyPr wrap="square" rtlCol="0">
            <a:spAutoFit/>
          </a:bodyPr>
          <a:lstStyle/>
          <a:p>
            <a:pPr marL="1371600" lvl="2" indent="-457200">
              <a:lnSpc>
                <a:spcPct val="110000"/>
              </a:lnSpc>
              <a:buFont typeface="+mj-lt"/>
              <a:buAutoNum type="arabicPeriod"/>
              <a:defRPr/>
            </a:pPr>
            <a:r>
              <a:rPr lang="en-US" sz="2400" u="sng" dirty="0">
                <a:latin typeface="Times New Roman"/>
                <a:cs typeface="Times New Roman"/>
              </a:rPr>
              <a:t>Missionary</a:t>
            </a:r>
            <a:r>
              <a:rPr lang="en-US" sz="2400" dirty="0">
                <a:latin typeface="Times New Roman"/>
                <a:cs typeface="Times New Roman"/>
              </a:rPr>
              <a:t> Planning and Leadership</a:t>
            </a:r>
          </a:p>
          <a:p>
            <a:pPr marL="1828800" lvl="3" indent="-457200">
              <a:lnSpc>
                <a:spcPct val="110000"/>
              </a:lnSpc>
              <a:buFont typeface="Wingdings" panose="05000000000000000000" pitchFamily="2" charset="2"/>
              <a:buChar char="§"/>
              <a:defRPr/>
            </a:pPr>
            <a:r>
              <a:rPr lang="en-US" sz="2000" dirty="0">
                <a:latin typeface="Times New Roman"/>
                <a:cs typeface="Times New Roman"/>
              </a:rPr>
              <a:t>Planning:  Diocese, Parish, School, Pastor, Facilities</a:t>
            </a:r>
          </a:p>
          <a:p>
            <a:pPr marL="1828800" lvl="3" indent="-457200">
              <a:lnSpc>
                <a:spcPct val="110000"/>
              </a:lnSpc>
              <a:buFont typeface="Wingdings" panose="05000000000000000000" pitchFamily="2" charset="2"/>
              <a:buChar char="§"/>
              <a:defRPr/>
            </a:pPr>
            <a:r>
              <a:rPr lang="en-US" sz="2000" dirty="0">
                <a:latin typeface="Times New Roman"/>
                <a:cs typeface="Times New Roman"/>
              </a:rPr>
              <a:t>Leadership:  Pastors and Lay</a:t>
            </a:r>
          </a:p>
          <a:p>
            <a:pPr marL="1371600" lvl="2" indent="-457200">
              <a:lnSpc>
                <a:spcPct val="110000"/>
              </a:lnSpc>
              <a:buFont typeface="+mj-lt"/>
              <a:buAutoNum type="arabicPeriod"/>
              <a:defRPr/>
            </a:pPr>
            <a:r>
              <a:rPr lang="en-US" sz="2400" dirty="0">
                <a:latin typeface="Times New Roman"/>
                <a:cs typeface="Times New Roman"/>
              </a:rPr>
              <a:t>Evangelization and the Sunday Mass</a:t>
            </a:r>
          </a:p>
          <a:p>
            <a:pPr marL="1828800" lvl="3" indent="-457200">
              <a:lnSpc>
                <a:spcPct val="110000"/>
              </a:lnSpc>
              <a:buFont typeface="Wingdings" panose="05000000000000000000" pitchFamily="2" charset="2"/>
              <a:buChar char="§"/>
              <a:defRPr/>
            </a:pPr>
            <a:r>
              <a:rPr lang="en-US" sz="2000" dirty="0">
                <a:latin typeface="Times New Roman"/>
                <a:cs typeface="Times New Roman"/>
              </a:rPr>
              <a:t>The Gift of Sunday – VIA Jesus</a:t>
            </a:r>
          </a:p>
          <a:p>
            <a:pPr marL="1371600" lvl="2" indent="-457200">
              <a:lnSpc>
                <a:spcPct val="110000"/>
              </a:lnSpc>
              <a:buFont typeface="+mj-lt"/>
              <a:buAutoNum type="arabicPeriod"/>
              <a:defRPr/>
            </a:pPr>
            <a:r>
              <a:rPr lang="en-US" sz="2400" dirty="0">
                <a:solidFill>
                  <a:prstClr val="black"/>
                </a:solidFill>
                <a:latin typeface="Times New Roman"/>
                <a:cs typeface="Times New Roman"/>
              </a:rPr>
              <a:t>Catholic Social Responsibility</a:t>
            </a:r>
          </a:p>
          <a:p>
            <a:pPr marL="1828800" lvl="3" indent="-457200">
              <a:lnSpc>
                <a:spcPct val="110000"/>
              </a:lnSpc>
              <a:buFont typeface="Wingdings" panose="05000000000000000000" pitchFamily="2" charset="2"/>
              <a:buChar char="§"/>
              <a:defRPr/>
            </a:pPr>
            <a:r>
              <a:rPr lang="en-US" sz="2000" dirty="0">
                <a:solidFill>
                  <a:prstClr val="black"/>
                </a:solidFill>
                <a:latin typeface="Times New Roman"/>
                <a:cs typeface="Times New Roman"/>
              </a:rPr>
              <a:t>Provide a strong, coordinated Catholic response in the relation to social issues in the Archdiocese</a:t>
            </a:r>
            <a:endParaRPr lang="en-US" sz="2400" dirty="0">
              <a:solidFill>
                <a:prstClr val="black"/>
              </a:solidFill>
              <a:latin typeface="Times New Roman"/>
              <a:cs typeface="Times New Roman"/>
            </a:endParaRPr>
          </a:p>
          <a:p>
            <a:pPr marL="1371600" lvl="2" indent="-457200">
              <a:lnSpc>
                <a:spcPct val="110000"/>
              </a:lnSpc>
              <a:buFont typeface="+mj-lt"/>
              <a:buAutoNum type="arabicPeriod"/>
              <a:defRPr/>
            </a:pPr>
            <a:r>
              <a:rPr lang="en-US" sz="2400" dirty="0">
                <a:latin typeface="Times New Roman"/>
                <a:cs typeface="Times New Roman"/>
              </a:rPr>
              <a:t>Enlarge Our Parish HR and Finance Presence</a:t>
            </a:r>
          </a:p>
          <a:p>
            <a:pPr marL="1657350" lvl="3" indent="-285750">
              <a:lnSpc>
                <a:spcPct val="110000"/>
              </a:lnSpc>
              <a:buFont typeface="Wingdings" panose="05000000000000000000" pitchFamily="2" charset="2"/>
              <a:buChar char="§"/>
              <a:defRPr/>
            </a:pPr>
            <a:r>
              <a:rPr lang="en-US" sz="2000" dirty="0">
                <a:latin typeface="Times New Roman"/>
                <a:cs typeface="Times New Roman"/>
              </a:rPr>
              <a:t>More Intentional Parish Outreach and Support</a:t>
            </a:r>
            <a:endParaRPr lang="en-US" sz="2800" dirty="0">
              <a:latin typeface="Times New Roman"/>
              <a:cs typeface="Times New Roman"/>
            </a:endParaRPr>
          </a:p>
        </p:txBody>
      </p:sp>
      <p:sp>
        <p:nvSpPr>
          <p:cNvPr id="7" name="TextBox 6"/>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Priorities</a:t>
            </a:r>
            <a:r>
              <a:rPr kumimoji="0" lang="en-US" sz="2400" b="0" i="0" u="none" strike="noStrike" kern="1200" cap="none" spc="0" normalizeH="0" noProof="0" dirty="0">
                <a:ln>
                  <a:noFill/>
                </a:ln>
                <a:solidFill>
                  <a:prstClr val="white"/>
                </a:solidFill>
                <a:effectLst/>
                <a:uLnTx/>
                <a:uFillTx/>
                <a:latin typeface="+mj-lt"/>
                <a:ea typeface="+mn-ea"/>
                <a:cs typeface="Times New Roman"/>
              </a:rPr>
              <a:t> for the Future of the Archdiocese</a:t>
            </a:r>
            <a:endParaRPr kumimoji="0" lang="en-US" sz="2400" b="0" i="0" u="none" strike="noStrike" kern="1200" cap="none" spc="0" normalizeH="0" baseline="0" noProof="0" dirty="0">
              <a:ln>
                <a:noFill/>
              </a:ln>
              <a:solidFill>
                <a:prstClr val="white"/>
              </a:solidFill>
              <a:effectLst/>
              <a:uLnTx/>
              <a:uFillTx/>
              <a:latin typeface="+mj-lt"/>
              <a:ea typeface="+mn-ea"/>
              <a:cs typeface="Times New Roman"/>
            </a:endParaRPr>
          </a:p>
        </p:txBody>
      </p:sp>
      <p:sp>
        <p:nvSpPr>
          <p:cNvPr id="2" name="Slide Number Placeholder 1">
            <a:extLst>
              <a:ext uri="{FF2B5EF4-FFF2-40B4-BE49-F238E27FC236}">
                <a16:creationId xmlns:a16="http://schemas.microsoft.com/office/drawing/2014/main" id="{6914F9D0-C6F8-4531-8866-A173929CF18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4620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anim calcmode="lin" valueType="num">
                                      <p:cBhvr>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anim calcmode="lin" valueType="num">
                                      <p:cBhvr>
                                        <p:cTn id="3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1000"/>
                                        <p:tgtEl>
                                          <p:spTgt spid="10">
                                            <p:txEl>
                                              <p:pRg st="5" end="5"/>
                                            </p:txEl>
                                          </p:spTgt>
                                        </p:tgtEl>
                                      </p:cBhvr>
                                    </p:animEffect>
                                    <p:anim calcmode="lin" valueType="num">
                                      <p:cBhvr>
                                        <p:cTn id="3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fade">
                                      <p:cBhvr>
                                        <p:cTn id="41" dur="1000"/>
                                        <p:tgtEl>
                                          <p:spTgt spid="10">
                                            <p:txEl>
                                              <p:pRg st="6" end="6"/>
                                            </p:txEl>
                                          </p:spTgt>
                                        </p:tgtEl>
                                      </p:cBhvr>
                                    </p:animEffect>
                                    <p:anim calcmode="lin" valueType="num">
                                      <p:cBhvr>
                                        <p:cTn id="4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anim calcmode="lin" valueType="num">
                                      <p:cBhvr>
                                        <p:cTn id="4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anim calcmode="lin" valueType="num">
                                      <p:cBhvr>
                                        <p:cTn id="5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362200" y="265947"/>
            <a:ext cx="6934200" cy="478272"/>
          </a:xfrm>
          <a:prstGeom prst="rect">
            <a:avLst/>
          </a:prstGeom>
          <a:noFill/>
        </p:spPr>
        <p:txBody>
          <a:bodyPr wrap="square" rtlCol="0">
            <a:spAutoFit/>
          </a:bodyPr>
          <a:lstStyle/>
          <a:p>
            <a:pPr lvl="0">
              <a:lnSpc>
                <a:spcPct val="110000"/>
              </a:lnSpc>
            </a:pPr>
            <a:r>
              <a:rPr lang="en-US" sz="2400" dirty="0">
                <a:solidFill>
                  <a:schemeClr val="bg1"/>
                </a:solidFill>
                <a:latin typeface="Calibri" panose="020F0502020204030204" pitchFamily="34" charset="0"/>
                <a:cs typeface="Calibri" panose="020F0502020204030204" pitchFamily="34" charset="0"/>
              </a:rPr>
              <a:t>Questions</a:t>
            </a:r>
          </a:p>
        </p:txBody>
      </p:sp>
      <p:pic>
        <p:nvPicPr>
          <p:cNvPr id="4" name="Picture 3" descr="What is Facebook Fan Friday? - Ask Le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276116"/>
            <a:ext cx="5581650" cy="4465320"/>
          </a:xfrm>
          <a:prstGeom prst="rect">
            <a:avLst/>
          </a:prstGeom>
        </p:spPr>
      </p:pic>
      <p:sp>
        <p:nvSpPr>
          <p:cNvPr id="3" name="Slide Number Placeholder 2">
            <a:extLst>
              <a:ext uri="{FF2B5EF4-FFF2-40B4-BE49-F238E27FC236}">
                <a16:creationId xmlns:a16="http://schemas.microsoft.com/office/drawing/2014/main" id="{D4394FD2-6E1B-408D-A942-ECDF361E777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14</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FFA05EDA-5CB3-4C45-A38F-25D0DF69F4D8}"/>
              </a:ext>
            </a:extLst>
          </p:cNvPr>
          <p:cNvSpPr txBox="1"/>
          <p:nvPr/>
        </p:nvSpPr>
        <p:spPr>
          <a:xfrm>
            <a:off x="304800" y="6019800"/>
            <a:ext cx="8077200" cy="369332"/>
          </a:xfrm>
          <a:prstGeom prst="rect">
            <a:avLst/>
          </a:prstGeom>
          <a:noFill/>
        </p:spPr>
        <p:txBody>
          <a:bodyPr wrap="square" rtlCol="0">
            <a:spAutoFit/>
          </a:bodyPr>
          <a:lstStyle/>
          <a:p>
            <a:r>
              <a:rPr lang="en-US" dirty="0"/>
              <a:t>Up Next: HR – Your Employees’ Onboarding Experience</a:t>
            </a:r>
          </a:p>
        </p:txBody>
      </p:sp>
    </p:spTree>
    <p:extLst>
      <p:ext uri="{BB962C8B-B14F-4D97-AF65-F5344CB8AC3E}">
        <p14:creationId xmlns:p14="http://schemas.microsoft.com/office/powerpoint/2010/main" val="420803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3516155"/>
          </a:xfrm>
          <a:prstGeom prst="rect">
            <a:avLst/>
          </a:prstGeom>
          <a:noFill/>
        </p:spPr>
        <p:txBody>
          <a:bodyPr wrap="square">
            <a:spAutoFit/>
          </a:bodyPr>
          <a:lstStyle/>
          <a:p>
            <a:pPr>
              <a:lnSpc>
                <a:spcPct val="110000"/>
              </a:lnSpc>
            </a:pPr>
            <a:r>
              <a:rPr lang="en-US" sz="4400" b="1" dirty="0">
                <a:latin typeface="Times New Roman"/>
                <a:cs typeface="Times New Roman"/>
              </a:rPr>
              <a:t>HR: Your Employees’ Onboarding Experience</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Jenny Moyer</a:t>
            </a:r>
          </a:p>
          <a:p>
            <a:pPr>
              <a:lnSpc>
                <a:spcPct val="110000"/>
              </a:lnSpc>
            </a:pPr>
            <a:r>
              <a:rPr lang="en-US" sz="2400" dirty="0">
                <a:latin typeface="Times New Roman"/>
                <a:cs typeface="Times New Roman"/>
              </a:rPr>
              <a:t>Parish &amp; School Human Resources</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65323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667000" y="270499"/>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graphicFrame>
        <p:nvGraphicFramePr>
          <p:cNvPr id="3" name="Table 3">
            <a:extLst>
              <a:ext uri="{FF2B5EF4-FFF2-40B4-BE49-F238E27FC236}">
                <a16:creationId xmlns:a16="http://schemas.microsoft.com/office/drawing/2014/main" id="{9572B873-9DE5-4651-A7B4-8F68E99C49E5}"/>
              </a:ext>
            </a:extLst>
          </p:cNvPr>
          <p:cNvGraphicFramePr>
            <a:graphicFrameLocks noGrp="1"/>
          </p:cNvGraphicFramePr>
          <p:nvPr/>
        </p:nvGraphicFramePr>
        <p:xfrm>
          <a:off x="762000" y="1397000"/>
          <a:ext cx="8001000" cy="53086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1714606087"/>
                    </a:ext>
                  </a:extLst>
                </a:gridCol>
              </a:tblGrid>
              <a:tr h="5308600">
                <a:tc>
                  <a:txBody>
                    <a:bodyPr/>
                    <a:lstStyle/>
                    <a:p>
                      <a:endParaRPr lang="en-US" sz="3200" dirty="0">
                        <a:solidFill>
                          <a:schemeClr val="tx1"/>
                        </a:solidFill>
                      </a:endParaRPr>
                    </a:p>
                    <a:p>
                      <a:endParaRPr lang="en-US" sz="3200" dirty="0">
                        <a:solidFill>
                          <a:schemeClr val="tx1"/>
                        </a:solidFill>
                      </a:endParaRPr>
                    </a:p>
                    <a:p>
                      <a:r>
                        <a:rPr lang="en-US" sz="4000" dirty="0">
                          <a:solidFill>
                            <a:schemeClr val="tx1"/>
                          </a:solidFill>
                        </a:rPr>
                        <a:t>From the welcome someone receives on their first day, through to their development plan for the first few months, onboarding is the foundation of employee experience. </a:t>
                      </a:r>
                      <a:endParaRPr lang="en-US" sz="3200" dirty="0"/>
                    </a:p>
                  </a:txBody>
                  <a:tcPr>
                    <a:noFill/>
                  </a:tcPr>
                </a:tc>
                <a:extLst>
                  <a:ext uri="{0D108BD9-81ED-4DB2-BD59-A6C34878D82A}">
                    <a16:rowId xmlns:a16="http://schemas.microsoft.com/office/drawing/2014/main" val="4176754971"/>
                  </a:ext>
                </a:extLst>
              </a:tr>
            </a:tbl>
          </a:graphicData>
        </a:graphic>
      </p:graphicFrame>
      <p:sp>
        <p:nvSpPr>
          <p:cNvPr id="4" name="Slide Number Placeholder 3">
            <a:extLst>
              <a:ext uri="{FF2B5EF4-FFF2-40B4-BE49-F238E27FC236}">
                <a16:creationId xmlns:a16="http://schemas.microsoft.com/office/drawing/2014/main" id="{0C59ED04-6F00-4C79-82CA-675F9FE9D0B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2478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pic>
        <p:nvPicPr>
          <p:cNvPr id="3" name="Picture 2">
            <a:extLst>
              <a:ext uri="{FF2B5EF4-FFF2-40B4-BE49-F238E27FC236}">
                <a16:creationId xmlns:a16="http://schemas.microsoft.com/office/drawing/2014/main" id="{EA28F509-323D-4728-90E0-9E599667085C}"/>
              </a:ext>
            </a:extLst>
          </p:cNvPr>
          <p:cNvPicPr>
            <a:picLocks noChangeAspect="1"/>
          </p:cNvPicPr>
          <p:nvPr/>
        </p:nvPicPr>
        <p:blipFill>
          <a:blip r:embed="rId4"/>
          <a:stretch>
            <a:fillRect/>
          </a:stretch>
        </p:blipFill>
        <p:spPr>
          <a:xfrm>
            <a:off x="762000" y="1047219"/>
            <a:ext cx="7772400" cy="5829301"/>
          </a:xfrm>
          <a:prstGeom prst="rect">
            <a:avLst/>
          </a:prstGeom>
        </p:spPr>
      </p:pic>
      <p:sp>
        <p:nvSpPr>
          <p:cNvPr id="4" name="Slide Number Placeholder 3">
            <a:extLst>
              <a:ext uri="{FF2B5EF4-FFF2-40B4-BE49-F238E27FC236}">
                <a16:creationId xmlns:a16="http://schemas.microsoft.com/office/drawing/2014/main" id="{4A35C721-EF5C-451C-AAF9-DFFBB2EE23A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51697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7" name="TextBox 6">
            <a:extLst>
              <a:ext uri="{FF2B5EF4-FFF2-40B4-BE49-F238E27FC236}">
                <a16:creationId xmlns:a16="http://schemas.microsoft.com/office/drawing/2014/main" id="{93C1B762-6C53-4801-A253-67892CF7619F}"/>
              </a:ext>
            </a:extLst>
          </p:cNvPr>
          <p:cNvSpPr txBox="1"/>
          <p:nvPr/>
        </p:nvSpPr>
        <p:spPr>
          <a:xfrm>
            <a:off x="2416745" y="1855943"/>
            <a:ext cx="4648200" cy="3416320"/>
          </a:xfrm>
          <a:prstGeom prst="rect">
            <a:avLst/>
          </a:prstGeom>
          <a:noFill/>
        </p:spPr>
        <p:txBody>
          <a:bodyPr wrap="square">
            <a:spAutoFit/>
          </a:bodyPr>
          <a:lstStyle/>
          <a:p>
            <a:r>
              <a:rPr kumimoji="0" lang="en-US" sz="2400" b="0" i="0" u="none" strike="noStrike" kern="1200" cap="none" spc="0" normalizeH="0" baseline="0" noProof="0" dirty="0">
                <a:ln>
                  <a:noFill/>
                </a:ln>
                <a:effectLst/>
                <a:uLnTx/>
                <a:uFillTx/>
                <a:latin typeface="Century Schoolbook" panose="02040604050505020304"/>
                <a:ea typeface="+mj-ea"/>
                <a:cs typeface="+mj-cs"/>
              </a:rPr>
              <a:t>In an employee-employer relationship, employment is for an </a:t>
            </a:r>
            <a:r>
              <a:rPr kumimoji="0" lang="en-US" sz="2400" b="1" i="0" u="sng" strike="noStrike" kern="1200" cap="none" spc="0" normalizeH="0" baseline="0" noProof="0" dirty="0">
                <a:ln>
                  <a:noFill/>
                </a:ln>
                <a:effectLst/>
                <a:uLnTx/>
                <a:uFillTx/>
                <a:latin typeface="Century Schoolbook" panose="02040604050505020304"/>
                <a:ea typeface="+mj-ea"/>
                <a:cs typeface="+mj-cs"/>
              </a:rPr>
              <a:t>extended period </a:t>
            </a:r>
            <a:r>
              <a:rPr kumimoji="0" lang="en-US" sz="2400" b="0" i="0" u="none" strike="noStrike" kern="1200" cap="none" spc="0" normalizeH="0" baseline="0" noProof="0" dirty="0">
                <a:ln>
                  <a:noFill/>
                </a:ln>
                <a:effectLst/>
                <a:uLnTx/>
                <a:uFillTx/>
                <a:latin typeface="Century Schoolbook" panose="02040604050505020304"/>
                <a:ea typeface="+mj-ea"/>
                <a:cs typeface="+mj-cs"/>
              </a:rPr>
              <a:t>of time, additional </a:t>
            </a:r>
            <a:r>
              <a:rPr kumimoji="0" lang="en-US" sz="2400" b="1" i="0" u="sng" strike="noStrike" kern="1200" cap="none" spc="0" normalizeH="0" baseline="0" noProof="0" dirty="0">
                <a:ln>
                  <a:noFill/>
                </a:ln>
                <a:effectLst/>
                <a:uLnTx/>
                <a:uFillTx/>
                <a:latin typeface="Century Schoolbook" panose="02040604050505020304"/>
                <a:ea typeface="+mj-ea"/>
                <a:cs typeface="+mj-cs"/>
              </a:rPr>
              <a:t>projects can be given w/o added compensation</a:t>
            </a:r>
            <a:r>
              <a:rPr kumimoji="0" lang="en-US" sz="2400" b="0" i="0" u="none" strike="noStrike" kern="1200" cap="none" spc="0" normalizeH="0" baseline="0" noProof="0" dirty="0">
                <a:ln>
                  <a:noFill/>
                </a:ln>
                <a:effectLst/>
                <a:uLnTx/>
                <a:uFillTx/>
                <a:latin typeface="Century Schoolbook" panose="02040604050505020304"/>
                <a:ea typeface="+mj-ea"/>
                <a:cs typeface="+mj-cs"/>
              </a:rPr>
              <a:t>, employer determines </a:t>
            </a:r>
            <a:r>
              <a:rPr kumimoji="0" lang="en-US" sz="2400" b="1" i="0" u="sng" strike="noStrike" kern="1200" cap="none" spc="0" normalizeH="0" baseline="0" noProof="0" dirty="0">
                <a:ln>
                  <a:noFill/>
                </a:ln>
                <a:effectLst/>
                <a:uLnTx/>
                <a:uFillTx/>
                <a:latin typeface="Century Schoolbook" panose="02040604050505020304"/>
                <a:ea typeface="+mj-ea"/>
                <a:cs typeface="+mj-cs"/>
              </a:rPr>
              <a:t>work schedule</a:t>
            </a:r>
            <a:r>
              <a:rPr kumimoji="0" lang="en-US" sz="2400" b="0" i="0" u="none" strike="noStrike" kern="1200" cap="none" spc="0" normalizeH="0" baseline="0" noProof="0" dirty="0">
                <a:ln>
                  <a:noFill/>
                </a:ln>
                <a:effectLst/>
                <a:uLnTx/>
                <a:uFillTx/>
                <a:latin typeface="Century Schoolbook" panose="02040604050505020304"/>
                <a:ea typeface="+mj-ea"/>
                <a:cs typeface="+mj-cs"/>
              </a:rPr>
              <a:t>, and employee </a:t>
            </a:r>
            <a:r>
              <a:rPr kumimoji="0" lang="en-US" sz="2400" b="1" i="0" u="sng" strike="noStrike" kern="1200" cap="none" spc="0" normalizeH="0" baseline="0" noProof="0" dirty="0">
                <a:ln>
                  <a:noFill/>
                </a:ln>
                <a:effectLst/>
                <a:uLnTx/>
                <a:uFillTx/>
                <a:latin typeface="Century Schoolbook" panose="02040604050505020304"/>
                <a:ea typeface="+mj-ea"/>
                <a:cs typeface="+mj-cs"/>
              </a:rPr>
              <a:t>paid by time period</a:t>
            </a:r>
            <a:endParaRPr lang="en-US" sz="2400" dirty="0"/>
          </a:p>
        </p:txBody>
      </p:sp>
      <p:sp>
        <p:nvSpPr>
          <p:cNvPr id="3" name="Slide Number Placeholder 2">
            <a:extLst>
              <a:ext uri="{FF2B5EF4-FFF2-40B4-BE49-F238E27FC236}">
                <a16:creationId xmlns:a16="http://schemas.microsoft.com/office/drawing/2014/main" id="{B2EC244A-6EDF-4565-AB41-997FB6EECE9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26349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2424435" y="1676400"/>
            <a:ext cx="4572000" cy="4154984"/>
          </a:xfrm>
          <a:prstGeom prst="rect">
            <a:avLst/>
          </a:prstGeom>
          <a:noFill/>
        </p:spPr>
        <p:txBody>
          <a:bodyPr wrap="square">
            <a:spAutoFit/>
          </a:bodyPr>
          <a:lstStyle/>
          <a:p>
            <a:pPr algn="ctr"/>
            <a:r>
              <a:rPr lang="en-US" sz="4400" dirty="0">
                <a:solidFill>
                  <a:schemeClr val="tx1"/>
                </a:solidFill>
              </a:rPr>
              <a:t>Exempt </a:t>
            </a:r>
          </a:p>
          <a:p>
            <a:pPr algn="ctr"/>
            <a:r>
              <a:rPr lang="en-US" sz="4400" dirty="0">
                <a:solidFill>
                  <a:schemeClr val="tx1"/>
                </a:solidFill>
              </a:rPr>
              <a:t>Vs</a:t>
            </a:r>
          </a:p>
          <a:p>
            <a:pPr algn="ctr"/>
            <a:r>
              <a:rPr lang="en-US" sz="4400" dirty="0">
                <a:solidFill>
                  <a:schemeClr val="tx1"/>
                </a:solidFill>
              </a:rPr>
              <a:t> Non-Exempt</a:t>
            </a:r>
          </a:p>
          <a:p>
            <a:pPr algn="ctr"/>
            <a:endParaRPr lang="en-US" sz="4400" dirty="0">
              <a:solidFill>
                <a:schemeClr val="tx1"/>
              </a:solidFill>
            </a:endParaRPr>
          </a:p>
          <a:p>
            <a:pPr algn="ctr"/>
            <a:endParaRPr lang="en-US" sz="4400" dirty="0">
              <a:solidFill>
                <a:schemeClr val="tx1"/>
              </a:solidFill>
            </a:endParaRPr>
          </a:p>
          <a:p>
            <a:pPr algn="ctr"/>
            <a:r>
              <a:rPr lang="en-US" sz="4400" dirty="0">
                <a:solidFill>
                  <a:schemeClr val="tx1"/>
                </a:solidFill>
              </a:rPr>
              <a:t>Hourly vs Salary</a:t>
            </a:r>
          </a:p>
        </p:txBody>
      </p:sp>
      <p:sp>
        <p:nvSpPr>
          <p:cNvPr id="3" name="Slide Number Placeholder 2">
            <a:extLst>
              <a:ext uri="{FF2B5EF4-FFF2-40B4-BE49-F238E27FC236}">
                <a16:creationId xmlns:a16="http://schemas.microsoft.com/office/drawing/2014/main" id="{21AAA392-A2A8-474D-8B11-9F2943112CC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41374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5FA70E24-A989-464A-9151-8A658E112EB4}"/>
              </a:ext>
            </a:extLst>
          </p:cNvPr>
          <p:cNvSpPr txBox="1"/>
          <p:nvPr/>
        </p:nvSpPr>
        <p:spPr>
          <a:xfrm>
            <a:off x="609600" y="1314970"/>
            <a:ext cx="8229600" cy="4401205"/>
          </a:xfrm>
          <a:prstGeom prst="rect">
            <a:avLst/>
          </a:prstGeom>
          <a:noFill/>
        </p:spPr>
        <p:txBody>
          <a:bodyPr wrap="square">
            <a:spAutoFit/>
          </a:bodyPr>
          <a:lstStyle/>
          <a:p>
            <a:pPr algn="ctr"/>
            <a:r>
              <a:rPr lang="en-US" sz="6000" dirty="0"/>
              <a:t>Welcome to the New Business Administrator Institute</a:t>
            </a:r>
            <a:br>
              <a:rPr lang="en-US" sz="6000" dirty="0"/>
            </a:br>
            <a:endParaRPr lang="en-US" sz="6000" dirty="0"/>
          </a:p>
          <a:p>
            <a:pPr algn="ctr"/>
            <a:r>
              <a:rPr lang="en-US" sz="4000" dirty="0"/>
              <a:t>Session I</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60989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2286000" y="1600200"/>
            <a:ext cx="5791200" cy="3970318"/>
          </a:xfrm>
          <a:prstGeom prst="rect">
            <a:avLst/>
          </a:prstGeom>
          <a:noFill/>
        </p:spPr>
        <p:txBody>
          <a:bodyPr wrap="square">
            <a:spAutoFit/>
          </a:bodyPr>
          <a:lstStyle/>
          <a:p>
            <a:r>
              <a:rPr lang="en-US" sz="3600" dirty="0"/>
              <a:t>QUESTION:</a:t>
            </a:r>
          </a:p>
          <a:p>
            <a:endParaRPr lang="en-US" sz="3600" dirty="0"/>
          </a:p>
          <a:p>
            <a:endParaRPr lang="en-US" sz="3600" dirty="0"/>
          </a:p>
          <a:p>
            <a:r>
              <a:rPr lang="en-US" sz="3600" dirty="0"/>
              <a:t>Susan is an exempt employee, therefore she </a:t>
            </a:r>
            <a:br>
              <a:rPr lang="en-US" sz="3600" dirty="0"/>
            </a:br>
            <a:r>
              <a:rPr lang="en-US" sz="3600" dirty="0"/>
              <a:t>IS or IS NOT entitled to overtime pay?</a:t>
            </a:r>
            <a:endParaRPr lang="en-US" sz="3600" dirty="0">
              <a:solidFill>
                <a:schemeClr val="tx1"/>
              </a:solidFill>
            </a:endParaRPr>
          </a:p>
        </p:txBody>
      </p:sp>
      <p:sp>
        <p:nvSpPr>
          <p:cNvPr id="3" name="Slide Number Placeholder 2">
            <a:extLst>
              <a:ext uri="{FF2B5EF4-FFF2-40B4-BE49-F238E27FC236}">
                <a16:creationId xmlns:a16="http://schemas.microsoft.com/office/drawing/2014/main" id="{4B2E02D2-2D5D-4712-84C6-14302093E24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18423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2286000" y="1600200"/>
            <a:ext cx="5791200" cy="3970318"/>
          </a:xfrm>
          <a:prstGeom prst="rect">
            <a:avLst/>
          </a:prstGeom>
          <a:noFill/>
        </p:spPr>
        <p:txBody>
          <a:bodyPr wrap="square">
            <a:spAutoFit/>
          </a:bodyPr>
          <a:lstStyle/>
          <a:p>
            <a:r>
              <a:rPr lang="en-US" sz="3600" dirty="0"/>
              <a:t>TRUE OR FALSE?</a:t>
            </a:r>
          </a:p>
          <a:p>
            <a:endParaRPr lang="en-US" sz="3600" dirty="0"/>
          </a:p>
          <a:p>
            <a:r>
              <a:rPr lang="en-US" sz="3600" dirty="0"/>
              <a:t>John is a non-exempt employee, so he works as many overtime hours as he can because he earns one and a half times his hourly wage.</a:t>
            </a:r>
            <a:endParaRPr lang="en-US" sz="3600" dirty="0">
              <a:solidFill>
                <a:schemeClr val="tx1"/>
              </a:solidFill>
            </a:endParaRPr>
          </a:p>
        </p:txBody>
      </p:sp>
      <p:sp>
        <p:nvSpPr>
          <p:cNvPr id="3" name="Slide Number Placeholder 2">
            <a:extLst>
              <a:ext uri="{FF2B5EF4-FFF2-40B4-BE49-F238E27FC236}">
                <a16:creationId xmlns:a16="http://schemas.microsoft.com/office/drawing/2014/main" id="{6291B3A1-1744-4D68-83FE-616597D49C3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03108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762000" y="1600200"/>
            <a:ext cx="8229600" cy="5632311"/>
          </a:xfrm>
          <a:prstGeom prst="rect">
            <a:avLst/>
          </a:prstGeom>
          <a:noFill/>
        </p:spPr>
        <p:txBody>
          <a:bodyPr wrap="square">
            <a:spAutoFit/>
          </a:bodyPr>
          <a:lstStyle/>
          <a:p>
            <a:pPr algn="ctr"/>
            <a:r>
              <a:rPr lang="en-US" sz="3600" b="1" dirty="0">
                <a:solidFill>
                  <a:schemeClr val="tx1"/>
                </a:solidFill>
              </a:rPr>
              <a:t>NEW EMPLOYEE </a:t>
            </a:r>
          </a:p>
          <a:p>
            <a:endParaRPr lang="en-US" sz="3600" dirty="0"/>
          </a:p>
          <a:p>
            <a:pPr marL="571500" indent="-571500">
              <a:buFont typeface="Arial" panose="020B0604020202020204" pitchFamily="34" charset="0"/>
              <a:buChar char="•"/>
            </a:pPr>
            <a:r>
              <a:rPr lang="en-US" sz="3600" b="0" dirty="0"/>
              <a:t>Parish &amp; school employee handbook</a:t>
            </a:r>
          </a:p>
          <a:p>
            <a:pPr marL="571500" indent="-571500">
              <a:buFont typeface="Arial" panose="020B0604020202020204" pitchFamily="34" charset="0"/>
              <a:buChar char="•"/>
            </a:pPr>
            <a:r>
              <a:rPr lang="en-US" sz="3600" dirty="0"/>
              <a:t>Code of Ethical Standards</a:t>
            </a:r>
          </a:p>
          <a:p>
            <a:pPr marL="571500" indent="-571500">
              <a:buFont typeface="Arial" panose="020B0604020202020204" pitchFamily="34" charset="0"/>
              <a:buChar char="•"/>
            </a:pPr>
            <a:r>
              <a:rPr lang="en-US" sz="3600" b="0" dirty="0"/>
              <a:t>Payroll Paperwork</a:t>
            </a:r>
          </a:p>
          <a:p>
            <a:pPr marL="571500" indent="-571500">
              <a:buFont typeface="Arial" panose="020B0604020202020204" pitchFamily="34" charset="0"/>
              <a:buChar char="•"/>
            </a:pPr>
            <a:r>
              <a:rPr lang="en-US" sz="3600" dirty="0"/>
              <a:t>Benefit Paperwork</a:t>
            </a:r>
          </a:p>
          <a:p>
            <a:pPr marL="571500" indent="-571500">
              <a:buFont typeface="Arial" panose="020B0604020202020204" pitchFamily="34" charset="0"/>
              <a:buChar char="•"/>
            </a:pPr>
            <a:r>
              <a:rPr lang="en-US" sz="3600" b="0" dirty="0"/>
              <a:t>I-9</a:t>
            </a:r>
          </a:p>
          <a:p>
            <a:pPr marL="571500" indent="-571500">
              <a:buFont typeface="Arial" panose="020B0604020202020204" pitchFamily="34" charset="0"/>
              <a:buChar char="•"/>
            </a:pPr>
            <a:r>
              <a:rPr lang="en-US" sz="3600" dirty="0"/>
              <a:t>Workspace Prepared</a:t>
            </a:r>
            <a:br>
              <a:rPr lang="en-US" sz="3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12CBA7AA-BB04-44FA-AE96-2CED9F32DFD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51365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4832092"/>
          </a:xfrm>
          <a:prstGeom prst="rect">
            <a:avLst/>
          </a:prstGeom>
          <a:noFill/>
        </p:spPr>
        <p:txBody>
          <a:bodyPr wrap="square">
            <a:spAutoFit/>
          </a:bodyPr>
          <a:lstStyle/>
          <a:p>
            <a:pPr algn="ctr"/>
            <a:r>
              <a:rPr lang="en-US" sz="4400" b="0" dirty="0"/>
              <a:t>Parish &amp; School </a:t>
            </a:r>
            <a:r>
              <a:rPr lang="en-US" sz="4400" dirty="0"/>
              <a:t>E</a:t>
            </a:r>
            <a:r>
              <a:rPr lang="en-US" sz="4400" b="0" dirty="0"/>
              <a:t>mployee </a:t>
            </a:r>
            <a:r>
              <a:rPr lang="en-US" sz="4400" dirty="0"/>
              <a:t>H</a:t>
            </a:r>
            <a:r>
              <a:rPr lang="en-US" sz="4400" b="0" dirty="0"/>
              <a:t>andbook</a:t>
            </a:r>
          </a:p>
          <a:p>
            <a:endParaRPr lang="en-US" sz="3200" b="0" dirty="0"/>
          </a:p>
          <a:p>
            <a:pPr marL="857250" indent="-857250">
              <a:buFont typeface="Arial" panose="020B0604020202020204" pitchFamily="34" charset="0"/>
              <a:buChar char="•"/>
            </a:pPr>
            <a:r>
              <a:rPr lang="en-US" sz="3200" b="0" dirty="0"/>
              <a:t>Contact Human Resources to receive the word document of the handbook template</a:t>
            </a:r>
          </a:p>
          <a:p>
            <a:pPr marL="857250" indent="-857250">
              <a:buFont typeface="Arial" panose="020B0604020202020204" pitchFamily="34" charset="0"/>
              <a:buChar char="•"/>
            </a:pPr>
            <a:r>
              <a:rPr lang="en-US" sz="3200" dirty="0"/>
              <a:t>Acknowledgement receipt of handbook in the personnel file</a:t>
            </a:r>
          </a:p>
          <a:p>
            <a:pPr marL="857250" indent="-857250">
              <a:buFont typeface="Arial" panose="020B0604020202020204" pitchFamily="34" charset="0"/>
              <a:buChar char="•"/>
            </a:pPr>
            <a:r>
              <a:rPr lang="en-US" sz="3200" b="0" dirty="0"/>
              <a:t>Review highlights </a:t>
            </a:r>
            <a:r>
              <a:rPr lang="en-US" sz="3200" dirty="0"/>
              <a:t>during orientation</a:t>
            </a: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D3E8DF79-7961-4269-835C-E89A50F888A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43562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7078861"/>
          </a:xfrm>
          <a:prstGeom prst="rect">
            <a:avLst/>
          </a:prstGeom>
          <a:noFill/>
        </p:spPr>
        <p:txBody>
          <a:bodyPr wrap="square">
            <a:spAutoFit/>
          </a:bodyPr>
          <a:lstStyle/>
          <a:p>
            <a:pPr algn="ctr"/>
            <a:r>
              <a:rPr lang="en-US" sz="4400" b="1" dirty="0"/>
              <a:t>CODE OF ETHICAL STANDARDS</a:t>
            </a:r>
            <a:endParaRPr lang="en-US" sz="4400" b="0" dirty="0"/>
          </a:p>
          <a:p>
            <a:endParaRPr lang="en-US" sz="3200" b="0" dirty="0"/>
          </a:p>
          <a:p>
            <a:pPr algn="l"/>
            <a:r>
              <a:rPr lang="en-US" sz="4800" dirty="0">
                <a:solidFill>
                  <a:schemeClr val="tx1"/>
                </a:solidFill>
              </a:rPr>
              <a:t>Three Purposes:</a:t>
            </a:r>
          </a:p>
          <a:p>
            <a:pPr marL="457200" indent="-457200" algn="l">
              <a:buFontTx/>
              <a:buChar char="-"/>
            </a:pPr>
            <a:r>
              <a:rPr lang="en-US" sz="3200" dirty="0">
                <a:solidFill>
                  <a:schemeClr val="tx1"/>
                </a:solidFill>
              </a:rPr>
              <a:t>Guidelines on which to model lives &amp; ministries</a:t>
            </a:r>
          </a:p>
          <a:p>
            <a:pPr marL="457200" indent="-457200" algn="l">
              <a:buFontTx/>
              <a:buChar char="-"/>
            </a:pPr>
            <a:r>
              <a:rPr lang="en-US" sz="3200" dirty="0">
                <a:solidFill>
                  <a:schemeClr val="tx1"/>
                </a:solidFill>
              </a:rPr>
              <a:t>Stimulate discussion to broaden consensus on ethical standards, aid in training and supervision</a:t>
            </a:r>
          </a:p>
          <a:p>
            <a:pPr marL="457200" indent="-457200" algn="l">
              <a:buFontTx/>
              <a:buChar char="-"/>
            </a:pPr>
            <a:r>
              <a:rPr lang="en-US" sz="3200" dirty="0">
                <a:solidFill>
                  <a:schemeClr val="tx1"/>
                </a:solidFill>
              </a:rPr>
              <a:t>Instrument for accountability &amp; basis for disciplinary action</a:t>
            </a:r>
          </a:p>
          <a:p>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195354DA-A2E7-4DAB-A957-FD91431E495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26167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5816977"/>
          </a:xfrm>
          <a:prstGeom prst="rect">
            <a:avLst/>
          </a:prstGeom>
          <a:noFill/>
        </p:spPr>
        <p:txBody>
          <a:bodyPr wrap="square">
            <a:spAutoFit/>
          </a:bodyPr>
          <a:lstStyle/>
          <a:p>
            <a:pPr algn="ctr"/>
            <a:r>
              <a:rPr lang="en-US" sz="4400" b="1" dirty="0">
                <a:solidFill>
                  <a:schemeClr val="tx1"/>
                </a:solidFill>
              </a:rPr>
              <a:t>I-9</a:t>
            </a:r>
          </a:p>
          <a:p>
            <a:endParaRPr lang="en-US" sz="3200" b="0" dirty="0"/>
          </a:p>
          <a:p>
            <a:pPr algn="l"/>
            <a:r>
              <a:rPr lang="en-US" sz="3200" b="0" cap="none" dirty="0"/>
              <a:t>-Law – Confirms identity &amp; work authorization</a:t>
            </a:r>
            <a:br>
              <a:rPr lang="en-US" sz="3200" b="0" cap="none" dirty="0"/>
            </a:br>
            <a:r>
              <a:rPr lang="en-US" sz="3200" b="0" cap="none" dirty="0"/>
              <a:t>- Form expiration date 10/31/22</a:t>
            </a:r>
            <a:br>
              <a:rPr lang="en-US" sz="3200" b="0" cap="none" dirty="0"/>
            </a:br>
            <a:r>
              <a:rPr lang="en-US" sz="3200" b="0" cap="none" dirty="0"/>
              <a:t>- Employee has one day to fill out page 1</a:t>
            </a:r>
            <a:br>
              <a:rPr lang="en-US" sz="3200" b="0" cap="none" dirty="0"/>
            </a:br>
            <a:r>
              <a:rPr lang="en-US" sz="3200" b="0" cap="none" dirty="0"/>
              <a:t>- Employer has three days to fill out page 2</a:t>
            </a:r>
            <a:br>
              <a:rPr lang="en-US" sz="3200" b="0" cap="none" dirty="0"/>
            </a:br>
            <a:r>
              <a:rPr lang="en-US" sz="3200" b="0" cap="none" dirty="0"/>
              <a:t>     Don’t suggest what ID to bring</a:t>
            </a:r>
            <a:br>
              <a:rPr lang="en-US" sz="3200" b="0" cap="none" dirty="0"/>
            </a:br>
            <a:r>
              <a:rPr lang="en-US" sz="3200" b="0" cap="none" dirty="0"/>
              <a:t>	Recommend NOT photocopying ID</a:t>
            </a:r>
            <a:br>
              <a:rPr lang="en-US" sz="3200" b="0" cap="none" dirty="0"/>
            </a:br>
            <a:r>
              <a:rPr lang="en-US" sz="3200" b="0" cap="none" dirty="0"/>
              <a:t>	Keep all in a separate binder</a:t>
            </a: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38DD3B2B-6E9A-4D30-865F-CF3DBE1A261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27504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5509200"/>
          </a:xfrm>
          <a:prstGeom prst="rect">
            <a:avLst/>
          </a:prstGeom>
          <a:noFill/>
        </p:spPr>
        <p:txBody>
          <a:bodyPr wrap="square">
            <a:spAutoFit/>
          </a:bodyPr>
          <a:lstStyle/>
          <a:p>
            <a:r>
              <a:rPr lang="en-US" sz="2800" b="1" dirty="0">
                <a:solidFill>
                  <a:schemeClr val="tx1"/>
                </a:solidFill>
              </a:rPr>
              <a:t>TELL YOUR EMPLOYEE ABOUT YOUR ORGANIZATION – WHO YOU ARE AND WHAT YOU BELIEVE</a:t>
            </a:r>
          </a:p>
          <a:p>
            <a:endParaRPr lang="en-US" sz="3200" b="0" dirty="0"/>
          </a:p>
          <a:p>
            <a:pPr algn="l"/>
            <a:r>
              <a:rPr lang="en-US" sz="4800" b="0" dirty="0"/>
              <a:t>- </a:t>
            </a:r>
            <a:r>
              <a:rPr lang="en-US" sz="4800" b="0" cap="none" dirty="0"/>
              <a:t>Mission statement </a:t>
            </a:r>
            <a:br>
              <a:rPr lang="en-US" sz="4800" b="0" cap="none" dirty="0"/>
            </a:br>
            <a:r>
              <a:rPr lang="en-US" sz="4800" b="0" cap="none" dirty="0"/>
              <a:t>- Vision</a:t>
            </a:r>
            <a:br>
              <a:rPr lang="en-US" sz="4800" b="0" cap="none" dirty="0"/>
            </a:br>
            <a:r>
              <a:rPr lang="en-US" sz="4800" b="0" cap="none" dirty="0"/>
              <a:t>- Values</a:t>
            </a:r>
            <a:br>
              <a:rPr lang="en-US" sz="4800" b="0" cap="none" dirty="0"/>
            </a:br>
            <a:r>
              <a:rPr lang="en-US" sz="4800" b="0" cap="none" dirty="0"/>
              <a:t>- Organizational Chart</a:t>
            </a: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16D5AC65-9E07-4851-9427-9E4E9063CD7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01030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7571303"/>
          </a:xfrm>
          <a:prstGeom prst="rect">
            <a:avLst/>
          </a:prstGeom>
          <a:noFill/>
        </p:spPr>
        <p:txBody>
          <a:bodyPr wrap="square">
            <a:spAutoFit/>
          </a:bodyPr>
          <a:lstStyle/>
          <a:p>
            <a:pPr algn="ctr"/>
            <a:r>
              <a:rPr lang="en-US" sz="2800" dirty="0">
                <a:solidFill>
                  <a:schemeClr val="tx1"/>
                </a:solidFill>
              </a:rPr>
              <a:t>DON’T FORGET THE SOFT SIDE OF ONBOARDING</a:t>
            </a:r>
          </a:p>
          <a:p>
            <a:endParaRPr lang="en-US" sz="3200" b="0" dirty="0"/>
          </a:p>
          <a:p>
            <a:pPr marL="685800" indent="-685800" algn="l">
              <a:buFont typeface="Arial" panose="020B0604020202020204" pitchFamily="34" charset="0"/>
              <a:buChar char="•"/>
            </a:pPr>
            <a:r>
              <a:rPr lang="en-US" sz="2400" b="0" cap="none" dirty="0"/>
              <a:t>Call or email the employee the day before their start to tell them where to park, what time to show up….</a:t>
            </a:r>
          </a:p>
          <a:p>
            <a:pPr marL="685800" indent="-685800" algn="l">
              <a:buFont typeface="Arial" panose="020B0604020202020204" pitchFamily="34" charset="0"/>
              <a:buChar char="•"/>
            </a:pPr>
            <a:r>
              <a:rPr lang="en-US" sz="2400" dirty="0"/>
              <a:t>Ensure the workspace is ready and stocked</a:t>
            </a:r>
          </a:p>
          <a:p>
            <a:pPr marL="685800" indent="-685800" algn="l">
              <a:buFont typeface="Arial" panose="020B0604020202020204" pitchFamily="34" charset="0"/>
              <a:buChar char="•"/>
            </a:pPr>
            <a:r>
              <a:rPr lang="en-US" sz="2400" b="0" cap="none" dirty="0"/>
              <a:t>Ensure the equipment is ready: phone, computer, etc.</a:t>
            </a:r>
          </a:p>
          <a:p>
            <a:pPr marL="685800" indent="-685800" algn="l">
              <a:buFont typeface="Arial" panose="020B0604020202020204" pitchFamily="34" charset="0"/>
              <a:buChar char="•"/>
            </a:pPr>
            <a:r>
              <a:rPr lang="en-US" sz="2400" dirty="0"/>
              <a:t>Compile emails, websites, organizations</a:t>
            </a:r>
          </a:p>
          <a:p>
            <a:pPr marL="685800" indent="-685800" algn="l">
              <a:buFont typeface="Arial" panose="020B0604020202020204" pitchFamily="34" charset="0"/>
              <a:buChar char="•"/>
            </a:pPr>
            <a:r>
              <a:rPr lang="en-US" sz="2400" b="0" cap="none" dirty="0"/>
              <a:t>Who will he/she eat lunch with? How to include.</a:t>
            </a:r>
          </a:p>
          <a:p>
            <a:pPr marL="685800" indent="-685800" algn="l">
              <a:buFont typeface="Arial" panose="020B0604020202020204" pitchFamily="34" charset="0"/>
              <a:buChar char="•"/>
            </a:pPr>
            <a:r>
              <a:rPr lang="en-US" sz="2400" dirty="0"/>
              <a:t>Set up a list of meetings with others in your organization</a:t>
            </a:r>
          </a:p>
          <a:p>
            <a:pPr marL="685800" indent="-685800" algn="l">
              <a:buFont typeface="Arial" panose="020B0604020202020204" pitchFamily="34" charset="0"/>
              <a:buChar char="•"/>
            </a:pPr>
            <a:r>
              <a:rPr lang="en-US" sz="2400" b="0" cap="none" dirty="0"/>
              <a:t>Make it interactive</a:t>
            </a:r>
            <a:br>
              <a:rPr lang="en-US" sz="4800" b="0" cap="none" dirty="0"/>
            </a:br>
            <a:br>
              <a:rPr lang="en-US" sz="4800" b="0" cap="none" dirty="0"/>
            </a:br>
            <a:br>
              <a:rPr lang="en-US" sz="4800" b="0" cap="none" dirty="0"/>
            </a:b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854D5E0B-DEC8-44A0-8C02-3D2D1CA36BA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48738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7940635"/>
          </a:xfrm>
          <a:prstGeom prst="rect">
            <a:avLst/>
          </a:prstGeom>
          <a:noFill/>
        </p:spPr>
        <p:txBody>
          <a:bodyPr wrap="square">
            <a:spAutoFit/>
          </a:bodyPr>
          <a:lstStyle/>
          <a:p>
            <a:pPr algn="ctr"/>
            <a:r>
              <a:rPr lang="en-US" sz="2800" b="1" dirty="0">
                <a:solidFill>
                  <a:schemeClr val="tx1"/>
                </a:solidFill>
              </a:rPr>
              <a:t>Tools that help an employee</a:t>
            </a:r>
          </a:p>
          <a:p>
            <a:endParaRPr lang="en-US" sz="3200" b="0" dirty="0"/>
          </a:p>
          <a:p>
            <a:pPr marL="342900" indent="-342900" algn="l">
              <a:buFont typeface="Arial" panose="020B0604020202020204" pitchFamily="34" charset="0"/>
              <a:buChar char="•"/>
            </a:pPr>
            <a:r>
              <a:rPr lang="en-US" sz="2400" b="0" cap="none" dirty="0"/>
              <a:t>Job Description</a:t>
            </a:r>
          </a:p>
          <a:p>
            <a:pPr marL="342900" indent="-342900" algn="l">
              <a:buFont typeface="Arial" panose="020B0604020202020204" pitchFamily="34" charset="0"/>
              <a:buChar char="•"/>
            </a:pPr>
            <a:r>
              <a:rPr lang="en-US" sz="2400" dirty="0"/>
              <a:t>Performance Evaluation</a:t>
            </a:r>
          </a:p>
          <a:p>
            <a:pPr marL="800100" lvl="1" indent="-342900">
              <a:buFont typeface="Arial" panose="020B0604020202020204" pitchFamily="34" charset="0"/>
              <a:buChar char="•"/>
            </a:pPr>
            <a:r>
              <a:rPr lang="en-US" sz="2400" b="0" cap="none" dirty="0"/>
              <a:t>Share document within 90 days of start date</a:t>
            </a:r>
          </a:p>
          <a:p>
            <a:pPr marL="800100" lvl="1" indent="-342900">
              <a:buFont typeface="Arial" panose="020B0604020202020204" pitchFamily="34" charset="0"/>
              <a:buChar char="•"/>
            </a:pPr>
            <a:r>
              <a:rPr lang="en-US" sz="2400" dirty="0"/>
              <a:t>Performance evaluation 90 days &amp; yearly</a:t>
            </a:r>
          </a:p>
          <a:p>
            <a:pPr marL="1257300" lvl="2" indent="-342900">
              <a:buFont typeface="Arial" panose="020B0604020202020204" pitchFamily="34" charset="0"/>
              <a:buChar char="•"/>
            </a:pPr>
            <a:r>
              <a:rPr lang="en-US" sz="2400" b="0" cap="none" dirty="0"/>
              <a:t>Self-</a:t>
            </a:r>
            <a:r>
              <a:rPr lang="en-US" sz="2400" dirty="0"/>
              <a:t>Evaluation</a:t>
            </a:r>
          </a:p>
          <a:p>
            <a:pPr marL="1257300" lvl="2" indent="-342900">
              <a:buFont typeface="Arial" panose="020B0604020202020204" pitchFamily="34" charset="0"/>
              <a:buChar char="•"/>
            </a:pPr>
            <a:r>
              <a:rPr lang="en-US" sz="2400" b="0" cap="none" dirty="0"/>
              <a:t>Written</a:t>
            </a:r>
            <a:r>
              <a:rPr lang="en-US" sz="2400" dirty="0"/>
              <a:t> with face-to-face conversation</a:t>
            </a:r>
          </a:p>
          <a:p>
            <a:pPr marL="1257300" lvl="2" indent="-342900">
              <a:buFont typeface="Arial" panose="020B0604020202020204" pitchFamily="34" charset="0"/>
              <a:buChar char="•"/>
            </a:pPr>
            <a:r>
              <a:rPr lang="en-US" sz="2400" b="0" cap="none" dirty="0"/>
              <a:t>Give and receive feedback with Grace</a:t>
            </a:r>
            <a:br>
              <a:rPr lang="en-US" sz="2400" b="0" cap="none" dirty="0"/>
            </a:br>
            <a:br>
              <a:rPr lang="en-US" sz="4800" b="0" cap="none" dirty="0"/>
            </a:br>
            <a:br>
              <a:rPr lang="en-US" sz="4800" b="0" cap="none" dirty="0"/>
            </a:br>
            <a:br>
              <a:rPr lang="en-US" sz="4800" b="0" cap="none" dirty="0"/>
            </a:b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8A625262-61C2-4BB5-B909-49AA57D0557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879138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9417963"/>
          </a:xfrm>
          <a:prstGeom prst="rect">
            <a:avLst/>
          </a:prstGeom>
          <a:noFill/>
        </p:spPr>
        <p:txBody>
          <a:bodyPr wrap="square">
            <a:spAutoFit/>
          </a:bodyPr>
          <a:lstStyle/>
          <a:p>
            <a:pPr algn="ctr"/>
            <a:r>
              <a:rPr lang="en-US" sz="2800" b="1" dirty="0">
                <a:solidFill>
                  <a:schemeClr val="tx1"/>
                </a:solidFill>
              </a:rPr>
              <a:t>TEACHER EXAMPLE</a:t>
            </a:r>
          </a:p>
          <a:p>
            <a:endParaRPr lang="en-US" sz="3200" b="0" dirty="0"/>
          </a:p>
          <a:p>
            <a:pPr marL="342900" indent="-342900" algn="l">
              <a:buFont typeface="Arial" panose="020B0604020202020204" pitchFamily="34" charset="0"/>
              <a:buChar char="•"/>
            </a:pPr>
            <a:r>
              <a:rPr lang="en-US" sz="2400" b="0" u="sng" cap="none" dirty="0">
                <a:solidFill>
                  <a:prstClr val="black"/>
                </a:solidFill>
                <a:latin typeface="Calibri" panose="020F0502020204030204"/>
                <a:ea typeface="+mn-ea"/>
                <a:cs typeface="+mn-cs"/>
              </a:rPr>
              <a:t>D</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omaine 2: Professional Life</a:t>
            </a:r>
            <a:b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br>
            <a:r>
              <a:rPr lang="en-US" sz="2400" b="0" cap="none" dirty="0">
                <a:solidFill>
                  <a:prstClr val="black"/>
                </a:solidFill>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omponent 2A: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Understands School Mission &amp; Role</a:t>
            </a:r>
            <a:b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Focus on Role model &amp; professional demeanor/attitude</a:t>
            </a:r>
            <a:b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PIP could look like:</a:t>
            </a:r>
            <a:b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br>
            <a:r>
              <a:rPr lang="en-US" sz="2400" b="0" cap="none" dirty="0">
                <a:solidFill>
                  <a:prstClr val="black"/>
                </a:solidFill>
                <a:latin typeface="Calibri" panose="020F0502020204030204"/>
                <a:ea typeface="+mn-ea"/>
                <a:cs typeface="+mn-cs"/>
              </a:rPr>
              <a: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odel professional behavior, through his words and           actions, that is appropriate for his audience.</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-Refrain from sarcastic comments toward students.</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-Refrain from conduct and language that may inhibit a student’s comfort level and ability to learn.</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-Understand and maintain a highly professional relationship with students, parents, and staff.</a:t>
            </a:r>
            <a:br>
              <a:rPr lang="en-US" sz="2400" b="0" cap="none" dirty="0"/>
            </a:br>
            <a:br>
              <a:rPr lang="en-US" sz="4800" b="0" cap="none" dirty="0"/>
            </a:br>
            <a:br>
              <a:rPr lang="en-US" sz="4800" b="0" cap="none" dirty="0"/>
            </a:br>
            <a:br>
              <a:rPr lang="en-US" sz="4800" b="0" cap="none" dirty="0"/>
            </a:b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E6F4E645-EAF5-42E1-82FA-FF505471742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21284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771336"/>
          </a:xfrm>
          <a:prstGeom prst="rect">
            <a:avLst/>
          </a:prstGeom>
          <a:noFill/>
        </p:spPr>
        <p:txBody>
          <a:bodyPr wrap="square">
            <a:spAutoFit/>
          </a:bodyPr>
          <a:lstStyle/>
          <a:p>
            <a:pPr>
              <a:lnSpc>
                <a:spcPct val="110000"/>
              </a:lnSpc>
            </a:pPr>
            <a:r>
              <a:rPr lang="en-US" sz="4400" b="1" dirty="0">
                <a:latin typeface="Times New Roman"/>
                <a:cs typeface="Times New Roman"/>
              </a:rPr>
              <a:t>Introduction to the Archdiocese</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Chris Brown</a:t>
            </a:r>
          </a:p>
          <a:p>
            <a:pPr>
              <a:lnSpc>
                <a:spcPct val="110000"/>
              </a:lnSpc>
            </a:pPr>
            <a:r>
              <a:rPr lang="en-US" sz="2400" dirty="0">
                <a:latin typeface="Times New Roman"/>
                <a:cs typeface="Times New Roman"/>
              </a:rPr>
              <a:t>CFO &amp; Treasurer</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B9B5D4CA-9E7B-4B94-ABE0-C9247F9C10E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49932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8679299"/>
          </a:xfrm>
          <a:prstGeom prst="rect">
            <a:avLst/>
          </a:prstGeom>
          <a:noFill/>
        </p:spPr>
        <p:txBody>
          <a:bodyPr wrap="square">
            <a:spAutoFit/>
          </a:bodyPr>
          <a:lstStyle/>
          <a:p>
            <a:pPr algn="ctr"/>
            <a:r>
              <a:rPr lang="en-US" sz="2800" b="1" dirty="0">
                <a:solidFill>
                  <a:schemeClr val="tx1"/>
                </a:solidFill>
              </a:rPr>
              <a:t>JUST A FEW REMINDERS:</a:t>
            </a:r>
          </a:p>
          <a:p>
            <a:endParaRPr lang="en-US" sz="3200" b="0" dirty="0"/>
          </a:p>
          <a:p>
            <a:pPr marL="342900" indent="-342900" algn="l">
              <a:buFont typeface="Arial" panose="020B0604020202020204" pitchFamily="34" charset="0"/>
              <a:buChar char="•"/>
            </a:pPr>
            <a:r>
              <a:rPr lang="en-US" sz="2400" b="0" dirty="0"/>
              <a:t>Contract Offer Dates: April 1 for Principals; April 15 for Teachers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b="0" dirty="0"/>
              <a:t>According to Policy, if non-renewal is due to performance concerns:</a:t>
            </a:r>
          </a:p>
          <a:p>
            <a:pPr marL="800100" lvl="1" indent="-342900">
              <a:buFont typeface="Arial" panose="020B0604020202020204" pitchFamily="34" charset="0"/>
              <a:buChar char="•"/>
            </a:pPr>
            <a:r>
              <a:rPr lang="en-US" sz="2400" dirty="0"/>
              <a:t>Should not come as a surprise</a:t>
            </a:r>
          </a:p>
          <a:p>
            <a:pPr marL="800100" lvl="1" indent="-342900">
              <a:buFont typeface="Arial" panose="020B0604020202020204" pitchFamily="34" charset="0"/>
              <a:buChar char="•"/>
            </a:pPr>
            <a:r>
              <a:rPr lang="en-US" sz="2400" b="0" dirty="0"/>
              <a:t>Concerns put into a written PIP</a:t>
            </a:r>
          </a:p>
          <a:p>
            <a:pPr marL="800100" lvl="1" indent="-342900">
              <a:buFont typeface="Arial" panose="020B0604020202020204" pitchFamily="34" charset="0"/>
              <a:buChar char="•"/>
            </a:pPr>
            <a:r>
              <a:rPr lang="en-US" sz="2400" b="0" dirty="0"/>
              <a:t>“Reasonable” time e.g., minimum of 60 days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0" dirty="0"/>
              <a:t>First two years of a contract are probationary </a:t>
            </a:r>
            <a:br>
              <a:rPr lang="en-US" sz="2400" b="0" dirty="0"/>
            </a:br>
            <a:br>
              <a:rPr lang="en-US" sz="4800" b="0" cap="none" dirty="0"/>
            </a:br>
            <a:br>
              <a:rPr lang="en-US" sz="4800" b="0" cap="none" dirty="0"/>
            </a:br>
            <a:br>
              <a:rPr lang="en-US" sz="4800" b="0" cap="none" dirty="0"/>
            </a:b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DEC5B838-A992-4287-8CFA-0140352EC9D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93404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Your Employees’ Onboarding Experience</a:t>
            </a:r>
          </a:p>
        </p:txBody>
      </p:sp>
      <p:sp>
        <p:nvSpPr>
          <p:cNvPr id="8" name="TextBox 7">
            <a:extLst>
              <a:ext uri="{FF2B5EF4-FFF2-40B4-BE49-F238E27FC236}">
                <a16:creationId xmlns:a16="http://schemas.microsoft.com/office/drawing/2014/main" id="{5B00AF97-DB95-405A-A630-0B974F9559D1}"/>
              </a:ext>
            </a:extLst>
          </p:cNvPr>
          <p:cNvSpPr txBox="1"/>
          <p:nvPr/>
        </p:nvSpPr>
        <p:spPr>
          <a:xfrm>
            <a:off x="304800" y="1078768"/>
            <a:ext cx="8610600" cy="6832640"/>
          </a:xfrm>
          <a:prstGeom prst="rect">
            <a:avLst/>
          </a:prstGeom>
          <a:noFill/>
        </p:spPr>
        <p:txBody>
          <a:bodyPr wrap="square">
            <a:spAutoFit/>
          </a:bodyPr>
          <a:lstStyle/>
          <a:p>
            <a:pPr algn="ctr"/>
            <a:r>
              <a:rPr lang="en-US" sz="2800" b="1" dirty="0">
                <a:solidFill>
                  <a:schemeClr val="tx1"/>
                </a:solidFill>
              </a:rPr>
              <a:t>JUST A FEW REMINDERS (CONT.)…</a:t>
            </a:r>
          </a:p>
          <a:p>
            <a:endParaRPr lang="en-US" sz="3200" b="0" dirty="0"/>
          </a:p>
          <a:p>
            <a:pPr algn="l"/>
            <a:r>
              <a:rPr lang="en-US" sz="2400" dirty="0"/>
              <a:t>Prior to taking an action that will result in a dismissal or termination (including a RIF and non-renewal of contract), the employer must have sought and followed the advice of a qualitied attorney OR other professional person that Catholic Mutual has approved.</a:t>
            </a:r>
            <a:br>
              <a:rPr lang="en-US" sz="2400" b="0" dirty="0"/>
            </a:br>
            <a:br>
              <a:rPr lang="en-US" sz="4800" b="0" cap="none" dirty="0"/>
            </a:br>
            <a:br>
              <a:rPr lang="en-US" sz="4800" b="0" cap="none" dirty="0"/>
            </a:br>
            <a:br>
              <a:rPr lang="en-US" sz="4800" b="0" cap="none" dirty="0"/>
            </a:br>
            <a:br>
              <a:rPr lang="en-US" sz="6600" b="0" dirty="0"/>
            </a:br>
            <a:br>
              <a:rPr lang="en-US" sz="3600" b="0" dirty="0"/>
            </a:br>
            <a:endParaRPr lang="en-US" sz="3600" dirty="0">
              <a:solidFill>
                <a:schemeClr val="tx1"/>
              </a:solidFill>
            </a:endParaRPr>
          </a:p>
        </p:txBody>
      </p:sp>
      <p:sp>
        <p:nvSpPr>
          <p:cNvPr id="3" name="Slide Number Placeholder 2">
            <a:extLst>
              <a:ext uri="{FF2B5EF4-FFF2-40B4-BE49-F238E27FC236}">
                <a16:creationId xmlns:a16="http://schemas.microsoft.com/office/drawing/2014/main" id="{428F41AF-23F1-483E-86DA-BBF709704A7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857376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6000" dirty="0"/>
              <a:t>Questions??</a:t>
            </a:r>
          </a:p>
          <a:p>
            <a:endParaRPr lang="en-US" dirty="0"/>
          </a:p>
          <a:p>
            <a:endParaRPr lang="en-US" dirty="0"/>
          </a:p>
        </p:txBody>
      </p:sp>
      <p:sp>
        <p:nvSpPr>
          <p:cNvPr id="3" name="Slide Number Placeholder 2">
            <a:extLst>
              <a:ext uri="{FF2B5EF4-FFF2-40B4-BE49-F238E27FC236}">
                <a16:creationId xmlns:a16="http://schemas.microsoft.com/office/drawing/2014/main" id="{D55641F7-E31E-42EB-A308-DCF6DB17BD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32</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CAC2EF07-0F1D-4FA5-A212-9AC5415F52C0}"/>
              </a:ext>
            </a:extLst>
          </p:cNvPr>
          <p:cNvSpPr txBox="1"/>
          <p:nvPr/>
        </p:nvSpPr>
        <p:spPr>
          <a:xfrm>
            <a:off x="381000" y="5486400"/>
            <a:ext cx="8458200" cy="369332"/>
          </a:xfrm>
          <a:prstGeom prst="rect">
            <a:avLst/>
          </a:prstGeom>
          <a:noFill/>
        </p:spPr>
        <p:txBody>
          <a:bodyPr wrap="square" rtlCol="0">
            <a:spAutoFit/>
          </a:bodyPr>
          <a:lstStyle/>
          <a:p>
            <a:r>
              <a:rPr lang="en-US" dirty="0"/>
              <a:t>Up Next: Year-end Financial Information</a:t>
            </a:r>
          </a:p>
        </p:txBody>
      </p:sp>
    </p:spTree>
    <p:extLst>
      <p:ext uri="{BB962C8B-B14F-4D97-AF65-F5344CB8AC3E}">
        <p14:creationId xmlns:p14="http://schemas.microsoft.com/office/powerpoint/2010/main" val="195468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4260975"/>
          </a:xfrm>
          <a:prstGeom prst="rect">
            <a:avLst/>
          </a:prstGeom>
          <a:noFill/>
        </p:spPr>
        <p:txBody>
          <a:bodyPr wrap="square">
            <a:spAutoFit/>
          </a:bodyPr>
          <a:lstStyle/>
          <a:p>
            <a:pPr>
              <a:lnSpc>
                <a:spcPct val="110000"/>
              </a:lnSpc>
            </a:pPr>
            <a:r>
              <a:rPr lang="en-US" sz="4400" b="1" dirty="0">
                <a:latin typeface="Times New Roman"/>
                <a:cs typeface="Times New Roman"/>
              </a:rPr>
              <a:t>Year-End Financial Information: Parishioner Statements and Other Reminders</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Katie Esterle</a:t>
            </a:r>
          </a:p>
          <a:p>
            <a:pPr>
              <a:lnSpc>
                <a:spcPct val="110000"/>
              </a:lnSpc>
            </a:pPr>
            <a:r>
              <a:rPr lang="en-US" sz="2400" dirty="0">
                <a:latin typeface="Times New Roman"/>
                <a:cs typeface="Times New Roman"/>
              </a:rPr>
              <a:t>Parish &amp; School Finance Office</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44112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4648200"/>
          </a:xfrm>
        </p:spPr>
        <p:txBody>
          <a:bodyPr>
            <a:normAutofit/>
          </a:bodyPr>
          <a:lstStyle/>
          <a:p>
            <a:pPr marL="0" indent="0">
              <a:buNone/>
            </a:pPr>
            <a:r>
              <a:rPr lang="en-US" sz="2800" dirty="0"/>
              <a:t>More than a year end report ……</a:t>
            </a:r>
          </a:p>
          <a:p>
            <a:endParaRPr lang="en-US" dirty="0"/>
          </a:p>
          <a:p>
            <a:pPr marL="0" indent="0">
              <a:buNone/>
            </a:pPr>
            <a:r>
              <a:rPr lang="en-US" sz="3200" dirty="0"/>
              <a:t>Every communication is an </a:t>
            </a:r>
            <a:r>
              <a:rPr lang="en-US" sz="3200" b="1" dirty="0">
                <a:latin typeface="Mistral" panose="03090702030407020403" pitchFamily="66" charset="0"/>
              </a:rPr>
              <a:t>OPPORTUNITY</a:t>
            </a:r>
          </a:p>
          <a:p>
            <a:endParaRPr lang="en-US" b="1" dirty="0">
              <a:latin typeface="Mistral" panose="03090702030407020403" pitchFamily="66" charset="0"/>
            </a:endParaRPr>
          </a:p>
          <a:p>
            <a:r>
              <a:rPr lang="en-US" sz="3200" dirty="0"/>
              <a:t>What do they </a:t>
            </a:r>
            <a:r>
              <a:rPr lang="en-US" sz="3200" b="1" dirty="0">
                <a:latin typeface="Mistral" panose="03090702030407020403" pitchFamily="66" charset="0"/>
              </a:rPr>
              <a:t>WANT</a:t>
            </a:r>
            <a:r>
              <a:rPr lang="en-US" sz="3200" dirty="0"/>
              <a:t> to know?</a:t>
            </a:r>
          </a:p>
          <a:p>
            <a:r>
              <a:rPr lang="en-US" sz="3200" dirty="0"/>
              <a:t>What do they </a:t>
            </a:r>
            <a:r>
              <a:rPr lang="en-US" sz="3200" b="1" dirty="0">
                <a:latin typeface="Mistral" panose="03090702030407020403" pitchFamily="66" charset="0"/>
              </a:rPr>
              <a:t>NEED</a:t>
            </a:r>
            <a:r>
              <a:rPr lang="en-US" sz="3200" dirty="0">
                <a:latin typeface="Mistral" panose="03090702030407020403" pitchFamily="66" charset="0"/>
              </a:rPr>
              <a:t> </a:t>
            </a:r>
            <a:r>
              <a:rPr lang="en-US" sz="3200" dirty="0"/>
              <a:t>to know?</a:t>
            </a:r>
          </a:p>
          <a:p>
            <a:r>
              <a:rPr lang="en-US" sz="3200" dirty="0"/>
              <a:t>What do </a:t>
            </a:r>
            <a:r>
              <a:rPr lang="en-US" sz="3200" b="1" dirty="0">
                <a:latin typeface="Mistral" panose="03090702030407020403" pitchFamily="66" charset="0"/>
              </a:rPr>
              <a:t>WE WANT </a:t>
            </a:r>
            <a:r>
              <a:rPr lang="en-US" sz="3200" dirty="0"/>
              <a:t>them to know?</a:t>
            </a:r>
          </a:p>
          <a:p>
            <a:endParaRPr lang="en-US" sz="3200" b="1" dirty="0">
              <a:latin typeface="Mistral" panose="03090702030407020403" pitchFamily="66" charset="0"/>
            </a:endParaRPr>
          </a:p>
          <a:p>
            <a:endParaRPr lang="en-US" dirty="0"/>
          </a:p>
        </p:txBody>
      </p:sp>
      <p:sp>
        <p:nvSpPr>
          <p:cNvPr id="3" name="Slide Number Placeholder 2">
            <a:extLst>
              <a:ext uri="{FF2B5EF4-FFF2-40B4-BE49-F238E27FC236}">
                <a16:creationId xmlns:a16="http://schemas.microsoft.com/office/drawing/2014/main" id="{26BCD38E-9B39-4726-8006-B5A37120F05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836855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4648200"/>
          </a:xfrm>
        </p:spPr>
        <p:txBody>
          <a:bodyPr>
            <a:normAutofit/>
          </a:bodyPr>
          <a:lstStyle/>
          <a:p>
            <a:pPr marL="0" indent="0">
              <a:buNone/>
            </a:pPr>
            <a:r>
              <a:rPr lang="en-US" sz="2800" dirty="0"/>
              <a:t>What do they </a:t>
            </a:r>
            <a:r>
              <a:rPr lang="en-US" sz="2800" b="1" dirty="0">
                <a:latin typeface="Mistral" panose="03090702030407020403" pitchFamily="66" charset="0"/>
              </a:rPr>
              <a:t>WANT</a:t>
            </a:r>
            <a:r>
              <a:rPr lang="en-US" sz="2800" dirty="0"/>
              <a:t> to know?</a:t>
            </a:r>
          </a:p>
          <a:p>
            <a:endParaRPr lang="en-US" dirty="0"/>
          </a:p>
          <a:p>
            <a:r>
              <a:rPr lang="en-US" sz="2800" dirty="0"/>
              <a:t>What did I give to my parish this year?</a:t>
            </a:r>
          </a:p>
          <a:p>
            <a:endParaRPr lang="en-US" dirty="0"/>
          </a:p>
        </p:txBody>
      </p:sp>
      <p:sp>
        <p:nvSpPr>
          <p:cNvPr id="3" name="Slide Number Placeholder 2">
            <a:extLst>
              <a:ext uri="{FF2B5EF4-FFF2-40B4-BE49-F238E27FC236}">
                <a16:creationId xmlns:a16="http://schemas.microsoft.com/office/drawing/2014/main" id="{C1CA31DC-DF5A-443C-9C66-C5543801CB9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9126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fontScale="92500" lnSpcReduction="20000"/>
          </a:bodyPr>
          <a:lstStyle/>
          <a:p>
            <a:pPr marL="0" indent="0">
              <a:buNone/>
            </a:pPr>
            <a:r>
              <a:rPr lang="en-US" sz="2800" dirty="0"/>
              <a:t>What do they </a:t>
            </a:r>
            <a:r>
              <a:rPr lang="en-US" sz="2800" b="1" dirty="0">
                <a:latin typeface="Mistral" panose="03090702030407020403" pitchFamily="66" charset="0"/>
              </a:rPr>
              <a:t>NEED</a:t>
            </a:r>
            <a:r>
              <a:rPr lang="en-US" sz="2800" dirty="0"/>
              <a:t> to know?</a:t>
            </a:r>
          </a:p>
          <a:p>
            <a:endParaRPr lang="en-US" dirty="0"/>
          </a:p>
          <a:p>
            <a:r>
              <a:rPr lang="en-US" dirty="0"/>
              <a:t>IRS Publication 1711:  Charitable contributions overview – Substantiation and Disclosure Requirements for any single contribution over $250.00</a:t>
            </a:r>
          </a:p>
          <a:p>
            <a:pPr lvl="1"/>
            <a:r>
              <a:rPr lang="en-US" sz="2100" dirty="0"/>
              <a:t>Name of the Parish (Parish Letter head)</a:t>
            </a:r>
          </a:p>
          <a:p>
            <a:pPr lvl="1"/>
            <a:r>
              <a:rPr lang="en-US" sz="2100" dirty="0"/>
              <a:t>Amount of cash contribution or description (</a:t>
            </a:r>
            <a:r>
              <a:rPr lang="en-US" sz="2100" u="sng" dirty="0"/>
              <a:t>but not value</a:t>
            </a:r>
            <a:r>
              <a:rPr lang="en-US" sz="2100" dirty="0"/>
              <a:t>) of non-cash contribution</a:t>
            </a:r>
          </a:p>
          <a:p>
            <a:pPr lvl="1"/>
            <a:r>
              <a:rPr lang="en-US" sz="2100" dirty="0"/>
              <a:t>“No goods or services were provided by the parish” (if that is the case)</a:t>
            </a:r>
          </a:p>
          <a:p>
            <a:pPr lvl="1"/>
            <a:r>
              <a:rPr lang="en-US" sz="2100" dirty="0"/>
              <a:t>Description and good faith estimate of the value of goods or services, if any, that the parish provided in return for the contribution</a:t>
            </a:r>
          </a:p>
          <a:p>
            <a:pPr lvl="2"/>
            <a:r>
              <a:rPr lang="en-US" sz="1900" dirty="0"/>
              <a:t>Ex: Dinner Auction Ticket</a:t>
            </a:r>
          </a:p>
          <a:p>
            <a:pPr marL="457200" lvl="1" indent="0">
              <a:buNone/>
            </a:pPr>
            <a:r>
              <a:rPr lang="en-US" sz="2100" dirty="0"/>
              <a:t>*Important Note: These are the </a:t>
            </a:r>
            <a:r>
              <a:rPr lang="en-US" sz="2100" u="sng" dirty="0"/>
              <a:t>minimum</a:t>
            </a:r>
            <a:r>
              <a:rPr lang="en-US" sz="2100" dirty="0"/>
              <a:t> IRS requirements and not the recommendation of best practices in the Archdiocese</a:t>
            </a:r>
          </a:p>
          <a:p>
            <a:endParaRPr lang="en-US" dirty="0"/>
          </a:p>
        </p:txBody>
      </p:sp>
      <p:sp>
        <p:nvSpPr>
          <p:cNvPr id="3" name="Slide Number Placeholder 2">
            <a:extLst>
              <a:ext uri="{FF2B5EF4-FFF2-40B4-BE49-F238E27FC236}">
                <a16:creationId xmlns:a16="http://schemas.microsoft.com/office/drawing/2014/main" id="{6AC0BAC3-ED26-4E85-BA9E-9E087D24E59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358000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lnSpcReduction="10000"/>
          </a:bodyPr>
          <a:lstStyle/>
          <a:p>
            <a:pPr marL="0" indent="0">
              <a:buNone/>
            </a:pPr>
            <a:r>
              <a:rPr lang="en-US" sz="2800" dirty="0"/>
              <a:t>What do </a:t>
            </a:r>
            <a:r>
              <a:rPr lang="en-US" sz="2800" b="1" dirty="0">
                <a:latin typeface="Mistral" panose="03090702030407020403" pitchFamily="66" charset="0"/>
              </a:rPr>
              <a:t>WE WANT</a:t>
            </a:r>
            <a:r>
              <a:rPr lang="en-US" sz="2800" dirty="0"/>
              <a:t> to know?</a:t>
            </a:r>
          </a:p>
          <a:p>
            <a:endParaRPr lang="en-US" dirty="0"/>
          </a:p>
          <a:p>
            <a:r>
              <a:rPr lang="en-US" dirty="0"/>
              <a:t>This is an opportunity!!!!  No communication to our parishioners should be wasted …..</a:t>
            </a:r>
          </a:p>
          <a:p>
            <a:pPr lvl="1"/>
            <a:r>
              <a:rPr lang="en-US" sz="2400" dirty="0"/>
              <a:t>All contributions are important</a:t>
            </a:r>
          </a:p>
          <a:p>
            <a:pPr lvl="1"/>
            <a:r>
              <a:rPr lang="en-US" sz="2400" dirty="0"/>
              <a:t>All contributions are accounted for</a:t>
            </a:r>
          </a:p>
          <a:p>
            <a:pPr lvl="1"/>
            <a:r>
              <a:rPr lang="en-US" sz="2400" dirty="0"/>
              <a:t>All contributions are used as they were intended</a:t>
            </a:r>
          </a:p>
          <a:p>
            <a:pPr lvl="1"/>
            <a:r>
              <a:rPr lang="en-US" sz="2400" dirty="0"/>
              <a:t>All contributions are </a:t>
            </a:r>
            <a:r>
              <a:rPr lang="en-US" sz="2400" b="1" dirty="0"/>
              <a:t>APPRECIATED</a:t>
            </a:r>
          </a:p>
          <a:p>
            <a:pPr marL="457200" lvl="1" indent="0">
              <a:buNone/>
            </a:pPr>
            <a:endParaRPr lang="en-US" sz="2400" b="1" dirty="0">
              <a:latin typeface="Mistral" panose="03090702030407020403" pitchFamily="66" charset="0"/>
            </a:endParaRPr>
          </a:p>
          <a:p>
            <a:r>
              <a:rPr lang="en-US" sz="2800" b="1" dirty="0">
                <a:latin typeface="Mistral" panose="03090702030407020403" pitchFamily="66" charset="0"/>
              </a:rPr>
              <a:t>ALL PARISHIONERS ARE IMPORTANT AND APPRECIATED</a:t>
            </a:r>
          </a:p>
          <a:p>
            <a:pPr lvl="1"/>
            <a:endParaRPr lang="en-US" sz="2400" b="1" dirty="0"/>
          </a:p>
          <a:p>
            <a:endParaRPr lang="en-US" dirty="0"/>
          </a:p>
        </p:txBody>
      </p:sp>
      <p:sp>
        <p:nvSpPr>
          <p:cNvPr id="3" name="Slide Number Placeholder 2">
            <a:extLst>
              <a:ext uri="{FF2B5EF4-FFF2-40B4-BE49-F238E27FC236}">
                <a16:creationId xmlns:a16="http://schemas.microsoft.com/office/drawing/2014/main" id="{B58E52A6-20E0-4CCF-B443-F991EBF4EF4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118958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fontScale="92500" lnSpcReduction="10000"/>
          </a:bodyPr>
          <a:lstStyle/>
          <a:p>
            <a:pPr marL="0" indent="0">
              <a:buNone/>
            </a:pPr>
            <a:r>
              <a:rPr lang="en-US" sz="2800" dirty="0"/>
              <a:t>So how do we get them to know what </a:t>
            </a:r>
            <a:r>
              <a:rPr lang="en-US" sz="2800" b="1" dirty="0">
                <a:latin typeface="Mistral" panose="03090702030407020403" pitchFamily="66" charset="0"/>
              </a:rPr>
              <a:t>WE WANT</a:t>
            </a:r>
            <a:r>
              <a:rPr lang="en-US" sz="2800" dirty="0"/>
              <a:t> them to know?</a:t>
            </a:r>
            <a:endParaRPr lang="en-US" sz="2400" b="1" dirty="0"/>
          </a:p>
          <a:p>
            <a:endParaRPr lang="en-US" dirty="0"/>
          </a:p>
          <a:p>
            <a:r>
              <a:rPr lang="en-US" dirty="0"/>
              <a:t>Timely Reports … by January 31 … preferably mailed</a:t>
            </a:r>
          </a:p>
          <a:p>
            <a:r>
              <a:rPr lang="en-US" dirty="0"/>
              <a:t>Accurate Reports … Reconcile your parishioner data system to your accounting system</a:t>
            </a:r>
          </a:p>
          <a:p>
            <a:pPr lvl="1"/>
            <a:r>
              <a:rPr lang="en-US" dirty="0"/>
              <a:t>Reconcile by deposit &amp; monthly year to date</a:t>
            </a:r>
          </a:p>
          <a:p>
            <a:r>
              <a:rPr lang="en-US" dirty="0"/>
              <a:t>Complete Reports … Include all contributions</a:t>
            </a:r>
          </a:p>
          <a:p>
            <a:pPr lvl="1"/>
            <a:r>
              <a:rPr lang="en-US" dirty="0"/>
              <a:t>Contributions, Mass Stipends, Parish-Related Collections, Other …</a:t>
            </a:r>
            <a:endParaRPr lang="en-US" dirty="0">
              <a:solidFill>
                <a:srgbClr val="FF0000"/>
              </a:solidFill>
            </a:endParaRPr>
          </a:p>
          <a:p>
            <a:endParaRPr lang="en-US" dirty="0"/>
          </a:p>
        </p:txBody>
      </p:sp>
      <p:sp>
        <p:nvSpPr>
          <p:cNvPr id="3" name="Slide Number Placeholder 2">
            <a:extLst>
              <a:ext uri="{FF2B5EF4-FFF2-40B4-BE49-F238E27FC236}">
                <a16:creationId xmlns:a16="http://schemas.microsoft.com/office/drawing/2014/main" id="{FF435D49-6129-4CC0-95F1-DC9F5D41E02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45597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buNone/>
            </a:pPr>
            <a:r>
              <a:rPr lang="en-US" sz="2800" dirty="0"/>
              <a:t>So how do we get them to know what </a:t>
            </a:r>
            <a:r>
              <a:rPr lang="en-US" sz="2800" b="1" dirty="0">
                <a:latin typeface="Mistral" panose="03090702030407020403" pitchFamily="66" charset="0"/>
              </a:rPr>
              <a:t>WE WANT</a:t>
            </a:r>
            <a:r>
              <a:rPr lang="en-US" sz="2800" dirty="0"/>
              <a:t> them to know?</a:t>
            </a:r>
            <a:endParaRPr lang="en-US" sz="2400" b="1" dirty="0"/>
          </a:p>
          <a:p>
            <a:pPr marL="0" indent="0">
              <a:buNone/>
            </a:pPr>
            <a:endParaRPr lang="en-US" sz="2400" b="1" dirty="0"/>
          </a:p>
          <a:p>
            <a:r>
              <a:rPr lang="en-US" dirty="0"/>
              <a:t>What about? Collections for others, Third Party Matching, Memorials, Special Collections, Non-cash donations, etc.</a:t>
            </a:r>
          </a:p>
          <a:p>
            <a:endParaRPr lang="en-US" dirty="0"/>
          </a:p>
          <a:p>
            <a:r>
              <a:rPr lang="en-US" dirty="0"/>
              <a:t>It depends. </a:t>
            </a:r>
            <a:r>
              <a:rPr lang="en-US" dirty="0">
                <a:sym typeface="Wingdings" panose="05000000000000000000" pitchFamily="2" charset="2"/>
              </a:rPr>
              <a:t></a:t>
            </a:r>
            <a:endParaRPr lang="en-US" dirty="0"/>
          </a:p>
          <a:p>
            <a:endParaRPr lang="en-US" dirty="0"/>
          </a:p>
        </p:txBody>
      </p:sp>
      <p:sp>
        <p:nvSpPr>
          <p:cNvPr id="3" name="Slide Number Placeholder 2">
            <a:extLst>
              <a:ext uri="{FF2B5EF4-FFF2-40B4-BE49-F238E27FC236}">
                <a16:creationId xmlns:a16="http://schemas.microsoft.com/office/drawing/2014/main" id="{64EAE1A8-B296-4E6E-AC28-358445C3BCA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35457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8" name="TextBox 7"/>
          <p:cNvSpPr txBox="1"/>
          <p:nvPr/>
        </p:nvSpPr>
        <p:spPr>
          <a:xfrm>
            <a:off x="2437497" y="304800"/>
            <a:ext cx="6515099" cy="523220"/>
          </a:xfrm>
          <a:prstGeom prst="rect">
            <a:avLst/>
          </a:prstGeom>
          <a:noFill/>
        </p:spPr>
        <p:txBody>
          <a:bodyPr wrap="square" rtlCol="0">
            <a:spAutoFit/>
          </a:bodyPr>
          <a:lstStyle/>
          <a:p>
            <a:r>
              <a:rPr lang="en-US" sz="2800" dirty="0">
                <a:solidFill>
                  <a:schemeClr val="bg1"/>
                </a:solidFill>
              </a:rPr>
              <a:t>Welcome!</a:t>
            </a:r>
          </a:p>
        </p:txBody>
      </p:sp>
      <p:pic>
        <p:nvPicPr>
          <p:cNvPr id="9" name="Picture 8" descr="Welcome - Handwriting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95" y="1311774"/>
            <a:ext cx="8229600" cy="4594047"/>
          </a:xfrm>
          <a:prstGeom prst="rect">
            <a:avLst/>
          </a:prstGeom>
        </p:spPr>
      </p:pic>
      <p:pic>
        <p:nvPicPr>
          <p:cNvPr id="10" name="Picture 9" descr="Thank You - Highway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395" y="4044475"/>
            <a:ext cx="3429000" cy="1994535"/>
          </a:xfrm>
          <a:prstGeom prst="rect">
            <a:avLst/>
          </a:prstGeom>
        </p:spPr>
      </p:pic>
      <p:sp>
        <p:nvSpPr>
          <p:cNvPr id="2" name="Slide Number Placeholder 1">
            <a:extLst>
              <a:ext uri="{FF2B5EF4-FFF2-40B4-BE49-F238E27FC236}">
                <a16:creationId xmlns:a16="http://schemas.microsoft.com/office/drawing/2014/main" id="{F10F62FF-73DA-4070-BC81-C49A5D3CF58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924817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2800" dirty="0"/>
              <a:t>Our communities have a </a:t>
            </a:r>
            <a:r>
              <a:rPr lang="en-US" sz="2800" b="1" dirty="0"/>
              <a:t>RIGHT </a:t>
            </a:r>
            <a:r>
              <a:rPr lang="en-US" sz="2800" dirty="0"/>
              <a:t>to </a:t>
            </a:r>
            <a:r>
              <a:rPr lang="en-US" sz="2800" b="1" dirty="0"/>
              <a:t>EXPECT</a:t>
            </a:r>
            <a:r>
              <a:rPr lang="en-US" sz="2800" dirty="0"/>
              <a:t> that we have </a:t>
            </a:r>
            <a:r>
              <a:rPr lang="en-US" sz="2800" b="1" dirty="0"/>
              <a:t>ACCURATELY</a:t>
            </a:r>
            <a:r>
              <a:rPr lang="en-US" sz="2800" dirty="0"/>
              <a:t> accounted for </a:t>
            </a:r>
            <a:r>
              <a:rPr lang="en-US" sz="2800" b="1" dirty="0"/>
              <a:t>EVERY</a:t>
            </a:r>
            <a:r>
              <a:rPr lang="en-US" sz="2800" dirty="0"/>
              <a:t> donation</a:t>
            </a:r>
          </a:p>
          <a:p>
            <a:pPr marL="0" indent="0">
              <a:buNone/>
            </a:pPr>
            <a:endParaRPr lang="en-US" sz="2400" b="1" dirty="0"/>
          </a:p>
          <a:p>
            <a:r>
              <a:rPr lang="en-US" dirty="0"/>
              <a:t>Accuracy Builds Credibility</a:t>
            </a:r>
          </a:p>
          <a:p>
            <a:r>
              <a:rPr lang="en-US" dirty="0"/>
              <a:t>Credibility Builds Trust</a:t>
            </a:r>
          </a:p>
          <a:p>
            <a:r>
              <a:rPr lang="en-US" dirty="0"/>
              <a:t>Trust Builds Community</a:t>
            </a:r>
          </a:p>
          <a:p>
            <a:endParaRPr lang="en-US" dirty="0"/>
          </a:p>
          <a:p>
            <a:endParaRPr lang="en-US" dirty="0"/>
          </a:p>
        </p:txBody>
      </p:sp>
      <p:sp>
        <p:nvSpPr>
          <p:cNvPr id="3" name="Slide Number Placeholder 2">
            <a:extLst>
              <a:ext uri="{FF2B5EF4-FFF2-40B4-BE49-F238E27FC236}">
                <a16:creationId xmlns:a16="http://schemas.microsoft.com/office/drawing/2014/main" id="{782557C8-E177-4E98-BBFA-55C41502810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140925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6000" dirty="0"/>
              <a:t>Questions??</a:t>
            </a:r>
          </a:p>
          <a:p>
            <a:endParaRPr lang="en-US" dirty="0"/>
          </a:p>
          <a:p>
            <a:endParaRPr lang="en-US" dirty="0"/>
          </a:p>
        </p:txBody>
      </p:sp>
      <p:sp>
        <p:nvSpPr>
          <p:cNvPr id="3" name="Slide Number Placeholder 2">
            <a:extLst>
              <a:ext uri="{FF2B5EF4-FFF2-40B4-BE49-F238E27FC236}">
                <a16:creationId xmlns:a16="http://schemas.microsoft.com/office/drawing/2014/main" id="{D55641F7-E31E-42EB-A308-DCF6DB17BD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539157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a:t>
            </a:r>
          </a:p>
        </p:txBody>
      </p:sp>
      <p:sp>
        <p:nvSpPr>
          <p:cNvPr id="3" name="TextBox 2">
            <a:extLst>
              <a:ext uri="{FF2B5EF4-FFF2-40B4-BE49-F238E27FC236}">
                <a16:creationId xmlns:a16="http://schemas.microsoft.com/office/drawing/2014/main" id="{211973F3-200D-4A9A-B52B-7422E6A0ECC8}"/>
              </a:ext>
            </a:extLst>
          </p:cNvPr>
          <p:cNvSpPr txBox="1"/>
          <p:nvPr/>
        </p:nvSpPr>
        <p:spPr>
          <a:xfrm>
            <a:off x="1236643" y="1752599"/>
            <a:ext cx="6934200" cy="4832092"/>
          </a:xfrm>
          <a:prstGeom prst="rect">
            <a:avLst/>
          </a:prstGeom>
          <a:noFill/>
        </p:spPr>
        <p:txBody>
          <a:bodyPr wrap="square" rtlCol="0">
            <a:spAutoFit/>
          </a:bodyPr>
          <a:lstStyle/>
          <a:p>
            <a:pPr marL="285750" indent="-285750">
              <a:buFont typeface="Arial" panose="020B0604020202020204" pitchFamily="34" charset="0"/>
              <a:buChar char="•"/>
            </a:pPr>
            <a:r>
              <a:rPr lang="en-US" sz="4400" dirty="0"/>
              <a:t>1099’s </a:t>
            </a:r>
          </a:p>
          <a:p>
            <a:pPr marL="285750" indent="-285750">
              <a:buFont typeface="Arial" panose="020B0604020202020204" pitchFamily="34" charset="0"/>
              <a:buChar char="•"/>
            </a:pPr>
            <a:r>
              <a:rPr lang="en-US" sz="4400" dirty="0"/>
              <a:t>W-2’s</a:t>
            </a:r>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endParaRPr lang="en-US" sz="4400" dirty="0"/>
          </a:p>
          <a:p>
            <a:pPr marL="285750" indent="-285750">
              <a:buFont typeface="Arial" panose="020B0604020202020204" pitchFamily="34" charset="0"/>
              <a:buChar char="•"/>
            </a:pPr>
            <a:r>
              <a:rPr lang="en-US" sz="4400" dirty="0"/>
              <a:t>First…. A Quiz!</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62CC1B7B-3458-43F5-B281-1934DFCEE15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369419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1099’s</a:t>
            </a:r>
          </a:p>
        </p:txBody>
      </p:sp>
      <p:sp>
        <p:nvSpPr>
          <p:cNvPr id="3" name="TextBox 2">
            <a:extLst>
              <a:ext uri="{FF2B5EF4-FFF2-40B4-BE49-F238E27FC236}">
                <a16:creationId xmlns:a16="http://schemas.microsoft.com/office/drawing/2014/main" id="{211973F3-200D-4A9A-B52B-7422E6A0ECC8}"/>
              </a:ext>
            </a:extLst>
          </p:cNvPr>
          <p:cNvSpPr txBox="1"/>
          <p:nvPr/>
        </p:nvSpPr>
        <p:spPr>
          <a:xfrm>
            <a:off x="190500" y="1219200"/>
            <a:ext cx="8763000" cy="5940088"/>
          </a:xfrm>
          <a:prstGeom prst="rect">
            <a:avLst/>
          </a:prstGeom>
          <a:noFill/>
        </p:spPr>
        <p:txBody>
          <a:bodyPr wrap="square" rtlCol="0">
            <a:spAutoFit/>
          </a:bodyPr>
          <a:lstStyle/>
          <a:p>
            <a:pPr marL="342900" indent="-342900">
              <a:buFont typeface="Arial" panose="020B0604020202020204" pitchFamily="34" charset="0"/>
              <a:buChar char="•"/>
            </a:pPr>
            <a:r>
              <a:rPr lang="en-US" sz="2400" dirty="0"/>
              <a:t>Form 1099-NEC should be issued for all non-employees who the parish paid $600 or more in a calendar year for </a:t>
            </a:r>
            <a:r>
              <a:rPr lang="en-US" sz="2400" u="sng" dirty="0"/>
              <a:t>services</a:t>
            </a:r>
            <a:r>
              <a:rPr lang="en-US" sz="2400" dirty="0"/>
              <a:t> they performed</a:t>
            </a:r>
          </a:p>
          <a:p>
            <a:pPr marL="342900" indent="-342900">
              <a:buFont typeface="Arial" panose="020B0604020202020204" pitchFamily="34" charset="0"/>
              <a:buChar char="•"/>
            </a:pPr>
            <a:r>
              <a:rPr lang="en-US" sz="2400" dirty="0"/>
              <a:t>Not all vendors receive a 1099.</a:t>
            </a:r>
          </a:p>
          <a:p>
            <a:pPr marL="800100" lvl="1" indent="-342900">
              <a:buFont typeface="Arial" panose="020B0604020202020204" pitchFamily="34" charset="0"/>
              <a:buChar char="•"/>
            </a:pPr>
            <a:r>
              <a:rPr lang="en-US" sz="2400" dirty="0"/>
              <a:t>You should have a W-9 on file for any vendor that you pay (this includes individuals) for services. No new vendors should be paid without this document filled out by the vendor.</a:t>
            </a:r>
          </a:p>
          <a:p>
            <a:pPr marL="800100" lvl="1" indent="-342900">
              <a:buFont typeface="Arial" panose="020B0604020202020204" pitchFamily="34" charset="0"/>
              <a:buChar char="•"/>
            </a:pPr>
            <a:r>
              <a:rPr lang="en-US" sz="2400" dirty="0"/>
              <a:t>A W-9 tells you (the parish) the federal tax classification of the vendor. </a:t>
            </a:r>
          </a:p>
          <a:p>
            <a:pPr marL="1257300" lvl="2" indent="-342900">
              <a:buFont typeface="Arial" panose="020B0604020202020204" pitchFamily="34" charset="0"/>
              <a:buChar char="•"/>
            </a:pPr>
            <a:r>
              <a:rPr lang="en-US" sz="2400" dirty="0"/>
              <a:t>The vendor should fill it out,  including their tax classification and EIN or Social Security Number</a:t>
            </a:r>
          </a:p>
          <a:p>
            <a:pPr marL="800100" lvl="1" indent="-342900">
              <a:buFont typeface="Arial" panose="020B0604020202020204" pitchFamily="34" charset="0"/>
              <a:buChar char="•"/>
            </a:pPr>
            <a:r>
              <a:rPr lang="en-US" sz="2400" dirty="0"/>
              <a:t>You should use the data provided on the W-9 to determine if they are eligible for a 1099 and that information should be entered in your accounting software.</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16F66D06-0E56-4EC1-97F0-4CA8F48AC95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725685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1099’s</a:t>
            </a:r>
          </a:p>
        </p:txBody>
      </p:sp>
      <p:pic>
        <p:nvPicPr>
          <p:cNvPr id="5" name="Content Placeholder 3">
            <a:extLst>
              <a:ext uri="{FF2B5EF4-FFF2-40B4-BE49-F238E27FC236}">
                <a16:creationId xmlns:a16="http://schemas.microsoft.com/office/drawing/2014/main" id="{6B5F864D-E166-474F-8C6D-1176B439838C}"/>
              </a:ext>
            </a:extLst>
          </p:cNvPr>
          <p:cNvPicPr>
            <a:picLocks noGrp="1" noChangeAspect="1"/>
          </p:cNvPicPr>
          <p:nvPr>
            <p:ph idx="1"/>
          </p:nvPr>
        </p:nvPicPr>
        <p:blipFill>
          <a:blip r:embed="rId4"/>
          <a:stretch>
            <a:fillRect/>
          </a:stretch>
        </p:blipFill>
        <p:spPr>
          <a:xfrm>
            <a:off x="14220" y="1524000"/>
            <a:ext cx="8809537" cy="4419600"/>
          </a:xfrm>
          <a:prstGeom prst="rect">
            <a:avLst/>
          </a:prstGeom>
        </p:spPr>
      </p:pic>
      <p:sp>
        <p:nvSpPr>
          <p:cNvPr id="3" name="Slide Number Placeholder 2">
            <a:extLst>
              <a:ext uri="{FF2B5EF4-FFF2-40B4-BE49-F238E27FC236}">
                <a16:creationId xmlns:a16="http://schemas.microsoft.com/office/drawing/2014/main" id="{B417791E-028B-4776-8356-F4236D430A0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33764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1099’s</a:t>
            </a:r>
          </a:p>
        </p:txBody>
      </p:sp>
      <p:sp>
        <p:nvSpPr>
          <p:cNvPr id="3" name="TextBox 2">
            <a:extLst>
              <a:ext uri="{FF2B5EF4-FFF2-40B4-BE49-F238E27FC236}">
                <a16:creationId xmlns:a16="http://schemas.microsoft.com/office/drawing/2014/main" id="{211973F3-200D-4A9A-B52B-7422E6A0ECC8}"/>
              </a:ext>
            </a:extLst>
          </p:cNvPr>
          <p:cNvSpPr txBox="1"/>
          <p:nvPr/>
        </p:nvSpPr>
        <p:spPr>
          <a:xfrm>
            <a:off x="914400" y="1752599"/>
            <a:ext cx="7924800" cy="5509200"/>
          </a:xfrm>
          <a:prstGeom prst="rect">
            <a:avLst/>
          </a:prstGeom>
          <a:noFill/>
        </p:spPr>
        <p:txBody>
          <a:bodyPr wrap="square" rtlCol="0">
            <a:spAutoFit/>
          </a:bodyPr>
          <a:lstStyle/>
          <a:p>
            <a:pPr marL="342900" indent="-342900">
              <a:buFont typeface="Arial" panose="020B0604020202020204" pitchFamily="34" charset="0"/>
              <a:buChar char="•"/>
            </a:pPr>
            <a:r>
              <a:rPr lang="en-US" sz="3200" dirty="0"/>
              <a:t>Vendors who are</a:t>
            </a:r>
          </a:p>
          <a:p>
            <a:pPr marL="800100" lvl="1" indent="-342900">
              <a:buFont typeface="Arial" panose="020B0604020202020204" pitchFamily="34" charset="0"/>
              <a:buChar char="•"/>
            </a:pPr>
            <a:r>
              <a:rPr lang="en-US" sz="3200" dirty="0"/>
              <a:t>Individuals/Sole Proprietors</a:t>
            </a:r>
          </a:p>
          <a:p>
            <a:pPr marL="800100" lvl="1" indent="-342900">
              <a:buFont typeface="Arial" panose="020B0604020202020204" pitchFamily="34" charset="0"/>
              <a:buChar char="•"/>
            </a:pPr>
            <a:r>
              <a:rPr lang="en-US" sz="3200" dirty="0"/>
              <a:t>Partnerships</a:t>
            </a:r>
          </a:p>
          <a:p>
            <a:pPr marL="800100" lvl="1" indent="-342900">
              <a:buFont typeface="Arial" panose="020B0604020202020204" pitchFamily="34" charset="0"/>
              <a:buChar char="•"/>
            </a:pPr>
            <a:r>
              <a:rPr lang="en-US" sz="3200" dirty="0"/>
              <a:t>Trusts/Estates</a:t>
            </a:r>
          </a:p>
          <a:p>
            <a:pPr marL="800100" lvl="1" indent="-342900">
              <a:buFont typeface="Arial" panose="020B0604020202020204" pitchFamily="34" charset="0"/>
              <a:buChar char="•"/>
            </a:pPr>
            <a:r>
              <a:rPr lang="en-US" sz="3200" dirty="0"/>
              <a:t>LLC’s (Partnerships Only)</a:t>
            </a:r>
          </a:p>
          <a:p>
            <a:pPr lvl="1"/>
            <a:r>
              <a:rPr lang="en-US" sz="3200" dirty="0"/>
              <a:t>…… Are all 1099 eligible</a:t>
            </a:r>
          </a:p>
          <a:p>
            <a:pPr lvl="1"/>
            <a:endParaRPr lang="en-US" sz="3200" dirty="0"/>
          </a:p>
          <a:p>
            <a:pPr lvl="1"/>
            <a:endParaRPr lang="en-US" sz="3200" dirty="0"/>
          </a:p>
          <a:p>
            <a:pPr marL="342900" indent="-342900">
              <a:buFont typeface="Arial" panose="020B0604020202020204" pitchFamily="34" charset="0"/>
              <a:buChar char="•"/>
            </a:pPr>
            <a:r>
              <a:rPr lang="en-US" sz="3200" dirty="0"/>
              <a:t>So let’s review your Quiz </a:t>
            </a:r>
            <a:br>
              <a:rPr lang="en-US" sz="2000" dirty="0"/>
            </a:br>
            <a:r>
              <a:rPr lang="en-US" sz="2000" dirty="0"/>
              <a:t>	</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CBEE3C72-39D0-42CF-8F15-491253C8342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654901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W-2s</a:t>
            </a:r>
          </a:p>
        </p:txBody>
      </p:sp>
      <p:sp>
        <p:nvSpPr>
          <p:cNvPr id="3" name="TextBox 2">
            <a:extLst>
              <a:ext uri="{FF2B5EF4-FFF2-40B4-BE49-F238E27FC236}">
                <a16:creationId xmlns:a16="http://schemas.microsoft.com/office/drawing/2014/main" id="{211973F3-200D-4A9A-B52B-7422E6A0ECC8}"/>
              </a:ext>
            </a:extLst>
          </p:cNvPr>
          <p:cNvSpPr txBox="1"/>
          <p:nvPr/>
        </p:nvSpPr>
        <p:spPr>
          <a:xfrm>
            <a:off x="914400" y="1752599"/>
            <a:ext cx="7924800" cy="4401205"/>
          </a:xfrm>
          <a:prstGeom prst="rect">
            <a:avLst/>
          </a:prstGeom>
          <a:noFill/>
        </p:spPr>
        <p:txBody>
          <a:bodyPr wrap="square" rtlCol="0">
            <a:spAutoFit/>
          </a:bodyPr>
          <a:lstStyle/>
          <a:p>
            <a:pPr marL="342900" indent="-342900">
              <a:buFont typeface="Arial" panose="020B0604020202020204" pitchFamily="34" charset="0"/>
              <a:buChar char="•"/>
            </a:pPr>
            <a:r>
              <a:rPr lang="en-US" sz="3200" dirty="0"/>
              <a:t>Let’s move on to W-2s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W-2’s should be prepared for all employees</a:t>
            </a:r>
          </a:p>
          <a:p>
            <a:pPr marL="800100" lvl="1" indent="-342900">
              <a:buFont typeface="Arial" panose="020B0604020202020204" pitchFamily="34" charset="0"/>
              <a:buChar char="•"/>
            </a:pPr>
            <a:r>
              <a:rPr lang="en-US" sz="2000" dirty="0"/>
              <a:t>Generally speaking, an individual should NOT receive both a 1099 and a W-2 from your parish</a:t>
            </a:r>
          </a:p>
          <a:p>
            <a:pPr marL="1257300" lvl="2" indent="-342900">
              <a:buFont typeface="Arial" panose="020B0604020202020204" pitchFamily="34" charset="0"/>
              <a:buChar char="•"/>
            </a:pPr>
            <a:r>
              <a:rPr lang="en-US" sz="2000" dirty="0"/>
              <a:t>UNLESS – their designation or position changed during the calendar year</a:t>
            </a:r>
          </a:p>
          <a:p>
            <a:pPr marL="1257300" lvl="2" indent="-342900">
              <a:buFont typeface="Arial" panose="020B0604020202020204" pitchFamily="34" charset="0"/>
              <a:buChar char="•"/>
            </a:pPr>
            <a:endParaRPr lang="en-US" sz="2000" dirty="0"/>
          </a:p>
          <a:p>
            <a:br>
              <a:rPr lang="en-US" sz="2000" dirty="0"/>
            </a:br>
            <a:r>
              <a:rPr lang="en-US" sz="2000" dirty="0"/>
              <a:t>	</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EF03BC12-305B-4A05-B822-05F8C86992E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876334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0169"/>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99916" y="5723582"/>
            <a:ext cx="4399486" cy="889943"/>
          </a:xfrm>
          <a:prstGeom prst="rect">
            <a:avLst/>
          </a:prstGeom>
        </p:spPr>
        <p:txBody>
          <a:bodyPr vert="horz" lIns="91440" tIns="45720" rIns="91440" bIns="45720" rtlCol="0" anchor="ctr">
            <a:normAutofit fontScale="92500"/>
          </a:bodyPr>
          <a:lstStyle/>
          <a:p>
            <a:pPr lvl="0">
              <a:lnSpc>
                <a:spcPct val="90000"/>
              </a:lnSpc>
              <a:spcBef>
                <a:spcPct val="0"/>
              </a:spcBef>
              <a:spcAft>
                <a:spcPts val="600"/>
              </a:spcAft>
            </a:pPr>
            <a:r>
              <a:rPr lang="en-US" sz="2400" b="1" dirty="0">
                <a:latin typeface="+mj-lt"/>
                <a:ea typeface="+mj-ea"/>
                <a:cs typeface="+mj-cs"/>
              </a:rPr>
              <a:t>-</a:t>
            </a:r>
            <a:r>
              <a:rPr lang="en-US" b="1" kern="1200" dirty="0">
                <a:solidFill>
                  <a:schemeClr val="tx1"/>
                </a:solidFill>
                <a:latin typeface="+mj-lt"/>
                <a:ea typeface="+mj-ea"/>
                <a:cs typeface="+mj-cs"/>
              </a:rPr>
              <a:t>If an employee is part of the lay pension program and/or contributes to a 403(b) or 401(k), box 13 on their W-2 should be checked </a:t>
            </a:r>
          </a:p>
        </p:txBody>
      </p:sp>
      <p:sp>
        <p:nvSpPr>
          <p:cNvPr id="2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1641105"/>
            <a:ext cx="13716" cy="5590381"/>
          </a:xfrm>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 name="connsiteX0" fmla="*/ 0 w 13716"/>
              <a:gd name="connsiteY0" fmla="*/ 0 h 5590381"/>
              <a:gd name="connsiteX1" fmla="*/ 13716 w 13716"/>
              <a:gd name="connsiteY1" fmla="*/ 0 h 5590381"/>
              <a:gd name="connsiteX2" fmla="*/ 13716 w 13716"/>
              <a:gd name="connsiteY2" fmla="*/ 698798 h 5590381"/>
              <a:gd name="connsiteX3" fmla="*/ 13716 w 13716"/>
              <a:gd name="connsiteY3" fmla="*/ 1397595 h 5590381"/>
              <a:gd name="connsiteX4" fmla="*/ 13716 w 13716"/>
              <a:gd name="connsiteY4" fmla="*/ 2152297 h 5590381"/>
              <a:gd name="connsiteX5" fmla="*/ 13716 w 13716"/>
              <a:gd name="connsiteY5" fmla="*/ 2739287 h 5590381"/>
              <a:gd name="connsiteX6" fmla="*/ 13716 w 13716"/>
              <a:gd name="connsiteY6" fmla="*/ 3493988 h 5590381"/>
              <a:gd name="connsiteX7" fmla="*/ 13716 w 13716"/>
              <a:gd name="connsiteY7" fmla="*/ 4304593 h 5590381"/>
              <a:gd name="connsiteX8" fmla="*/ 13716 w 13716"/>
              <a:gd name="connsiteY8" fmla="*/ 5590381 h 5590381"/>
              <a:gd name="connsiteX9" fmla="*/ 0 w 13716"/>
              <a:gd name="connsiteY9" fmla="*/ 5590381 h 5590381"/>
              <a:gd name="connsiteX10" fmla="*/ 0 w 13716"/>
              <a:gd name="connsiteY10" fmla="*/ 4835680 h 5590381"/>
              <a:gd name="connsiteX11" fmla="*/ 0 w 13716"/>
              <a:gd name="connsiteY11" fmla="*/ 4136882 h 5590381"/>
              <a:gd name="connsiteX12" fmla="*/ 0 w 13716"/>
              <a:gd name="connsiteY12" fmla="*/ 3549892 h 5590381"/>
              <a:gd name="connsiteX13" fmla="*/ 0 w 13716"/>
              <a:gd name="connsiteY13" fmla="*/ 2851094 h 5590381"/>
              <a:gd name="connsiteX14" fmla="*/ 0 w 13716"/>
              <a:gd name="connsiteY14" fmla="*/ 2264104 h 5590381"/>
              <a:gd name="connsiteX15" fmla="*/ 0 w 13716"/>
              <a:gd name="connsiteY15" fmla="*/ 1733018 h 5590381"/>
              <a:gd name="connsiteX16" fmla="*/ 0 w 13716"/>
              <a:gd name="connsiteY16" fmla="*/ 1090124 h 5590381"/>
              <a:gd name="connsiteX17" fmla="*/ 0 w 13716"/>
              <a:gd name="connsiteY17"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5590381" fill="none" extrusionOk="0">
                <a:moveTo>
                  <a:pt x="0" y="0"/>
                </a:moveTo>
                <a:cubicBezTo>
                  <a:pt x="6858" y="-583"/>
                  <a:pt x="7851" y="431"/>
                  <a:pt x="13716" y="0"/>
                </a:cubicBezTo>
                <a:cubicBezTo>
                  <a:pt x="34933" y="215318"/>
                  <a:pt x="27251" y="565582"/>
                  <a:pt x="13716" y="754701"/>
                </a:cubicBezTo>
                <a:cubicBezTo>
                  <a:pt x="-46127" y="1001571"/>
                  <a:pt x="16502" y="1226848"/>
                  <a:pt x="13716" y="1565307"/>
                </a:cubicBezTo>
                <a:cubicBezTo>
                  <a:pt x="518" y="1889109"/>
                  <a:pt x="-16367" y="2000548"/>
                  <a:pt x="13716" y="2152297"/>
                </a:cubicBezTo>
                <a:cubicBezTo>
                  <a:pt x="-27751" y="2293511"/>
                  <a:pt x="26467" y="2577637"/>
                  <a:pt x="13716" y="2906998"/>
                </a:cubicBezTo>
                <a:cubicBezTo>
                  <a:pt x="10317" y="3210592"/>
                  <a:pt x="23894" y="3347388"/>
                  <a:pt x="13716" y="3549892"/>
                </a:cubicBezTo>
                <a:cubicBezTo>
                  <a:pt x="-2084" y="3774164"/>
                  <a:pt x="29811" y="3846282"/>
                  <a:pt x="13716" y="4080978"/>
                </a:cubicBezTo>
                <a:cubicBezTo>
                  <a:pt x="-34083" y="4316157"/>
                  <a:pt x="-21714" y="4469094"/>
                  <a:pt x="13716" y="4835680"/>
                </a:cubicBezTo>
                <a:cubicBezTo>
                  <a:pt x="54813" y="5147918"/>
                  <a:pt x="-17924" y="5390556"/>
                  <a:pt x="13716" y="5590381"/>
                </a:cubicBezTo>
                <a:cubicBezTo>
                  <a:pt x="8175" y="5590136"/>
                  <a:pt x="6849" y="5590599"/>
                  <a:pt x="0" y="5590381"/>
                </a:cubicBezTo>
                <a:cubicBezTo>
                  <a:pt x="25138" y="5250698"/>
                  <a:pt x="-4619" y="5075445"/>
                  <a:pt x="0" y="4835680"/>
                </a:cubicBezTo>
                <a:cubicBezTo>
                  <a:pt x="36581" y="4590550"/>
                  <a:pt x="3022" y="4474529"/>
                  <a:pt x="0" y="4304593"/>
                </a:cubicBezTo>
                <a:cubicBezTo>
                  <a:pt x="-12701" y="4111845"/>
                  <a:pt x="27688" y="3905584"/>
                  <a:pt x="0" y="3773507"/>
                </a:cubicBezTo>
                <a:cubicBezTo>
                  <a:pt x="-26601" y="3606595"/>
                  <a:pt x="-5508" y="3333425"/>
                  <a:pt x="0" y="3186517"/>
                </a:cubicBezTo>
                <a:cubicBezTo>
                  <a:pt x="27803" y="3020623"/>
                  <a:pt x="39608" y="2648539"/>
                  <a:pt x="0" y="2487720"/>
                </a:cubicBezTo>
                <a:cubicBezTo>
                  <a:pt x="-30668" y="2356394"/>
                  <a:pt x="-10848" y="2125581"/>
                  <a:pt x="0" y="1956633"/>
                </a:cubicBezTo>
                <a:cubicBezTo>
                  <a:pt x="21350" y="1832604"/>
                  <a:pt x="13098" y="1675326"/>
                  <a:pt x="0" y="1425547"/>
                </a:cubicBezTo>
                <a:cubicBezTo>
                  <a:pt x="51943" y="1231575"/>
                  <a:pt x="-49685" y="947153"/>
                  <a:pt x="0" y="614942"/>
                </a:cubicBezTo>
                <a:cubicBezTo>
                  <a:pt x="23685" y="274445"/>
                  <a:pt x="15608" y="143232"/>
                  <a:pt x="0" y="0"/>
                </a:cubicBezTo>
                <a:close/>
              </a:path>
              <a:path w="13716" h="5590381" stroke="0" extrusionOk="0">
                <a:moveTo>
                  <a:pt x="0" y="0"/>
                </a:moveTo>
                <a:cubicBezTo>
                  <a:pt x="4519" y="745"/>
                  <a:pt x="7608" y="27"/>
                  <a:pt x="13716" y="0"/>
                </a:cubicBezTo>
                <a:cubicBezTo>
                  <a:pt x="44022" y="114427"/>
                  <a:pt x="8229" y="453118"/>
                  <a:pt x="13716" y="698798"/>
                </a:cubicBezTo>
                <a:cubicBezTo>
                  <a:pt x="34424" y="963774"/>
                  <a:pt x="36600" y="1212364"/>
                  <a:pt x="13716" y="1397595"/>
                </a:cubicBezTo>
                <a:cubicBezTo>
                  <a:pt x="48283" y="1542354"/>
                  <a:pt x="25375" y="1802464"/>
                  <a:pt x="13716" y="2152297"/>
                </a:cubicBezTo>
                <a:cubicBezTo>
                  <a:pt x="3835" y="2525678"/>
                  <a:pt x="21814" y="2592868"/>
                  <a:pt x="13716" y="2739287"/>
                </a:cubicBezTo>
                <a:cubicBezTo>
                  <a:pt x="1084" y="2874965"/>
                  <a:pt x="-36448" y="3144013"/>
                  <a:pt x="13716" y="3493988"/>
                </a:cubicBezTo>
                <a:cubicBezTo>
                  <a:pt x="-17205" y="3852647"/>
                  <a:pt x="66492" y="4038484"/>
                  <a:pt x="13716" y="4304593"/>
                </a:cubicBezTo>
                <a:cubicBezTo>
                  <a:pt x="-83354" y="4564310"/>
                  <a:pt x="113944" y="5225828"/>
                  <a:pt x="13716" y="5590381"/>
                </a:cubicBezTo>
                <a:cubicBezTo>
                  <a:pt x="9333" y="5590250"/>
                  <a:pt x="5993" y="5589792"/>
                  <a:pt x="0" y="5590381"/>
                </a:cubicBezTo>
                <a:cubicBezTo>
                  <a:pt x="35863" y="5257220"/>
                  <a:pt x="-32757" y="5135372"/>
                  <a:pt x="0" y="4835680"/>
                </a:cubicBezTo>
                <a:cubicBezTo>
                  <a:pt x="7921" y="4562721"/>
                  <a:pt x="-29047" y="4351594"/>
                  <a:pt x="0" y="4136882"/>
                </a:cubicBezTo>
                <a:cubicBezTo>
                  <a:pt x="1393" y="3929098"/>
                  <a:pt x="-4372" y="3755796"/>
                  <a:pt x="0" y="3549892"/>
                </a:cubicBezTo>
                <a:cubicBezTo>
                  <a:pt x="-14123" y="3323552"/>
                  <a:pt x="21701" y="3076195"/>
                  <a:pt x="0" y="2851094"/>
                </a:cubicBezTo>
                <a:cubicBezTo>
                  <a:pt x="-51577" y="2661940"/>
                  <a:pt x="-7702" y="2448681"/>
                  <a:pt x="0" y="2264104"/>
                </a:cubicBezTo>
                <a:cubicBezTo>
                  <a:pt x="-8180" y="2080123"/>
                  <a:pt x="16108" y="1991682"/>
                  <a:pt x="0" y="1733018"/>
                </a:cubicBezTo>
                <a:cubicBezTo>
                  <a:pt x="-21280" y="1472795"/>
                  <a:pt x="8343" y="1385598"/>
                  <a:pt x="0" y="1090124"/>
                </a:cubicBezTo>
                <a:cubicBezTo>
                  <a:pt x="41559" y="815693"/>
                  <a:pt x="-53513" y="485395"/>
                  <a:pt x="0" y="0"/>
                </a:cubicBezTo>
                <a:close/>
              </a:path>
              <a:path w="13716" h="5590381" fill="none" stroke="0" extrusionOk="0">
                <a:moveTo>
                  <a:pt x="0" y="0"/>
                </a:moveTo>
                <a:cubicBezTo>
                  <a:pt x="6692" y="-634"/>
                  <a:pt x="7933" y="727"/>
                  <a:pt x="13716" y="0"/>
                </a:cubicBezTo>
                <a:cubicBezTo>
                  <a:pt x="-11397" y="210553"/>
                  <a:pt x="41795" y="570219"/>
                  <a:pt x="13716" y="754701"/>
                </a:cubicBezTo>
                <a:cubicBezTo>
                  <a:pt x="-16345" y="939055"/>
                  <a:pt x="5480" y="1271330"/>
                  <a:pt x="13716" y="1565307"/>
                </a:cubicBezTo>
                <a:cubicBezTo>
                  <a:pt x="214" y="1888228"/>
                  <a:pt x="-22439" y="2000817"/>
                  <a:pt x="13716" y="2152297"/>
                </a:cubicBezTo>
                <a:cubicBezTo>
                  <a:pt x="36483" y="2302199"/>
                  <a:pt x="43294" y="2645200"/>
                  <a:pt x="13716" y="2906998"/>
                </a:cubicBezTo>
                <a:cubicBezTo>
                  <a:pt x="10400" y="3203875"/>
                  <a:pt x="27719" y="3309255"/>
                  <a:pt x="13716" y="3549892"/>
                </a:cubicBezTo>
                <a:cubicBezTo>
                  <a:pt x="-8323" y="3767364"/>
                  <a:pt x="36239" y="3859248"/>
                  <a:pt x="13716" y="4080978"/>
                </a:cubicBezTo>
                <a:cubicBezTo>
                  <a:pt x="-28362" y="4308528"/>
                  <a:pt x="-17360" y="4464817"/>
                  <a:pt x="13716" y="4835680"/>
                </a:cubicBezTo>
                <a:cubicBezTo>
                  <a:pt x="37186" y="5120324"/>
                  <a:pt x="-5183" y="5409792"/>
                  <a:pt x="13716" y="5590381"/>
                </a:cubicBezTo>
                <a:cubicBezTo>
                  <a:pt x="8151" y="5590111"/>
                  <a:pt x="6756" y="5590651"/>
                  <a:pt x="0" y="5590381"/>
                </a:cubicBezTo>
                <a:cubicBezTo>
                  <a:pt x="366" y="5289836"/>
                  <a:pt x="-51421" y="5037027"/>
                  <a:pt x="0" y="4835680"/>
                </a:cubicBezTo>
                <a:cubicBezTo>
                  <a:pt x="30695" y="4638845"/>
                  <a:pt x="15954" y="4503929"/>
                  <a:pt x="0" y="4304593"/>
                </a:cubicBezTo>
                <a:cubicBezTo>
                  <a:pt x="14622" y="4089881"/>
                  <a:pt x="18900" y="3917008"/>
                  <a:pt x="0" y="3773507"/>
                </a:cubicBezTo>
                <a:cubicBezTo>
                  <a:pt x="-3147" y="3613850"/>
                  <a:pt x="-23547" y="3335869"/>
                  <a:pt x="0" y="3186517"/>
                </a:cubicBezTo>
                <a:cubicBezTo>
                  <a:pt x="5486" y="3055843"/>
                  <a:pt x="41826" y="2645889"/>
                  <a:pt x="0" y="2487720"/>
                </a:cubicBezTo>
                <a:cubicBezTo>
                  <a:pt x="-23992" y="2347034"/>
                  <a:pt x="14189" y="2145771"/>
                  <a:pt x="0" y="1956633"/>
                </a:cubicBezTo>
                <a:cubicBezTo>
                  <a:pt x="14669" y="1780910"/>
                  <a:pt x="-4302" y="1660669"/>
                  <a:pt x="0" y="1425547"/>
                </a:cubicBezTo>
                <a:cubicBezTo>
                  <a:pt x="70611" y="1196115"/>
                  <a:pt x="14725" y="924393"/>
                  <a:pt x="0" y="614942"/>
                </a:cubicBezTo>
                <a:cubicBezTo>
                  <a:pt x="-2330" y="269013"/>
                  <a:pt x="15133" y="1326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5590381" fill="none" extrusionOk="0">
                        <a:moveTo>
                          <a:pt x="0" y="0"/>
                        </a:moveTo>
                        <a:cubicBezTo>
                          <a:pt x="6519" y="-664"/>
                          <a:pt x="8288" y="665"/>
                          <a:pt x="13716" y="0"/>
                        </a:cubicBezTo>
                        <a:cubicBezTo>
                          <a:pt x="-9798" y="225076"/>
                          <a:pt x="41703" y="562283"/>
                          <a:pt x="13716" y="754701"/>
                        </a:cubicBezTo>
                        <a:cubicBezTo>
                          <a:pt x="-14271" y="947119"/>
                          <a:pt x="25509" y="1239251"/>
                          <a:pt x="13716" y="1565307"/>
                        </a:cubicBezTo>
                        <a:cubicBezTo>
                          <a:pt x="1923" y="1891363"/>
                          <a:pt x="2588" y="1999140"/>
                          <a:pt x="13716" y="2152297"/>
                        </a:cubicBezTo>
                        <a:cubicBezTo>
                          <a:pt x="24845" y="2305454"/>
                          <a:pt x="24133" y="2598333"/>
                          <a:pt x="13716" y="2906998"/>
                        </a:cubicBezTo>
                        <a:cubicBezTo>
                          <a:pt x="3299" y="3215663"/>
                          <a:pt x="30691" y="3327412"/>
                          <a:pt x="13716" y="3549892"/>
                        </a:cubicBezTo>
                        <a:cubicBezTo>
                          <a:pt x="-3259" y="3772372"/>
                          <a:pt x="33989" y="3843836"/>
                          <a:pt x="13716" y="4080978"/>
                        </a:cubicBezTo>
                        <a:cubicBezTo>
                          <a:pt x="-6557" y="4318120"/>
                          <a:pt x="-8378" y="4511166"/>
                          <a:pt x="13716" y="4835680"/>
                        </a:cubicBezTo>
                        <a:cubicBezTo>
                          <a:pt x="35810" y="5160194"/>
                          <a:pt x="-17642" y="5401748"/>
                          <a:pt x="13716" y="5590381"/>
                        </a:cubicBezTo>
                        <a:cubicBezTo>
                          <a:pt x="8599" y="5590092"/>
                          <a:pt x="6708" y="5590668"/>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3716" h="5590381"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4226" y="1794517"/>
                          <a:pt x="13716" y="2152297"/>
                        </a:cubicBezTo>
                        <a:cubicBezTo>
                          <a:pt x="-6794" y="2510077"/>
                          <a:pt x="36274" y="2594424"/>
                          <a:pt x="13716" y="2739287"/>
                        </a:cubicBezTo>
                        <a:cubicBezTo>
                          <a:pt x="-8842" y="2884150"/>
                          <a:pt x="22545" y="3129706"/>
                          <a:pt x="13716" y="3493988"/>
                        </a:cubicBezTo>
                        <a:cubicBezTo>
                          <a:pt x="4887" y="3858270"/>
                          <a:pt x="49629" y="4041447"/>
                          <a:pt x="13716" y="4304593"/>
                        </a:cubicBezTo>
                        <a:cubicBezTo>
                          <a:pt x="-22197" y="4567740"/>
                          <a:pt x="45055" y="5149125"/>
                          <a:pt x="13716" y="5590381"/>
                        </a:cubicBezTo>
                        <a:cubicBezTo>
                          <a:pt x="9649" y="5590058"/>
                          <a:pt x="6483" y="5589928"/>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891389-3843-469B-85B1-90C35348F31C}"/>
              </a:ext>
            </a:extLst>
          </p:cNvPr>
          <p:cNvPicPr>
            <a:picLocks noChangeAspect="1"/>
          </p:cNvPicPr>
          <p:nvPr/>
        </p:nvPicPr>
        <p:blipFill>
          <a:blip r:embed="rId3"/>
          <a:stretch>
            <a:fillRect/>
          </a:stretch>
        </p:blipFill>
        <p:spPr>
          <a:xfrm>
            <a:off x="304800" y="1063759"/>
            <a:ext cx="8284941" cy="4505897"/>
          </a:xfrm>
          <a:prstGeom prst="rect">
            <a:avLst/>
          </a:prstGeom>
        </p:spPr>
      </p:pic>
      <p:pic>
        <p:nvPicPr>
          <p:cNvPr id="2" name="Picture 1" descr="content h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4" name="Slide Number Placeholder 3">
            <a:extLst>
              <a:ext uri="{FF2B5EF4-FFF2-40B4-BE49-F238E27FC236}">
                <a16:creationId xmlns:a16="http://schemas.microsoft.com/office/drawing/2014/main" id="{EF03BC12-305B-4A05-B822-05F8C86992EE}"/>
              </a:ext>
            </a:extLst>
          </p:cNvPr>
          <p:cNvSpPr>
            <a:spLocks noGrp="1"/>
          </p:cNvSpPr>
          <p:nvPr>
            <p:ph type="sldNum" sz="quarter" idx="12"/>
          </p:nvPr>
        </p:nvSpPr>
        <p:spPr>
          <a:xfrm>
            <a:off x="6457950" y="7366519"/>
            <a:ext cx="2057400" cy="365125"/>
          </a:xfrm>
        </p:spPr>
        <p:txBody>
          <a:bodyPr vert="horz" lIns="91440" tIns="45720" rIns="91440" bIns="45720" rtlCol="0" anchor="ctr">
            <a:normAutofit/>
          </a:bodyPr>
          <a:lstStyle/>
          <a:p>
            <a:pPr>
              <a:spcAft>
                <a:spcPts val="600"/>
              </a:spcAft>
            </a:pPr>
            <a:fld id="{71215EF3-A6CB-E54C-B6CC-01F257EC0178}" type="slidenum">
              <a:rPr lang="en-US">
                <a:solidFill>
                  <a:srgbClr val="303030"/>
                </a:solidFill>
              </a:rPr>
              <a:pPr>
                <a:spcAft>
                  <a:spcPts val="600"/>
                </a:spcAft>
              </a:pPr>
              <a:t>47</a:t>
            </a:fld>
            <a:endParaRPr lang="en-US">
              <a:solidFill>
                <a:srgbClr val="303030"/>
              </a:solidFill>
            </a:endParaRPr>
          </a:p>
        </p:txBody>
      </p:sp>
      <p:sp>
        <p:nvSpPr>
          <p:cNvPr id="9" name="TextBox 8">
            <a:extLst>
              <a:ext uri="{FF2B5EF4-FFF2-40B4-BE49-F238E27FC236}">
                <a16:creationId xmlns:a16="http://schemas.microsoft.com/office/drawing/2014/main" id="{69609AD0-E390-461E-8C3B-BF25DC9B3672}"/>
              </a:ext>
            </a:extLst>
          </p:cNvPr>
          <p:cNvSpPr txBox="1"/>
          <p:nvPr/>
        </p:nvSpPr>
        <p:spPr>
          <a:xfrm>
            <a:off x="2438400" y="228600"/>
            <a:ext cx="6400800" cy="738664"/>
          </a:xfrm>
          <a:prstGeom prst="rect">
            <a:avLst/>
          </a:prstGeom>
          <a:noFill/>
        </p:spPr>
        <p:txBody>
          <a:bodyPr wrap="square" rtlCol="0">
            <a:spAutoFit/>
          </a:bodyPr>
          <a:lstStyle/>
          <a:p>
            <a:r>
              <a:rPr lang="en-US" sz="2400" b="1" dirty="0">
                <a:solidFill>
                  <a:schemeClr val="bg1"/>
                </a:solidFill>
                <a:latin typeface="Times New Roman"/>
                <a:cs typeface="Times New Roman"/>
              </a:rPr>
              <a:t>Year-End Financial Reminders – W-2s</a:t>
            </a:r>
          </a:p>
          <a:p>
            <a:endParaRPr lang="en-US" dirty="0"/>
          </a:p>
        </p:txBody>
      </p:sp>
      <p:sp>
        <p:nvSpPr>
          <p:cNvPr id="10" name="TextBox 9">
            <a:extLst>
              <a:ext uri="{FF2B5EF4-FFF2-40B4-BE49-F238E27FC236}">
                <a16:creationId xmlns:a16="http://schemas.microsoft.com/office/drawing/2014/main" id="{F2C40EFE-D20D-44E6-93B0-90AE570CBDAF}"/>
              </a:ext>
            </a:extLst>
          </p:cNvPr>
          <p:cNvSpPr txBox="1"/>
          <p:nvPr/>
        </p:nvSpPr>
        <p:spPr>
          <a:xfrm>
            <a:off x="180205" y="5794241"/>
            <a:ext cx="2930652" cy="1015663"/>
          </a:xfrm>
          <a:prstGeom prst="rect">
            <a:avLst/>
          </a:prstGeom>
          <a:noFill/>
          <a:ln>
            <a:solidFill>
              <a:schemeClr val="tx1"/>
            </a:solidFill>
            <a:prstDash val="lgDash"/>
          </a:ln>
        </p:spPr>
        <p:txBody>
          <a:bodyPr wrap="square" rtlCol="0">
            <a:spAutoFit/>
          </a:bodyPr>
          <a:lstStyle/>
          <a:p>
            <a:r>
              <a:rPr lang="en-US" sz="2000" dirty="0">
                <a:latin typeface="Harrington" panose="04040505050A02020702" pitchFamily="82" charset="0"/>
              </a:rPr>
              <a:t>This W-2 is for a regular (non-ordained) employee</a:t>
            </a:r>
          </a:p>
        </p:txBody>
      </p:sp>
    </p:spTree>
    <p:extLst>
      <p:ext uri="{BB962C8B-B14F-4D97-AF65-F5344CB8AC3E}">
        <p14:creationId xmlns:p14="http://schemas.microsoft.com/office/powerpoint/2010/main" val="2867749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W-2s</a:t>
            </a:r>
          </a:p>
        </p:txBody>
      </p:sp>
      <p:sp>
        <p:nvSpPr>
          <p:cNvPr id="3" name="TextBox 2">
            <a:extLst>
              <a:ext uri="{FF2B5EF4-FFF2-40B4-BE49-F238E27FC236}">
                <a16:creationId xmlns:a16="http://schemas.microsoft.com/office/drawing/2014/main" id="{211973F3-200D-4A9A-B52B-7422E6A0ECC8}"/>
              </a:ext>
            </a:extLst>
          </p:cNvPr>
          <p:cNvSpPr txBox="1"/>
          <p:nvPr/>
        </p:nvSpPr>
        <p:spPr>
          <a:xfrm>
            <a:off x="914400" y="1752599"/>
            <a:ext cx="7924800" cy="7078861"/>
          </a:xfrm>
          <a:prstGeom prst="rect">
            <a:avLst/>
          </a:prstGeom>
          <a:noFill/>
        </p:spPr>
        <p:txBody>
          <a:bodyPr wrap="square" rtlCol="0">
            <a:spAutoFit/>
          </a:bodyPr>
          <a:lstStyle/>
          <a:p>
            <a:pPr marL="342900" indent="-342900">
              <a:buFont typeface="Arial" panose="020B0604020202020204" pitchFamily="34" charset="0"/>
              <a:buChar char="•"/>
            </a:pPr>
            <a:r>
              <a:rPr lang="en-US" sz="2800" dirty="0"/>
              <a:t>In most cases, your priest’s W-2 will look significantly different that that of all other employees. This is due to their dual tax status: employees for income tax purposes but self-employed for Social Security and Medicare purposes</a:t>
            </a:r>
          </a:p>
          <a:p>
            <a:pPr marL="342900" indent="-342900">
              <a:buFont typeface="Arial" panose="020B0604020202020204" pitchFamily="34" charset="0"/>
              <a:buChar char="•"/>
            </a:pPr>
            <a:endParaRPr lang="en-US" sz="3200" dirty="0"/>
          </a:p>
          <a:p>
            <a:pPr marL="800100" lvl="1" indent="-342900">
              <a:buFont typeface="Arial" panose="020B0604020202020204" pitchFamily="34" charset="0"/>
              <a:buChar char="•"/>
            </a:pPr>
            <a:r>
              <a:rPr lang="en-US" sz="2600" dirty="0"/>
              <a:t>Typically, only Box 1 and Box 1 are filled out. Boxes 3-12 are blank.</a:t>
            </a:r>
          </a:p>
          <a:p>
            <a:pPr marL="800100" lvl="1" indent="-342900">
              <a:buFont typeface="Arial" panose="020B0604020202020204" pitchFamily="34" charset="0"/>
              <a:buChar char="•"/>
            </a:pPr>
            <a:r>
              <a:rPr lang="en-US" sz="2600" dirty="0"/>
              <a:t>Box 13 “Retirement Box” should be checked, as they participate in the Priest Pension Plan.</a:t>
            </a:r>
          </a:p>
          <a:p>
            <a:pPr marL="800100" lvl="1" indent="-342900">
              <a:buFont typeface="Arial" panose="020B0604020202020204" pitchFamily="34" charset="0"/>
              <a:buChar char="•"/>
            </a:pPr>
            <a:r>
              <a:rPr lang="en-US" sz="2600" dirty="0"/>
              <a:t>Housing may be included in Box 14</a:t>
            </a:r>
          </a:p>
          <a:p>
            <a:pPr marL="342900" indent="-342900">
              <a:buFont typeface="Arial" panose="020B0604020202020204" pitchFamily="34" charset="0"/>
              <a:buChar char="•"/>
            </a:pPr>
            <a:endParaRPr lang="en-US" sz="2000" dirty="0"/>
          </a:p>
          <a:p>
            <a:pPr marL="1257300" lvl="2" indent="-342900">
              <a:buFont typeface="Arial" panose="020B0604020202020204" pitchFamily="34" charset="0"/>
              <a:buChar char="•"/>
            </a:pPr>
            <a:endParaRPr lang="en-US" sz="2000" dirty="0"/>
          </a:p>
          <a:p>
            <a:br>
              <a:rPr lang="en-US" sz="2000" dirty="0"/>
            </a:br>
            <a:r>
              <a:rPr lang="en-US" sz="2000" dirty="0"/>
              <a:t>	</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EF03BC12-305B-4A05-B822-05F8C86992E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623674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W-2s</a:t>
            </a:r>
          </a:p>
        </p:txBody>
      </p:sp>
      <p:sp>
        <p:nvSpPr>
          <p:cNvPr id="4" name="Slide Number Placeholder 3">
            <a:extLst>
              <a:ext uri="{FF2B5EF4-FFF2-40B4-BE49-F238E27FC236}">
                <a16:creationId xmlns:a16="http://schemas.microsoft.com/office/drawing/2014/main" id="{EF03BC12-305B-4A05-B822-05F8C86992E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49</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A5707136-858B-4955-AD16-B9829E7FC6AE}"/>
              </a:ext>
            </a:extLst>
          </p:cNvPr>
          <p:cNvPicPr>
            <a:picLocks noChangeAspect="1"/>
          </p:cNvPicPr>
          <p:nvPr/>
        </p:nvPicPr>
        <p:blipFill>
          <a:blip r:embed="rId4"/>
          <a:stretch>
            <a:fillRect/>
          </a:stretch>
        </p:blipFill>
        <p:spPr>
          <a:xfrm>
            <a:off x="328020" y="1237944"/>
            <a:ext cx="8487960" cy="4382112"/>
          </a:xfrm>
          <a:prstGeom prst="rect">
            <a:avLst/>
          </a:prstGeom>
        </p:spPr>
      </p:pic>
      <p:sp>
        <p:nvSpPr>
          <p:cNvPr id="8" name="TextBox 7">
            <a:extLst>
              <a:ext uri="{FF2B5EF4-FFF2-40B4-BE49-F238E27FC236}">
                <a16:creationId xmlns:a16="http://schemas.microsoft.com/office/drawing/2014/main" id="{4DA668B6-CA3C-4B71-B2FA-B177CEF4E7C9}"/>
              </a:ext>
            </a:extLst>
          </p:cNvPr>
          <p:cNvSpPr txBox="1"/>
          <p:nvPr/>
        </p:nvSpPr>
        <p:spPr>
          <a:xfrm>
            <a:off x="180205" y="5794241"/>
            <a:ext cx="2930652" cy="400110"/>
          </a:xfrm>
          <a:prstGeom prst="rect">
            <a:avLst/>
          </a:prstGeom>
          <a:noFill/>
          <a:ln>
            <a:solidFill>
              <a:schemeClr val="tx1"/>
            </a:solidFill>
            <a:prstDash val="lgDash"/>
          </a:ln>
        </p:spPr>
        <p:txBody>
          <a:bodyPr wrap="square" rtlCol="0">
            <a:spAutoFit/>
          </a:bodyPr>
          <a:lstStyle/>
          <a:p>
            <a:r>
              <a:rPr lang="en-US" sz="2000" dirty="0">
                <a:latin typeface="Harrington" panose="04040505050A02020702" pitchFamily="82" charset="0"/>
              </a:rPr>
              <a:t>This W-2 is for a priest</a:t>
            </a:r>
          </a:p>
        </p:txBody>
      </p:sp>
    </p:spTree>
    <p:extLst>
      <p:ext uri="{BB962C8B-B14F-4D97-AF65-F5344CB8AC3E}">
        <p14:creationId xmlns:p14="http://schemas.microsoft.com/office/powerpoint/2010/main" val="172492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7" name="TextBox 6"/>
          <p:cNvSpPr txBox="1"/>
          <p:nvPr/>
        </p:nvSpPr>
        <p:spPr>
          <a:xfrm>
            <a:off x="2503576" y="312149"/>
            <a:ext cx="6515099" cy="523220"/>
          </a:xfrm>
          <a:prstGeom prst="rect">
            <a:avLst/>
          </a:prstGeom>
          <a:noFill/>
        </p:spPr>
        <p:txBody>
          <a:bodyPr wrap="square" rtlCol="0">
            <a:spAutoFit/>
          </a:bodyPr>
          <a:lstStyle/>
          <a:p>
            <a:r>
              <a:rPr lang="en-US" sz="2800" dirty="0">
                <a:solidFill>
                  <a:schemeClr val="bg1"/>
                </a:solidFill>
              </a:rPr>
              <a:t>MMCPC</a:t>
            </a:r>
          </a:p>
        </p:txBody>
      </p:sp>
      <p:sp>
        <p:nvSpPr>
          <p:cNvPr id="2" name="TextBox 1"/>
          <p:cNvSpPr txBox="1"/>
          <p:nvPr/>
        </p:nvSpPr>
        <p:spPr>
          <a:xfrm>
            <a:off x="1319582" y="1161633"/>
            <a:ext cx="6505627" cy="523220"/>
          </a:xfrm>
          <a:prstGeom prst="rect">
            <a:avLst/>
          </a:prstGeom>
          <a:noFill/>
        </p:spPr>
        <p:txBody>
          <a:bodyPr wrap="none" rtlCol="0">
            <a:spAutoFit/>
          </a:bodyPr>
          <a:lstStyle/>
          <a:p>
            <a:r>
              <a:rPr lang="en-US" sz="2800" dirty="0"/>
              <a:t>Mary Mother of the Church Pastoral Center</a:t>
            </a:r>
          </a:p>
        </p:txBody>
      </p:sp>
      <p:pic>
        <p:nvPicPr>
          <p:cNvPr id="4" name="Picture 3"/>
          <p:cNvPicPr>
            <a:picLocks noChangeAspect="1"/>
          </p:cNvPicPr>
          <p:nvPr/>
        </p:nvPicPr>
        <p:blipFill>
          <a:blip r:embed="rId4"/>
          <a:stretch>
            <a:fillRect/>
          </a:stretch>
        </p:blipFill>
        <p:spPr>
          <a:xfrm>
            <a:off x="2667000" y="1801091"/>
            <a:ext cx="3621232" cy="4828309"/>
          </a:xfrm>
          <a:prstGeom prst="rect">
            <a:avLst/>
          </a:prstGeom>
        </p:spPr>
      </p:pic>
      <p:sp>
        <p:nvSpPr>
          <p:cNvPr id="8" name="TextBox 7"/>
          <p:cNvSpPr txBox="1"/>
          <p:nvPr/>
        </p:nvSpPr>
        <p:spPr>
          <a:xfrm>
            <a:off x="7023964" y="5638800"/>
            <a:ext cx="1602490" cy="369332"/>
          </a:xfrm>
          <a:prstGeom prst="rect">
            <a:avLst/>
          </a:prstGeom>
          <a:noFill/>
        </p:spPr>
        <p:txBody>
          <a:bodyPr wrap="none" rtlCol="0">
            <a:spAutoFit/>
          </a:bodyPr>
          <a:lstStyle/>
          <a:p>
            <a:r>
              <a:rPr lang="en-US" dirty="0"/>
              <a:t>125 Employees</a:t>
            </a:r>
          </a:p>
        </p:txBody>
      </p:sp>
      <p:sp>
        <p:nvSpPr>
          <p:cNvPr id="5" name="Slide Number Placeholder 4">
            <a:extLst>
              <a:ext uri="{FF2B5EF4-FFF2-40B4-BE49-F238E27FC236}">
                <a16:creationId xmlns:a16="http://schemas.microsoft.com/office/drawing/2014/main" id="{9C5A55C7-CA77-4F7F-9D32-03E75F1DF20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4110628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Year-End Financial Reminders – W-2s</a:t>
            </a:r>
          </a:p>
        </p:txBody>
      </p:sp>
      <p:sp>
        <p:nvSpPr>
          <p:cNvPr id="3" name="TextBox 2">
            <a:extLst>
              <a:ext uri="{FF2B5EF4-FFF2-40B4-BE49-F238E27FC236}">
                <a16:creationId xmlns:a16="http://schemas.microsoft.com/office/drawing/2014/main" id="{211973F3-200D-4A9A-B52B-7422E6A0ECC8}"/>
              </a:ext>
            </a:extLst>
          </p:cNvPr>
          <p:cNvSpPr txBox="1"/>
          <p:nvPr/>
        </p:nvSpPr>
        <p:spPr>
          <a:xfrm>
            <a:off x="914400" y="1752599"/>
            <a:ext cx="7924800" cy="5232202"/>
          </a:xfrm>
          <a:prstGeom prst="rect">
            <a:avLst/>
          </a:prstGeom>
          <a:noFill/>
        </p:spPr>
        <p:txBody>
          <a:bodyPr wrap="square" rtlCol="0">
            <a:spAutoFit/>
          </a:bodyPr>
          <a:lstStyle/>
          <a:p>
            <a:pPr marL="342900" indent="-342900">
              <a:buFont typeface="Arial" panose="020B0604020202020204" pitchFamily="34" charset="0"/>
              <a:buChar char="•"/>
            </a:pPr>
            <a:r>
              <a:rPr lang="en-US" sz="2800" dirty="0"/>
              <a:t>Other Year-End Reminders about W-2s</a:t>
            </a:r>
          </a:p>
          <a:p>
            <a:pPr marL="800100" lvl="1" indent="-342900">
              <a:buFont typeface="Arial" panose="020B0604020202020204" pitchFamily="34" charset="0"/>
              <a:buChar char="•"/>
            </a:pPr>
            <a:r>
              <a:rPr lang="en-US" sz="2600" dirty="0"/>
              <a:t>The face value of gift cards given to employees are considered taxable income and must be included on a W-2</a:t>
            </a:r>
          </a:p>
          <a:p>
            <a:pPr marL="800100" lvl="1" indent="-342900">
              <a:buFont typeface="Arial" panose="020B0604020202020204" pitchFamily="34" charset="0"/>
              <a:buChar char="•"/>
            </a:pPr>
            <a:r>
              <a:rPr lang="en-US" sz="2600" dirty="0"/>
              <a:t>Gifts that are not de </a:t>
            </a:r>
            <a:r>
              <a:rPr lang="en-US" sz="2600" dirty="0" err="1"/>
              <a:t>minimus</a:t>
            </a:r>
            <a:r>
              <a:rPr lang="en-US" sz="2600" dirty="0"/>
              <a:t> or gift cards that are given to employees by Home &amp; School, Christian Women, etc. are considered taxable income and must be included on a W-2</a:t>
            </a:r>
          </a:p>
          <a:p>
            <a:pPr marL="342900" indent="-342900">
              <a:buFont typeface="Arial" panose="020B0604020202020204" pitchFamily="34" charset="0"/>
              <a:buChar char="•"/>
            </a:pPr>
            <a:endParaRPr lang="en-US" sz="2000" dirty="0"/>
          </a:p>
          <a:p>
            <a:pPr marL="1257300" lvl="2" indent="-342900">
              <a:buFont typeface="Arial" panose="020B0604020202020204" pitchFamily="34" charset="0"/>
              <a:buChar char="•"/>
            </a:pPr>
            <a:endParaRPr lang="en-US" sz="2000" dirty="0"/>
          </a:p>
          <a:p>
            <a:br>
              <a:rPr lang="en-US" sz="2000" dirty="0"/>
            </a:br>
            <a:r>
              <a:rPr lang="en-US" sz="2000" dirty="0"/>
              <a:t>	</a:t>
            </a:r>
          </a:p>
          <a:p>
            <a:pPr marL="285750" indent="-285750">
              <a:buFont typeface="Arial" panose="020B0604020202020204" pitchFamily="34" charset="0"/>
              <a:buChar char="•"/>
            </a:pPr>
            <a:endParaRPr lang="en-US" sz="4400" dirty="0"/>
          </a:p>
        </p:txBody>
      </p:sp>
      <p:sp>
        <p:nvSpPr>
          <p:cNvPr id="4" name="Slide Number Placeholder 3">
            <a:extLst>
              <a:ext uri="{FF2B5EF4-FFF2-40B4-BE49-F238E27FC236}">
                <a16:creationId xmlns:a16="http://schemas.microsoft.com/office/drawing/2014/main" id="{EF03BC12-305B-4A05-B822-05F8C86992E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2762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6000" dirty="0"/>
              <a:t>Questions??</a:t>
            </a:r>
          </a:p>
          <a:p>
            <a:endParaRPr lang="en-US" dirty="0"/>
          </a:p>
          <a:p>
            <a:endParaRPr lang="en-US" dirty="0"/>
          </a:p>
        </p:txBody>
      </p:sp>
      <p:sp>
        <p:nvSpPr>
          <p:cNvPr id="3" name="Slide Number Placeholder 2">
            <a:extLst>
              <a:ext uri="{FF2B5EF4-FFF2-40B4-BE49-F238E27FC236}">
                <a16:creationId xmlns:a16="http://schemas.microsoft.com/office/drawing/2014/main" id="{D55641F7-E31E-42EB-A308-DCF6DB17BD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CAC2EF07-0F1D-4FA5-A212-9AC5415F52C0}"/>
              </a:ext>
            </a:extLst>
          </p:cNvPr>
          <p:cNvSpPr txBox="1"/>
          <p:nvPr/>
        </p:nvSpPr>
        <p:spPr>
          <a:xfrm>
            <a:off x="381000" y="5486400"/>
            <a:ext cx="8458200" cy="369332"/>
          </a:xfrm>
          <a:prstGeom prst="rect">
            <a:avLst/>
          </a:prstGeom>
          <a:noFill/>
        </p:spPr>
        <p:txBody>
          <a:bodyPr wrap="square" rtlCol="0">
            <a:spAutoFit/>
          </a:bodyPr>
          <a:lstStyle/>
          <a:p>
            <a:r>
              <a:rPr lang="en-US" dirty="0"/>
              <a:t>Up Next: Love One Another Capital Campaign</a:t>
            </a:r>
          </a:p>
        </p:txBody>
      </p:sp>
    </p:spTree>
    <p:extLst>
      <p:ext uri="{BB962C8B-B14F-4D97-AF65-F5344CB8AC3E}">
        <p14:creationId xmlns:p14="http://schemas.microsoft.com/office/powerpoint/2010/main" val="3569685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3516155"/>
          </a:xfrm>
          <a:prstGeom prst="rect">
            <a:avLst/>
          </a:prstGeom>
          <a:noFill/>
        </p:spPr>
        <p:txBody>
          <a:bodyPr wrap="square">
            <a:spAutoFit/>
          </a:bodyPr>
          <a:lstStyle/>
          <a:p>
            <a:pPr>
              <a:lnSpc>
                <a:spcPct val="110000"/>
              </a:lnSpc>
            </a:pPr>
            <a:r>
              <a:rPr lang="en-US" sz="4400" b="1" dirty="0">
                <a:latin typeface="Times New Roman"/>
                <a:cs typeface="Times New Roman"/>
              </a:rPr>
              <a:t>Love One Another Capital Campaign</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Andy Gaertner - Director</a:t>
            </a:r>
          </a:p>
          <a:p>
            <a:pPr>
              <a:lnSpc>
                <a:spcPct val="110000"/>
              </a:lnSpc>
            </a:pPr>
            <a:r>
              <a:rPr lang="en-US" sz="2400" dirty="0">
                <a:latin typeface="Times New Roman"/>
                <a:cs typeface="Times New Roman"/>
              </a:rPr>
              <a:t>Development Department</a:t>
            </a:r>
          </a:p>
          <a:p>
            <a:pPr>
              <a:lnSpc>
                <a:spcPct val="110000"/>
              </a:lnSpc>
            </a:pPr>
            <a:r>
              <a:rPr lang="en-US" sz="2400" dirty="0">
                <a:latin typeface="Times New Roman"/>
                <a:cs typeface="Times New Roman"/>
              </a:rPr>
              <a:t>Archdiocese of Milwaukee</a:t>
            </a:r>
            <a:endParaRPr lang="en-US" sz="2800" dirty="0">
              <a:latin typeface="Times New Roman"/>
              <a:cs typeface="Times New Roman"/>
            </a:endParaRPr>
          </a:p>
        </p:txBody>
      </p:sp>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133734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Love One Another Capital Campaign</a:t>
            </a:r>
          </a:p>
        </p:txBody>
      </p:sp>
      <p:sp>
        <p:nvSpPr>
          <p:cNvPr id="12" name="TextBox 11">
            <a:extLst>
              <a:ext uri="{FF2B5EF4-FFF2-40B4-BE49-F238E27FC236}">
                <a16:creationId xmlns:a16="http://schemas.microsoft.com/office/drawing/2014/main" id="{9224399C-5001-4DEC-B4C6-50D792599D90}"/>
              </a:ext>
            </a:extLst>
          </p:cNvPr>
          <p:cNvSpPr txBox="1"/>
          <p:nvPr/>
        </p:nvSpPr>
        <p:spPr>
          <a:xfrm>
            <a:off x="1905000" y="1295400"/>
            <a:ext cx="6924675" cy="4401205"/>
          </a:xfrm>
          <a:prstGeom prst="rect">
            <a:avLst/>
          </a:prstGeom>
          <a:noFill/>
        </p:spPr>
        <p:txBody>
          <a:bodyPr wrap="square" rtlCol="0">
            <a:spAutoFit/>
          </a:bodyPr>
          <a:lstStyle/>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What is a capital campaign?</a:t>
            </a: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What is the Love One Another campaign?</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Why now?</a:t>
            </a:r>
          </a:p>
        </p:txBody>
      </p:sp>
      <p:pic>
        <p:nvPicPr>
          <p:cNvPr id="14" name="Picture 13">
            <a:extLst>
              <a:ext uri="{FF2B5EF4-FFF2-40B4-BE49-F238E27FC236}">
                <a16:creationId xmlns:a16="http://schemas.microsoft.com/office/drawing/2014/main" id="{F94C8D77-EF14-4CDC-9ADF-2977A7A9EC2B}"/>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05200" y="2715190"/>
            <a:ext cx="2634844" cy="1628210"/>
          </a:xfrm>
          <a:prstGeom prst="rect">
            <a:avLst/>
          </a:prstGeom>
          <a:noFill/>
          <a:ln>
            <a:noFill/>
          </a:ln>
        </p:spPr>
      </p:pic>
      <p:sp>
        <p:nvSpPr>
          <p:cNvPr id="3" name="Slide Number Placeholder 2">
            <a:extLst>
              <a:ext uri="{FF2B5EF4-FFF2-40B4-BE49-F238E27FC236}">
                <a16:creationId xmlns:a16="http://schemas.microsoft.com/office/drawing/2014/main" id="{DE3FA6CA-34BE-4DD7-B23E-89A953D2AF7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369353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Love One Another Capital Campaign</a:t>
            </a:r>
          </a:p>
        </p:txBody>
      </p:sp>
      <p:sp>
        <p:nvSpPr>
          <p:cNvPr id="12" name="TextBox 11">
            <a:extLst>
              <a:ext uri="{FF2B5EF4-FFF2-40B4-BE49-F238E27FC236}">
                <a16:creationId xmlns:a16="http://schemas.microsoft.com/office/drawing/2014/main" id="{9224399C-5001-4DEC-B4C6-50D792599D90}"/>
              </a:ext>
            </a:extLst>
          </p:cNvPr>
          <p:cNvSpPr txBox="1"/>
          <p:nvPr/>
        </p:nvSpPr>
        <p:spPr>
          <a:xfrm>
            <a:off x="228600" y="1295400"/>
            <a:ext cx="89154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What is the purpose of the Love One Another campaign?</a:t>
            </a:r>
          </a:p>
        </p:txBody>
      </p:sp>
      <p:sp>
        <p:nvSpPr>
          <p:cNvPr id="13" name="TextBox 12">
            <a:extLst>
              <a:ext uri="{FF2B5EF4-FFF2-40B4-BE49-F238E27FC236}">
                <a16:creationId xmlns:a16="http://schemas.microsoft.com/office/drawing/2014/main" id="{E71F089D-1521-48DA-847D-9D1C58EAF397}"/>
              </a:ext>
            </a:extLst>
          </p:cNvPr>
          <p:cNvSpPr txBox="1"/>
          <p:nvPr/>
        </p:nvSpPr>
        <p:spPr>
          <a:xfrm>
            <a:off x="0" y="1828800"/>
            <a:ext cx="9144000" cy="4815485"/>
          </a:xfrm>
          <a:prstGeom prst="rect">
            <a:avLst/>
          </a:prstGeom>
          <a:noFill/>
        </p:spPr>
        <p:txBody>
          <a:bodyPr wrap="square">
            <a:spAutoFit/>
          </a:bodyPr>
          <a:lstStyle/>
          <a:p>
            <a:pPr>
              <a:lnSpc>
                <a:spcPct val="130000"/>
              </a:lnSpc>
              <a:spcBef>
                <a:spcPts val="1200"/>
              </a:spcBef>
              <a:buClr>
                <a:srgbClr val="C0A463"/>
              </a:buClr>
              <a:buBlip>
                <a:blip r:embed="rId4"/>
              </a:buBlip>
              <a:tabLst>
                <a:tab pos="7772400" algn="r"/>
              </a:tabLst>
            </a:pPr>
            <a:r>
              <a:rPr lang="en-US" sz="2400" dirty="0">
                <a:solidFill>
                  <a:schemeClr val="tx1"/>
                </a:solidFill>
                <a:latin typeface="Goudy Old Style" panose="02020502050305020303" pitchFamily="18" charset="0"/>
              </a:rPr>
              <a:t>Launched in 2020 following a planning study.</a:t>
            </a:r>
          </a:p>
          <a:p>
            <a:pPr>
              <a:lnSpc>
                <a:spcPct val="130000"/>
              </a:lnSpc>
              <a:spcBef>
                <a:spcPts val="1200"/>
              </a:spcBef>
              <a:buClr>
                <a:srgbClr val="C0A463"/>
              </a:buClr>
              <a:buBlip>
                <a:blip r:embed="rId4"/>
              </a:buBlip>
              <a:tabLst>
                <a:tab pos="7772400" algn="r"/>
              </a:tabLst>
            </a:pPr>
            <a:r>
              <a:rPr lang="en-US" sz="2400" dirty="0">
                <a:solidFill>
                  <a:schemeClr val="tx1"/>
                </a:solidFill>
                <a:latin typeface="Goudy Old Style" panose="02020502050305020303" pitchFamily="18" charset="0"/>
              </a:rPr>
              <a:t>$150 million goal</a:t>
            </a:r>
          </a:p>
          <a:p>
            <a:pPr lvl="1">
              <a:lnSpc>
                <a:spcPct val="130000"/>
              </a:lnSpc>
              <a:spcBef>
                <a:spcPts val="1200"/>
              </a:spcBef>
              <a:buClr>
                <a:srgbClr val="C0A463"/>
              </a:buClr>
              <a:buBlip>
                <a:blip r:embed="rId4"/>
              </a:buBlip>
              <a:tabLst>
                <a:tab pos="7772400" algn="r"/>
              </a:tabLst>
            </a:pPr>
            <a:r>
              <a:rPr lang="en-US" sz="2400" dirty="0">
                <a:solidFill>
                  <a:srgbClr val="053042"/>
                </a:solidFill>
                <a:latin typeface="Goudy Old Style" panose="02020502050305020303" pitchFamily="18" charset="0"/>
              </a:rPr>
              <a:t>Strengthening 188 Parishes: $90 million</a:t>
            </a:r>
          </a:p>
          <a:p>
            <a:pPr lvl="1">
              <a:lnSpc>
                <a:spcPct val="130000"/>
              </a:lnSpc>
              <a:spcBef>
                <a:spcPts val="1200"/>
              </a:spcBef>
              <a:buClr>
                <a:srgbClr val="C0A463"/>
              </a:buClr>
              <a:buBlip>
                <a:blip r:embed="rId4"/>
              </a:buBlip>
              <a:tabLst>
                <a:tab pos="7772400" algn="r"/>
              </a:tabLst>
            </a:pPr>
            <a:r>
              <a:rPr lang="en-US" sz="2400" dirty="0">
                <a:solidFill>
                  <a:srgbClr val="053042"/>
                </a:solidFill>
                <a:latin typeface="Goudy Old Style" panose="02020502050305020303" pitchFamily="18" charset="0"/>
              </a:rPr>
              <a:t>Serving and Helping those in Need: $13.5 million</a:t>
            </a:r>
          </a:p>
          <a:p>
            <a:pPr lvl="1">
              <a:lnSpc>
                <a:spcPct val="130000"/>
              </a:lnSpc>
              <a:spcBef>
                <a:spcPts val="1200"/>
              </a:spcBef>
              <a:buClr>
                <a:srgbClr val="C0A463"/>
              </a:buClr>
              <a:buBlip>
                <a:blip r:embed="rId4"/>
              </a:buBlip>
              <a:tabLst>
                <a:tab pos="7772400" algn="r"/>
              </a:tabLst>
            </a:pPr>
            <a:r>
              <a:rPr lang="en-US" sz="2400" dirty="0">
                <a:solidFill>
                  <a:srgbClr val="053042"/>
                </a:solidFill>
                <a:latin typeface="Goudy Old Style" panose="02020502050305020303" pitchFamily="18" charset="0"/>
              </a:rPr>
              <a:t>Supporting Our Priests, Deacons, Seminarians, and Lay Ministers: $13 million</a:t>
            </a:r>
          </a:p>
          <a:p>
            <a:pPr lvl="1">
              <a:lnSpc>
                <a:spcPct val="130000"/>
              </a:lnSpc>
              <a:spcBef>
                <a:spcPts val="1200"/>
              </a:spcBef>
              <a:buClr>
                <a:srgbClr val="C0A463"/>
              </a:buClr>
              <a:buBlip>
                <a:blip r:embed="rId4"/>
              </a:buBlip>
              <a:tabLst>
                <a:tab pos="7772400" algn="r"/>
              </a:tabLst>
            </a:pPr>
            <a:r>
              <a:rPr lang="en-US" sz="2400" dirty="0">
                <a:solidFill>
                  <a:srgbClr val="053042"/>
                </a:solidFill>
                <a:latin typeface="Goudy Old Style" panose="02020502050305020303" pitchFamily="18" charset="0"/>
              </a:rPr>
              <a:t>Supporting Catholic Schools: $17 million</a:t>
            </a:r>
          </a:p>
          <a:p>
            <a:pPr lvl="1">
              <a:lnSpc>
                <a:spcPct val="130000"/>
              </a:lnSpc>
              <a:spcBef>
                <a:spcPts val="1200"/>
              </a:spcBef>
              <a:buClr>
                <a:srgbClr val="C0A463"/>
              </a:buClr>
              <a:buBlip>
                <a:blip r:embed="rId4"/>
              </a:buBlip>
              <a:tabLst>
                <a:tab pos="7772400" algn="r"/>
              </a:tabLst>
            </a:pPr>
            <a:r>
              <a:rPr lang="en-US" sz="2400" dirty="0">
                <a:solidFill>
                  <a:srgbClr val="053042"/>
                </a:solidFill>
                <a:latin typeface="Goudy Old Style" panose="02020502050305020303" pitchFamily="18" charset="0"/>
              </a:rPr>
              <a:t>Strengthening Centers of Prayer and Ministry: $16.5 million</a:t>
            </a:r>
          </a:p>
        </p:txBody>
      </p:sp>
      <p:sp>
        <p:nvSpPr>
          <p:cNvPr id="3" name="Slide Number Placeholder 2">
            <a:extLst>
              <a:ext uri="{FF2B5EF4-FFF2-40B4-BE49-F238E27FC236}">
                <a16:creationId xmlns:a16="http://schemas.microsoft.com/office/drawing/2014/main" id="{89A8BC13-698B-4DA9-8D9D-F5980B47959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1008170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6000" dirty="0"/>
              <a:t>Questions??</a:t>
            </a:r>
          </a:p>
          <a:p>
            <a:endParaRPr lang="en-US" dirty="0"/>
          </a:p>
          <a:p>
            <a:endParaRPr lang="en-US" dirty="0"/>
          </a:p>
        </p:txBody>
      </p:sp>
      <p:sp>
        <p:nvSpPr>
          <p:cNvPr id="3" name="Slide Number Placeholder 2">
            <a:extLst>
              <a:ext uri="{FF2B5EF4-FFF2-40B4-BE49-F238E27FC236}">
                <a16:creationId xmlns:a16="http://schemas.microsoft.com/office/drawing/2014/main" id="{D55641F7-E31E-42EB-A308-DCF6DB17BD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55</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CAC2EF07-0F1D-4FA5-A212-9AC5415F52C0}"/>
              </a:ext>
            </a:extLst>
          </p:cNvPr>
          <p:cNvSpPr txBox="1"/>
          <p:nvPr/>
        </p:nvSpPr>
        <p:spPr>
          <a:xfrm>
            <a:off x="342900" y="5423170"/>
            <a:ext cx="8458200" cy="369332"/>
          </a:xfrm>
          <a:prstGeom prst="rect">
            <a:avLst/>
          </a:prstGeom>
          <a:noFill/>
        </p:spPr>
        <p:txBody>
          <a:bodyPr wrap="square" rtlCol="0">
            <a:spAutoFit/>
          </a:bodyPr>
          <a:lstStyle/>
          <a:p>
            <a:r>
              <a:rPr lang="en-US" dirty="0"/>
              <a:t>Up Next: Lunch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5805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1528047"/>
          </a:xfrm>
          <a:prstGeom prst="rect">
            <a:avLst/>
          </a:prstGeom>
          <a:noFill/>
        </p:spPr>
        <p:txBody>
          <a:bodyPr wrap="square">
            <a:spAutoFit/>
          </a:bodyPr>
          <a:lstStyle/>
          <a:p>
            <a:pPr>
              <a:lnSpc>
                <a:spcPct val="110000"/>
              </a:lnSpc>
            </a:pPr>
            <a:r>
              <a:rPr lang="en-US" sz="4400" b="1" dirty="0">
                <a:latin typeface="Times New Roman"/>
                <a:cs typeface="Times New Roman"/>
              </a:rPr>
              <a:t>Lunch!</a:t>
            </a:r>
          </a:p>
          <a:p>
            <a:pPr>
              <a:lnSpc>
                <a:spcPct val="110000"/>
              </a:lnSpc>
            </a:pPr>
            <a:endParaRPr lang="en-US" sz="4400" b="1" dirty="0">
              <a:latin typeface="Times New Roman"/>
              <a:cs typeface="Times New Roman"/>
            </a:endParaRPr>
          </a:p>
        </p:txBody>
      </p:sp>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060556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272866"/>
          </a:xfrm>
          <a:prstGeom prst="rect">
            <a:avLst/>
          </a:prstGeom>
          <a:noFill/>
        </p:spPr>
        <p:txBody>
          <a:bodyPr wrap="square">
            <a:spAutoFit/>
          </a:bodyPr>
          <a:lstStyle/>
          <a:p>
            <a:pPr>
              <a:lnSpc>
                <a:spcPct val="110000"/>
              </a:lnSpc>
            </a:pPr>
            <a:r>
              <a:rPr lang="en-US" sz="4400" b="1" dirty="0">
                <a:latin typeface="Times New Roman"/>
                <a:cs typeface="Times New Roman"/>
              </a:rPr>
              <a:t>Development Office: How We Serve You</a:t>
            </a:r>
          </a:p>
          <a:p>
            <a:pPr>
              <a:lnSpc>
                <a:spcPct val="110000"/>
              </a:lnSpc>
            </a:pPr>
            <a:endParaRPr lang="en-US" sz="4400" b="1" dirty="0">
              <a:latin typeface="Times New Roman"/>
              <a:cs typeface="Times New Roman"/>
            </a:endParaRPr>
          </a:p>
        </p:txBody>
      </p:sp>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1179032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270499"/>
            <a:ext cx="6719565" cy="469167"/>
          </a:xfrm>
          <a:prstGeom prst="rect">
            <a:avLst/>
          </a:prstGeom>
          <a:noFill/>
        </p:spPr>
        <p:txBody>
          <a:bodyPr wrap="square" rtlCol="0">
            <a:spAutoFit/>
          </a:bodyPr>
          <a:lstStyle/>
          <a:p>
            <a:pPr lvl="0">
              <a:lnSpc>
                <a:spcPct val="110000"/>
              </a:lnSpc>
            </a:pPr>
            <a:r>
              <a:rPr lang="en-US" sz="2400" b="1" cap="small" dirty="0">
                <a:solidFill>
                  <a:schemeClr val="bg1"/>
                </a:solidFill>
                <a:latin typeface="Times New Roman"/>
                <a:cs typeface="Times New Roman"/>
              </a:rPr>
              <a:t>Development Office - Stewardship</a:t>
            </a:r>
          </a:p>
        </p:txBody>
      </p:sp>
      <p:grpSp>
        <p:nvGrpSpPr>
          <p:cNvPr id="11" name="Group 10">
            <a:extLst>
              <a:ext uri="{FF2B5EF4-FFF2-40B4-BE49-F238E27FC236}">
                <a16:creationId xmlns:a16="http://schemas.microsoft.com/office/drawing/2014/main" id="{B2C6AF22-DC2A-48E8-BEF2-D9003F88E70E}"/>
              </a:ext>
            </a:extLst>
          </p:cNvPr>
          <p:cNvGrpSpPr/>
          <p:nvPr/>
        </p:nvGrpSpPr>
        <p:grpSpPr>
          <a:xfrm>
            <a:off x="2019300" y="3186568"/>
            <a:ext cx="5105400" cy="3117434"/>
            <a:chOff x="1420982" y="1418935"/>
            <a:chExt cx="6122817" cy="3117434"/>
          </a:xfrm>
        </p:grpSpPr>
        <p:sp>
          <p:nvSpPr>
            <p:cNvPr id="7" name="TextBox 6">
              <a:extLst>
                <a:ext uri="{FF2B5EF4-FFF2-40B4-BE49-F238E27FC236}">
                  <a16:creationId xmlns:a16="http://schemas.microsoft.com/office/drawing/2014/main" id="{135B1AD4-C7A6-4E6B-A5AE-FF7C41676569}"/>
                </a:ext>
              </a:extLst>
            </p:cNvPr>
            <p:cNvSpPr txBox="1"/>
            <p:nvPr/>
          </p:nvSpPr>
          <p:spPr>
            <a:xfrm>
              <a:off x="1838324" y="1418935"/>
              <a:ext cx="5705475"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Comprehensive &amp; Custom Solutions</a:t>
              </a:r>
            </a:p>
          </p:txBody>
        </p:sp>
        <p:sp>
          <p:nvSpPr>
            <p:cNvPr id="9" name="TextBox 8">
              <a:extLst>
                <a:ext uri="{FF2B5EF4-FFF2-40B4-BE49-F238E27FC236}">
                  <a16:creationId xmlns:a16="http://schemas.microsoft.com/office/drawing/2014/main" id="{75AC34C4-F69E-4FB4-B620-BC52CBD453DE}"/>
                </a:ext>
              </a:extLst>
            </p:cNvPr>
            <p:cNvSpPr txBox="1"/>
            <p:nvPr/>
          </p:nvSpPr>
          <p:spPr>
            <a:xfrm>
              <a:off x="1420982" y="1951046"/>
              <a:ext cx="5851891" cy="2585323"/>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Prayer</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Time</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Talent</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Treasure</a:t>
              </a:r>
            </a:p>
            <a:p>
              <a:pPr marL="914400" lvl="1"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Offertory Program</a:t>
              </a:r>
            </a:p>
            <a:p>
              <a:pPr marL="1371600" lvl="2"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Based on industry best practices</a:t>
              </a:r>
            </a:p>
            <a:p>
              <a:pPr marL="1828800" lvl="3"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analysis &amp; reporting</a:t>
              </a:r>
            </a:p>
            <a:p>
              <a:pPr marL="1828800" lvl="3"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Project Management</a:t>
              </a:r>
            </a:p>
            <a:p>
              <a:pPr marL="1371600" lvl="2"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 = print &amp; postage </a:t>
              </a:r>
            </a:p>
          </p:txBody>
        </p:sp>
      </p:grpSp>
      <p:grpSp>
        <p:nvGrpSpPr>
          <p:cNvPr id="10" name="Group 9">
            <a:extLst>
              <a:ext uri="{FF2B5EF4-FFF2-40B4-BE49-F238E27FC236}">
                <a16:creationId xmlns:a16="http://schemas.microsoft.com/office/drawing/2014/main" id="{D54BB471-6C41-4A79-8A46-D3331A8CEE04}"/>
              </a:ext>
            </a:extLst>
          </p:cNvPr>
          <p:cNvGrpSpPr/>
          <p:nvPr/>
        </p:nvGrpSpPr>
        <p:grpSpPr>
          <a:xfrm>
            <a:off x="967794" y="1219200"/>
            <a:ext cx="7208412" cy="1828800"/>
            <a:chOff x="516639" y="1219200"/>
            <a:chExt cx="7208412" cy="1828800"/>
          </a:xfrm>
        </p:grpSpPr>
        <p:pic>
          <p:nvPicPr>
            <p:cNvPr id="13" name="Picture 4" descr="Did Jesus Say, 'God Loves You'? | The Stream">
              <a:extLst>
                <a:ext uri="{FF2B5EF4-FFF2-40B4-BE49-F238E27FC236}">
                  <a16:creationId xmlns:a16="http://schemas.microsoft.com/office/drawing/2014/main" id="{90A844FC-DDF4-4B05-BCE1-446A6FAF61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639" y="1219200"/>
              <a:ext cx="3252808"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1505A1B-6A0A-4E6D-8507-08A96054FD60}"/>
                </a:ext>
              </a:extLst>
            </p:cNvPr>
            <p:cNvSpPr txBox="1"/>
            <p:nvPr/>
          </p:nvSpPr>
          <p:spPr bwMode="auto">
            <a:xfrm>
              <a:off x="4120717" y="1643045"/>
              <a:ext cx="3604334" cy="664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p>
              <a:r>
                <a:rPr lang="en-US" sz="4000" b="1" dirty="0">
                  <a:latin typeface="Goudy Old Style" panose="02020502050305020303" pitchFamily="18" charset="0"/>
                </a:rPr>
                <a:t>God Loves You</a:t>
              </a:r>
            </a:p>
          </p:txBody>
        </p:sp>
      </p:grpSp>
      <p:sp>
        <p:nvSpPr>
          <p:cNvPr id="4" name="Slide Number Placeholder 3">
            <a:extLst>
              <a:ext uri="{FF2B5EF4-FFF2-40B4-BE49-F238E27FC236}">
                <a16:creationId xmlns:a16="http://schemas.microsoft.com/office/drawing/2014/main" id="{F67F4BEC-97C0-4DBE-A1EC-85CECEA9FF6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297471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 </a:t>
            </a:r>
          </a:p>
          <a:p>
            <a:pPr lvl="0" algn="ctr">
              <a:lnSpc>
                <a:spcPct val="110000"/>
              </a:lnSpc>
            </a:pPr>
            <a:r>
              <a:rPr lang="en-US" sz="2400" b="1" cap="small" dirty="0">
                <a:solidFill>
                  <a:schemeClr val="bg2">
                    <a:lumMod val="75000"/>
                  </a:schemeClr>
                </a:solidFill>
                <a:latin typeface="Times New Roman"/>
                <a:cs typeface="Times New Roman"/>
              </a:rPr>
              <a:t>Catholic Stewardship Appeal (CSA)</a:t>
            </a:r>
          </a:p>
        </p:txBody>
      </p:sp>
      <p:sp>
        <p:nvSpPr>
          <p:cNvPr id="9" name="TextBox 8">
            <a:extLst>
              <a:ext uri="{FF2B5EF4-FFF2-40B4-BE49-F238E27FC236}">
                <a16:creationId xmlns:a16="http://schemas.microsoft.com/office/drawing/2014/main" id="{6E518C22-077C-4638-A8C1-9C4E965C751F}"/>
              </a:ext>
            </a:extLst>
          </p:cNvPr>
          <p:cNvSpPr txBox="1"/>
          <p:nvPr/>
        </p:nvSpPr>
        <p:spPr>
          <a:xfrm>
            <a:off x="2286000" y="4126468"/>
            <a:ext cx="4572000" cy="369332"/>
          </a:xfrm>
          <a:prstGeom prst="rect">
            <a:avLst/>
          </a:prstGeom>
          <a:noFill/>
        </p:spPr>
        <p:txBody>
          <a:bodyPr wrap="square">
            <a:spAutoFit/>
          </a:bodyPr>
          <a:lstStyle/>
          <a:p>
            <a:r>
              <a:rPr lang="en-US" dirty="0"/>
              <a:t>What is the Catholic Stewardship Appeal?</a:t>
            </a:r>
          </a:p>
        </p:txBody>
      </p:sp>
      <p:pic>
        <p:nvPicPr>
          <p:cNvPr id="12" name="Picture 11" descr="Logo&#10;&#10;Description automatically generated">
            <a:extLst>
              <a:ext uri="{FF2B5EF4-FFF2-40B4-BE49-F238E27FC236}">
                <a16:creationId xmlns:a16="http://schemas.microsoft.com/office/drawing/2014/main" id="{5B87489F-4CB1-4D05-9624-D840516DF3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61" y="1632270"/>
            <a:ext cx="6607078" cy="1828417"/>
          </a:xfrm>
          <a:prstGeom prst="rect">
            <a:avLst/>
          </a:prstGeom>
          <a:noFill/>
          <a:ln>
            <a:noFill/>
          </a:ln>
        </p:spPr>
      </p:pic>
      <p:sp>
        <p:nvSpPr>
          <p:cNvPr id="4" name="Slide Number Placeholder 3">
            <a:extLst>
              <a:ext uri="{FF2B5EF4-FFF2-40B4-BE49-F238E27FC236}">
                <a16:creationId xmlns:a16="http://schemas.microsoft.com/office/drawing/2014/main" id="{EC76B77C-6221-4C27-8514-B3464FEF1FE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72605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8" name="TextBox 7"/>
          <p:cNvSpPr txBox="1"/>
          <p:nvPr/>
        </p:nvSpPr>
        <p:spPr>
          <a:xfrm>
            <a:off x="1371600" y="2057400"/>
            <a:ext cx="6515099" cy="1754326"/>
          </a:xfrm>
          <a:prstGeom prst="rect">
            <a:avLst/>
          </a:prstGeom>
          <a:noFill/>
        </p:spPr>
        <p:txBody>
          <a:bodyPr wrap="square" rtlCol="0">
            <a:spAutoFit/>
          </a:bodyPr>
          <a:lstStyle/>
          <a:p>
            <a:r>
              <a:rPr lang="en-US" sz="3600" dirty="0"/>
              <a:t>Do Everything We Can to Help Parishes/Schools Live out the Archdiocesan Mission</a:t>
            </a:r>
            <a:endParaRPr lang="en-US" sz="3600" dirty="0">
              <a:solidFill>
                <a:schemeClr val="bg1"/>
              </a:solidFill>
            </a:endParaRPr>
          </a:p>
        </p:txBody>
      </p:sp>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MMCPC </a:t>
            </a:r>
            <a:r>
              <a:rPr kumimoji="0" lang="en-US" sz="2400" b="0" i="0" u="none" strike="noStrike" kern="1200" cap="none" spc="0" normalizeH="0" baseline="0" noProof="0" dirty="0">
                <a:ln>
                  <a:noFill/>
                </a:ln>
                <a:solidFill>
                  <a:srgbClr val="FF0000"/>
                </a:solidFill>
                <a:effectLst/>
                <a:uLnTx/>
                <a:uFillTx/>
                <a:latin typeface="+mj-lt"/>
                <a:ea typeface="+mn-ea"/>
                <a:cs typeface="Times New Roman"/>
              </a:rPr>
              <a:t>Mission</a:t>
            </a:r>
            <a:r>
              <a:rPr kumimoji="0" lang="en-US" sz="2400" b="0" i="0" u="none" strike="noStrike" kern="1200" cap="none" spc="0" normalizeH="0" noProof="0" dirty="0">
                <a:ln>
                  <a:noFill/>
                </a:ln>
                <a:solidFill>
                  <a:prstClr val="white"/>
                </a:solidFill>
                <a:effectLst/>
                <a:uLnTx/>
                <a:uFillTx/>
                <a:latin typeface="+mj-lt"/>
                <a:ea typeface="+mn-ea"/>
                <a:cs typeface="Times New Roman"/>
              </a:rPr>
              <a:t> Statement</a:t>
            </a:r>
            <a:endParaRPr kumimoji="0" lang="en-US" sz="2400" b="0" i="0" u="none" strike="noStrike" kern="1200" cap="none" spc="0" normalizeH="0" baseline="0" noProof="0" dirty="0">
              <a:ln>
                <a:noFill/>
              </a:ln>
              <a:solidFill>
                <a:prstClr val="white"/>
              </a:solidFill>
              <a:effectLst/>
              <a:uLnTx/>
              <a:uFillTx/>
              <a:latin typeface="+mj-lt"/>
              <a:ea typeface="+mn-ea"/>
              <a:cs typeface="Times New Roman"/>
            </a:endParaRPr>
          </a:p>
        </p:txBody>
      </p:sp>
      <p:sp>
        <p:nvSpPr>
          <p:cNvPr id="2" name="Slide Number Placeholder 1">
            <a:extLst>
              <a:ext uri="{FF2B5EF4-FFF2-40B4-BE49-F238E27FC236}">
                <a16:creationId xmlns:a16="http://schemas.microsoft.com/office/drawing/2014/main" id="{9CF381AE-EA59-4437-AC47-7133432951D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947619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 </a:t>
            </a:r>
          </a:p>
          <a:p>
            <a:pPr lvl="0" algn="ctr">
              <a:lnSpc>
                <a:spcPct val="110000"/>
              </a:lnSpc>
            </a:pPr>
            <a:r>
              <a:rPr lang="en-US" sz="2400" b="1" cap="small" dirty="0">
                <a:solidFill>
                  <a:schemeClr val="bg2">
                    <a:lumMod val="75000"/>
                  </a:schemeClr>
                </a:solidFill>
                <a:latin typeface="Times New Roman"/>
                <a:cs typeface="Times New Roman"/>
              </a:rPr>
              <a:t>Catholic Stewardship Appeal (CSA)</a:t>
            </a:r>
          </a:p>
        </p:txBody>
      </p:sp>
      <p:sp>
        <p:nvSpPr>
          <p:cNvPr id="7" name="TextBox 6">
            <a:extLst>
              <a:ext uri="{FF2B5EF4-FFF2-40B4-BE49-F238E27FC236}">
                <a16:creationId xmlns:a16="http://schemas.microsoft.com/office/drawing/2014/main" id="{AC0F58EA-DA27-4215-A16D-5AE4609B7D2B}"/>
              </a:ext>
            </a:extLst>
          </p:cNvPr>
          <p:cNvSpPr txBox="1"/>
          <p:nvPr/>
        </p:nvSpPr>
        <p:spPr>
          <a:xfrm>
            <a:off x="2286000" y="1981200"/>
            <a:ext cx="4572000" cy="3416320"/>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CSA Kickoff 2022 – February 5-6</a:t>
            </a:r>
          </a:p>
          <a:p>
            <a:pPr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Parish Advocates</a:t>
            </a:r>
          </a:p>
          <a:p>
            <a:pPr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Video</a:t>
            </a:r>
          </a:p>
          <a:p>
            <a:pPr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Mailings</a:t>
            </a:r>
          </a:p>
          <a:p>
            <a:pPr marL="285750" marR="0" indent="-285750">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In-Pew Solicitation</a:t>
            </a:r>
          </a:p>
        </p:txBody>
      </p:sp>
      <p:sp>
        <p:nvSpPr>
          <p:cNvPr id="4" name="Slide Number Placeholder 3">
            <a:extLst>
              <a:ext uri="{FF2B5EF4-FFF2-40B4-BE49-F238E27FC236}">
                <a16:creationId xmlns:a16="http://schemas.microsoft.com/office/drawing/2014/main" id="{CC7C0140-AD22-4BD8-B1B5-78BF46E7FCB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2512278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 </a:t>
            </a:r>
          </a:p>
          <a:p>
            <a:pPr lvl="0" algn="ctr">
              <a:lnSpc>
                <a:spcPct val="110000"/>
              </a:lnSpc>
            </a:pPr>
            <a:r>
              <a:rPr lang="en-US" sz="2400" b="1" cap="small" dirty="0">
                <a:solidFill>
                  <a:schemeClr val="bg2">
                    <a:lumMod val="75000"/>
                  </a:schemeClr>
                </a:solidFill>
                <a:latin typeface="Times New Roman"/>
                <a:cs typeface="Times New Roman"/>
              </a:rPr>
              <a:t>Catholic Stewardship Appeal (CSA)</a:t>
            </a:r>
          </a:p>
        </p:txBody>
      </p:sp>
      <p:pic>
        <p:nvPicPr>
          <p:cNvPr id="5" name="Picture 4" descr="May be an image of 1 person, beard and text that says '&quot; There is nota week that goes by where we are not calling upon the Archdiocese for assistance in some way, shape, or Please be generous responding to this year's Catholic Stewardship Appeal. Hands. One Vision. Many Catholic Stewardship Appeal Archdiocese of Milwaukee -Fr. Andrew Kysely Joseph, Big Bend'">
            <a:extLst>
              <a:ext uri="{FF2B5EF4-FFF2-40B4-BE49-F238E27FC236}">
                <a16:creationId xmlns:a16="http://schemas.microsoft.com/office/drawing/2014/main" id="{A27B43B1-1E76-4635-A83E-F3BCEBE89B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7924" y="1533525"/>
            <a:ext cx="5019675" cy="5019675"/>
          </a:xfrm>
          <a:prstGeom prst="rect">
            <a:avLst/>
          </a:prstGeom>
          <a:noFill/>
          <a:ln>
            <a:noFill/>
          </a:ln>
        </p:spPr>
      </p:pic>
      <p:sp>
        <p:nvSpPr>
          <p:cNvPr id="8" name="TextBox 7">
            <a:extLst>
              <a:ext uri="{FF2B5EF4-FFF2-40B4-BE49-F238E27FC236}">
                <a16:creationId xmlns:a16="http://schemas.microsoft.com/office/drawing/2014/main" id="{ACCC6800-415E-412D-84D6-ED22CAEBA4A3}"/>
              </a:ext>
            </a:extLst>
          </p:cNvPr>
          <p:cNvSpPr txBox="1"/>
          <p:nvPr/>
        </p:nvSpPr>
        <p:spPr>
          <a:xfrm>
            <a:off x="2447926" y="1141116"/>
            <a:ext cx="5019674" cy="400110"/>
          </a:xfrm>
          <a:prstGeom prst="rect">
            <a:avLst/>
          </a:prstGeom>
          <a:noFill/>
        </p:spPr>
        <p:txBody>
          <a:bodyPr wrap="square">
            <a:spAutoFit/>
          </a:bodyPr>
          <a:lstStyle/>
          <a:p>
            <a:pPr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are here to help</a:t>
            </a:r>
          </a:p>
        </p:txBody>
      </p:sp>
      <p:sp>
        <p:nvSpPr>
          <p:cNvPr id="4" name="Slide Number Placeholder 3">
            <a:extLst>
              <a:ext uri="{FF2B5EF4-FFF2-40B4-BE49-F238E27FC236}">
                <a16:creationId xmlns:a16="http://schemas.microsoft.com/office/drawing/2014/main" id="{8256C5C8-D989-459C-9B50-BEFB2A52EF6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92162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 </a:t>
            </a:r>
          </a:p>
          <a:p>
            <a:pPr lvl="0" algn="ctr">
              <a:lnSpc>
                <a:spcPct val="110000"/>
              </a:lnSpc>
            </a:pPr>
            <a:r>
              <a:rPr lang="en-US" sz="2400" b="1" cap="small" dirty="0">
                <a:solidFill>
                  <a:schemeClr val="bg2">
                    <a:lumMod val="75000"/>
                  </a:schemeClr>
                </a:solidFill>
                <a:latin typeface="Times New Roman"/>
                <a:cs typeface="Times New Roman"/>
              </a:rPr>
              <a:t>Combined Collections</a:t>
            </a:r>
          </a:p>
        </p:txBody>
      </p:sp>
      <p:sp>
        <p:nvSpPr>
          <p:cNvPr id="5" name="TextBox 4">
            <a:extLst>
              <a:ext uri="{FF2B5EF4-FFF2-40B4-BE49-F238E27FC236}">
                <a16:creationId xmlns:a16="http://schemas.microsoft.com/office/drawing/2014/main" id="{17B25527-3006-471D-87C0-CD684B58564A}"/>
              </a:ext>
            </a:extLst>
          </p:cNvPr>
          <p:cNvSpPr txBox="1"/>
          <p:nvPr/>
        </p:nvSpPr>
        <p:spPr>
          <a:xfrm>
            <a:off x="381000" y="1735753"/>
            <a:ext cx="8534400" cy="4893647"/>
          </a:xfrm>
          <a:prstGeom prst="rect">
            <a:avLst/>
          </a:prstGeom>
          <a:noFill/>
        </p:spPr>
        <p:txBody>
          <a:bodyPr wrap="square">
            <a:spAutoFit/>
          </a:bodyPr>
          <a:lstStyle/>
          <a:p>
            <a:pPr marL="0" marR="0">
              <a:spcBef>
                <a:spcPts val="0"/>
              </a:spcBef>
              <a:spcAft>
                <a:spcPts val="0"/>
              </a:spcAf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June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 Combined Collections: Catholic Ministries in the United States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Black and Indian Missions</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Catholic Campaign for Human Development</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Catholic Communications Campaign</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Retirement Fund for Religious</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Catholic University of America</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October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 Combined Collections: Catholic Global Ministries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World Mission Sunday</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Catholic Home Missions</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Catholic Relief Services</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Church in Central and Eastern Europe</a:t>
            </a:r>
          </a:p>
          <a:p>
            <a:pPr marL="342900" marR="0" lvl="0" indent="-342900">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Collection for the Works of the Holy Father: Peter's Pence</a:t>
            </a:r>
          </a:p>
        </p:txBody>
      </p:sp>
      <p:sp>
        <p:nvSpPr>
          <p:cNvPr id="4" name="Slide Number Placeholder 3">
            <a:extLst>
              <a:ext uri="{FF2B5EF4-FFF2-40B4-BE49-F238E27FC236}">
                <a16:creationId xmlns:a16="http://schemas.microsoft.com/office/drawing/2014/main" id="{4D13027C-2C58-47C3-A0D8-E960FA4AC9D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25494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Systems </a:t>
            </a:r>
            <a:r>
              <a:rPr lang="en-US" sz="2400" b="1" cap="small">
                <a:solidFill>
                  <a:schemeClr val="bg2">
                    <a:lumMod val="75000"/>
                  </a:schemeClr>
                </a:solidFill>
                <a:latin typeface="Times New Roman"/>
                <a:cs typeface="Times New Roman"/>
              </a:rPr>
              <a:t>&amp; Operations</a:t>
            </a:r>
            <a:endParaRPr lang="en-US" sz="2400" b="1" cap="small" dirty="0">
              <a:solidFill>
                <a:schemeClr val="bg2">
                  <a:lumMod val="75000"/>
                </a:schemeClr>
              </a:solidFill>
              <a:latin typeface="Times New Roman"/>
              <a:cs typeface="Times New Roman"/>
            </a:endParaRPr>
          </a:p>
        </p:txBody>
      </p:sp>
      <p:sp>
        <p:nvSpPr>
          <p:cNvPr id="5" name="TextBox 4">
            <a:extLst>
              <a:ext uri="{FF2B5EF4-FFF2-40B4-BE49-F238E27FC236}">
                <a16:creationId xmlns:a16="http://schemas.microsoft.com/office/drawing/2014/main" id="{0623A9C6-5734-40C4-B1FC-87DC31422C21}"/>
              </a:ext>
            </a:extLst>
          </p:cNvPr>
          <p:cNvSpPr txBox="1"/>
          <p:nvPr/>
        </p:nvSpPr>
        <p:spPr>
          <a:xfrm>
            <a:off x="762000" y="1143000"/>
            <a:ext cx="7772400" cy="531940"/>
          </a:xfrm>
          <a:prstGeom prst="rect">
            <a:avLst/>
          </a:prstGeom>
          <a:noFill/>
        </p:spPr>
        <p:txBody>
          <a:bodyPr wrap="square">
            <a:spAutoFit/>
          </a:bodyPr>
          <a:lstStyle/>
          <a:p>
            <a:pPr lvl="0" algn="ctr">
              <a:lnSpc>
                <a:spcPct val="110000"/>
              </a:lnSpc>
            </a:pPr>
            <a:r>
              <a:rPr lang="en-US" sz="2800" b="1" cap="small" dirty="0">
                <a:latin typeface="Times New Roman"/>
                <a:cs typeface="Times New Roman"/>
              </a:rPr>
              <a:t>Data and Donation Processing</a:t>
            </a:r>
          </a:p>
        </p:txBody>
      </p:sp>
      <p:sp>
        <p:nvSpPr>
          <p:cNvPr id="3" name="TextBox 2">
            <a:extLst>
              <a:ext uri="{FF2B5EF4-FFF2-40B4-BE49-F238E27FC236}">
                <a16:creationId xmlns:a16="http://schemas.microsoft.com/office/drawing/2014/main" id="{876FB240-2DF6-4CB9-911C-37C74D6ED5FF}"/>
              </a:ext>
            </a:extLst>
          </p:cNvPr>
          <p:cNvSpPr txBox="1"/>
          <p:nvPr/>
        </p:nvSpPr>
        <p:spPr>
          <a:xfrm>
            <a:off x="1143000" y="1600200"/>
            <a:ext cx="7543800" cy="4801314"/>
          </a:xfrm>
          <a:prstGeom prst="rect">
            <a:avLst/>
          </a:prstGeom>
          <a:noFill/>
        </p:spPr>
        <p:txBody>
          <a:bodyPr wrap="square" rtlCol="0">
            <a:spAutoFit/>
          </a:bodyPr>
          <a:lstStyle/>
          <a:p>
            <a:r>
              <a:rPr lang="en-US" dirty="0">
                <a:solidFill>
                  <a:srgbClr val="C00000"/>
                </a:solidFill>
              </a:rPr>
              <a:t>Keeping track of your parish database</a:t>
            </a:r>
          </a:p>
          <a:p>
            <a:r>
              <a:rPr lang="en-US" dirty="0"/>
              <a:t>Changes/Adds/Deletes can be sent to </a:t>
            </a:r>
            <a:r>
              <a:rPr lang="en-US" dirty="0">
                <a:hlinkClick r:id="rId4"/>
              </a:rPr>
              <a:t>parishupdates@archmil.org</a:t>
            </a:r>
            <a:endParaRPr lang="en-US" dirty="0"/>
          </a:p>
          <a:p>
            <a:r>
              <a:rPr lang="en-US" dirty="0"/>
              <a:t>Questions: email </a:t>
            </a:r>
            <a:r>
              <a:rPr lang="en-US" dirty="0">
                <a:hlinkClick r:id="rId5"/>
              </a:rPr>
              <a:t>nymank@archmil.org</a:t>
            </a:r>
            <a:r>
              <a:rPr lang="en-US" dirty="0"/>
              <a:t> or 414-769-3570</a:t>
            </a:r>
          </a:p>
          <a:p>
            <a:endParaRPr lang="en-US" dirty="0"/>
          </a:p>
          <a:p>
            <a:r>
              <a:rPr lang="en-US" dirty="0">
                <a:solidFill>
                  <a:srgbClr val="C00000"/>
                </a:solidFill>
              </a:rPr>
              <a:t>Recording all donations to the archdiocese and other collections</a:t>
            </a:r>
          </a:p>
          <a:p>
            <a:r>
              <a:rPr lang="en-US" dirty="0"/>
              <a:t>Questions regarding donations: email </a:t>
            </a:r>
            <a:r>
              <a:rPr lang="en-US" dirty="0">
                <a:hlinkClick r:id="rId6"/>
              </a:rPr>
              <a:t>brangerd@archmil.org</a:t>
            </a:r>
            <a:r>
              <a:rPr lang="en-US" dirty="0"/>
              <a:t> or 414-769-3321</a:t>
            </a:r>
          </a:p>
          <a:p>
            <a:endParaRPr lang="en-US" dirty="0"/>
          </a:p>
          <a:p>
            <a:r>
              <a:rPr lang="en-US" dirty="0">
                <a:solidFill>
                  <a:srgbClr val="C00000"/>
                </a:solidFill>
              </a:rPr>
              <a:t>Regular reporting of results for CSA, Combined Collections, Love One Another campaign, other special gifts</a:t>
            </a:r>
          </a:p>
          <a:p>
            <a:r>
              <a:rPr lang="en-US" dirty="0"/>
              <a:t>Questions regarding reports: email </a:t>
            </a:r>
            <a:r>
              <a:rPr lang="en-US" dirty="0">
                <a:hlinkClick r:id="rId7"/>
              </a:rPr>
              <a:t>nabihm@archmil.org</a:t>
            </a:r>
            <a:r>
              <a:rPr lang="en-US" dirty="0"/>
              <a:t> or 414-769-3323</a:t>
            </a:r>
          </a:p>
          <a:p>
            <a:endParaRPr lang="en-US" dirty="0"/>
          </a:p>
          <a:p>
            <a:r>
              <a:rPr lang="en-US" dirty="0">
                <a:solidFill>
                  <a:srgbClr val="C00000"/>
                </a:solidFill>
              </a:rPr>
              <a:t>Processing stock gifts, IRA donations, bequests, planned gifts, or other large general donations to the archdiocese </a:t>
            </a:r>
          </a:p>
          <a:p>
            <a:r>
              <a:rPr lang="en-US" dirty="0"/>
              <a:t>Questions regarding processing: email </a:t>
            </a:r>
            <a:r>
              <a:rPr lang="en-US" dirty="0">
                <a:hlinkClick r:id="rId7"/>
              </a:rPr>
              <a:t>nabihm@archmil.org</a:t>
            </a:r>
            <a:r>
              <a:rPr lang="en-US" dirty="0"/>
              <a:t> or 414-769-3323</a:t>
            </a:r>
          </a:p>
          <a:p>
            <a:endParaRPr lang="en-US" dirty="0"/>
          </a:p>
          <a:p>
            <a:r>
              <a:rPr lang="en-US" dirty="0">
                <a:solidFill>
                  <a:srgbClr val="C00000"/>
                </a:solidFill>
              </a:rPr>
              <a:t>Providing year end tax letters to donors for all archdiocesan related gifts. </a:t>
            </a:r>
          </a:p>
          <a:p>
            <a:r>
              <a:rPr lang="en-US" dirty="0"/>
              <a:t>Questions regarding tax letters: email </a:t>
            </a:r>
            <a:r>
              <a:rPr lang="en-US" dirty="0">
                <a:hlinkClick r:id="rId6"/>
              </a:rPr>
              <a:t>brangerd@archmil.org</a:t>
            </a:r>
            <a:r>
              <a:rPr lang="en-US" dirty="0"/>
              <a:t> or 414-769-3321</a:t>
            </a:r>
          </a:p>
        </p:txBody>
      </p:sp>
      <p:sp>
        <p:nvSpPr>
          <p:cNvPr id="7" name="Slide Number Placeholder 6">
            <a:extLst>
              <a:ext uri="{FF2B5EF4-FFF2-40B4-BE49-F238E27FC236}">
                <a16:creationId xmlns:a16="http://schemas.microsoft.com/office/drawing/2014/main" id="{08F93C13-1C88-47ED-B15C-F84439CE2E3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815520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Planned Giving</a:t>
            </a:r>
          </a:p>
        </p:txBody>
      </p:sp>
      <p:pic>
        <p:nvPicPr>
          <p:cNvPr id="7" name="Picture 6" descr="Old woman holding sign smiling">
            <a:extLst>
              <a:ext uri="{FF2B5EF4-FFF2-40B4-BE49-F238E27FC236}">
                <a16:creationId xmlns:a16="http://schemas.microsoft.com/office/drawing/2014/main" id="{154D1378-3BD6-4E3A-8369-A51DDCD29D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59512"/>
            <a:ext cx="3915925" cy="5798488"/>
          </a:xfrm>
          <a:prstGeom prst="rect">
            <a:avLst/>
          </a:prstGeom>
        </p:spPr>
      </p:pic>
      <p:sp>
        <p:nvSpPr>
          <p:cNvPr id="8" name="TextBox 7">
            <a:extLst>
              <a:ext uri="{FF2B5EF4-FFF2-40B4-BE49-F238E27FC236}">
                <a16:creationId xmlns:a16="http://schemas.microsoft.com/office/drawing/2014/main" id="{74F057DC-8178-42BD-97ED-6F6942B8BE88}"/>
              </a:ext>
            </a:extLst>
          </p:cNvPr>
          <p:cNvSpPr txBox="1"/>
          <p:nvPr/>
        </p:nvSpPr>
        <p:spPr>
          <a:xfrm rot="21446866">
            <a:off x="3200400" y="3033981"/>
            <a:ext cx="3352800" cy="1323439"/>
          </a:xfrm>
          <a:prstGeom prst="rect">
            <a:avLst/>
          </a:prstGeom>
          <a:noFill/>
        </p:spPr>
        <p:txBody>
          <a:bodyPr wrap="square" rtlCol="0">
            <a:spAutoFit/>
          </a:bodyPr>
          <a:lstStyle/>
          <a:p>
            <a:pPr algn="ctr"/>
            <a:r>
              <a:rPr lang="en-US" sz="4000" dirty="0"/>
              <a:t>Did You Know…</a:t>
            </a:r>
          </a:p>
        </p:txBody>
      </p:sp>
      <p:sp>
        <p:nvSpPr>
          <p:cNvPr id="4" name="Slide Number Placeholder 3">
            <a:extLst>
              <a:ext uri="{FF2B5EF4-FFF2-40B4-BE49-F238E27FC236}">
                <a16:creationId xmlns:a16="http://schemas.microsoft.com/office/drawing/2014/main" id="{2DFF5314-5E14-4330-9B42-6C40412EF2D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868878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hought Bubble: Cloud 16">
            <a:extLst>
              <a:ext uri="{FF2B5EF4-FFF2-40B4-BE49-F238E27FC236}">
                <a16:creationId xmlns:a16="http://schemas.microsoft.com/office/drawing/2014/main" id="{CCE3D52E-418A-43E5-83B1-82375E1ED4E2}"/>
              </a:ext>
            </a:extLst>
          </p:cNvPr>
          <p:cNvSpPr/>
          <p:nvPr/>
        </p:nvSpPr>
        <p:spPr>
          <a:xfrm>
            <a:off x="996415" y="1010168"/>
            <a:ext cx="3733800" cy="1049677"/>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Planned Giving</a:t>
            </a:r>
          </a:p>
        </p:txBody>
      </p:sp>
      <p:pic>
        <p:nvPicPr>
          <p:cNvPr id="4" name="Picture 3" descr="Old woman fingers on chin">
            <a:extLst>
              <a:ext uri="{FF2B5EF4-FFF2-40B4-BE49-F238E27FC236}">
                <a16:creationId xmlns:a16="http://schemas.microsoft.com/office/drawing/2014/main" id="{C1DC12F0-8E36-4492-8F4B-793BA132B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981200"/>
            <a:ext cx="2438400" cy="8080512"/>
          </a:xfrm>
          <a:prstGeom prst="rect">
            <a:avLst/>
          </a:prstGeom>
        </p:spPr>
      </p:pic>
      <p:sp>
        <p:nvSpPr>
          <p:cNvPr id="9" name="TextBox 8">
            <a:extLst>
              <a:ext uri="{FF2B5EF4-FFF2-40B4-BE49-F238E27FC236}">
                <a16:creationId xmlns:a16="http://schemas.microsoft.com/office/drawing/2014/main" id="{50B79582-FA7F-45C1-93EC-BE9710BF00C9}"/>
              </a:ext>
            </a:extLst>
          </p:cNvPr>
          <p:cNvSpPr txBox="1"/>
          <p:nvPr/>
        </p:nvSpPr>
        <p:spPr>
          <a:xfrm>
            <a:off x="1066800" y="1290935"/>
            <a:ext cx="3678828" cy="461665"/>
          </a:xfrm>
          <a:prstGeom prst="rect">
            <a:avLst/>
          </a:prstGeom>
          <a:noFill/>
        </p:spPr>
        <p:txBody>
          <a:bodyPr wrap="none" rtlCol="0">
            <a:spAutoFit/>
          </a:bodyPr>
          <a:lstStyle/>
          <a:p>
            <a:r>
              <a:rPr lang="en-US" sz="2400" b="1" dirty="0"/>
              <a:t>This can be really confusing</a:t>
            </a:r>
          </a:p>
        </p:txBody>
      </p:sp>
      <p:sp>
        <p:nvSpPr>
          <p:cNvPr id="10" name="Rectangle 9">
            <a:extLst>
              <a:ext uri="{FF2B5EF4-FFF2-40B4-BE49-F238E27FC236}">
                <a16:creationId xmlns:a16="http://schemas.microsoft.com/office/drawing/2014/main" id="{851F1D7A-3B4D-4B35-8FF6-71972F5691E4}"/>
              </a:ext>
            </a:extLst>
          </p:cNvPr>
          <p:cNvSpPr/>
          <p:nvPr/>
        </p:nvSpPr>
        <p:spPr>
          <a:xfrm>
            <a:off x="4342532" y="2716189"/>
            <a:ext cx="27962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Bequests</a:t>
            </a:r>
          </a:p>
        </p:txBody>
      </p:sp>
      <p:sp>
        <p:nvSpPr>
          <p:cNvPr id="11" name="Rectangle 10">
            <a:extLst>
              <a:ext uri="{FF2B5EF4-FFF2-40B4-BE49-F238E27FC236}">
                <a16:creationId xmlns:a16="http://schemas.microsoft.com/office/drawing/2014/main" id="{A2820A50-900B-4BE5-9CC1-52EAD1E10E44}"/>
              </a:ext>
            </a:extLst>
          </p:cNvPr>
          <p:cNvSpPr/>
          <p:nvPr/>
        </p:nvSpPr>
        <p:spPr>
          <a:xfrm rot="21102662">
            <a:off x="2045756" y="2211553"/>
            <a:ext cx="41471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Life Insurance</a:t>
            </a:r>
          </a:p>
        </p:txBody>
      </p:sp>
      <p:sp>
        <p:nvSpPr>
          <p:cNvPr id="12" name="Rectangle 11">
            <a:extLst>
              <a:ext uri="{FF2B5EF4-FFF2-40B4-BE49-F238E27FC236}">
                <a16:creationId xmlns:a16="http://schemas.microsoft.com/office/drawing/2014/main" id="{0B524D9A-B9D8-493D-ABBD-380BDF8D8624}"/>
              </a:ext>
            </a:extLst>
          </p:cNvPr>
          <p:cNvSpPr/>
          <p:nvPr/>
        </p:nvSpPr>
        <p:spPr>
          <a:xfrm rot="1077907">
            <a:off x="6046239" y="1930569"/>
            <a:ext cx="2972289"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Securities</a:t>
            </a:r>
          </a:p>
        </p:txBody>
      </p:sp>
      <p:sp>
        <p:nvSpPr>
          <p:cNvPr id="13" name="Rectangle 12">
            <a:extLst>
              <a:ext uri="{FF2B5EF4-FFF2-40B4-BE49-F238E27FC236}">
                <a16:creationId xmlns:a16="http://schemas.microsoft.com/office/drawing/2014/main" id="{79DE4AF7-C62F-4EE7-B453-6368ECD97D74}"/>
              </a:ext>
            </a:extLst>
          </p:cNvPr>
          <p:cNvSpPr/>
          <p:nvPr/>
        </p:nvSpPr>
        <p:spPr>
          <a:xfrm rot="296250">
            <a:off x="2893872" y="3563640"/>
            <a:ext cx="494712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Charitable trusts</a:t>
            </a:r>
          </a:p>
        </p:txBody>
      </p:sp>
      <p:sp>
        <p:nvSpPr>
          <p:cNvPr id="14" name="Rectangle 13">
            <a:extLst>
              <a:ext uri="{FF2B5EF4-FFF2-40B4-BE49-F238E27FC236}">
                <a16:creationId xmlns:a16="http://schemas.microsoft.com/office/drawing/2014/main" id="{C36707B1-0A5E-4994-8C98-FC56C9A79612}"/>
              </a:ext>
            </a:extLst>
          </p:cNvPr>
          <p:cNvSpPr/>
          <p:nvPr/>
        </p:nvSpPr>
        <p:spPr>
          <a:xfrm>
            <a:off x="3896666" y="4357790"/>
            <a:ext cx="510889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Retirement plans</a:t>
            </a:r>
          </a:p>
        </p:txBody>
      </p:sp>
      <p:sp>
        <p:nvSpPr>
          <p:cNvPr id="15" name="Rectangle 14">
            <a:extLst>
              <a:ext uri="{FF2B5EF4-FFF2-40B4-BE49-F238E27FC236}">
                <a16:creationId xmlns:a16="http://schemas.microsoft.com/office/drawing/2014/main" id="{CF9D31B1-591B-4EF4-AE36-CA5E07264DB2}"/>
              </a:ext>
            </a:extLst>
          </p:cNvPr>
          <p:cNvSpPr/>
          <p:nvPr/>
        </p:nvSpPr>
        <p:spPr>
          <a:xfrm>
            <a:off x="3126262" y="4985369"/>
            <a:ext cx="154080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Cash</a:t>
            </a:r>
          </a:p>
        </p:txBody>
      </p:sp>
      <p:sp>
        <p:nvSpPr>
          <p:cNvPr id="16" name="Rectangle 15">
            <a:extLst>
              <a:ext uri="{FF2B5EF4-FFF2-40B4-BE49-F238E27FC236}">
                <a16:creationId xmlns:a16="http://schemas.microsoft.com/office/drawing/2014/main" id="{FEB57E43-3B9A-437C-8514-3671DD8841F7}"/>
              </a:ext>
            </a:extLst>
          </p:cNvPr>
          <p:cNvSpPr/>
          <p:nvPr/>
        </p:nvSpPr>
        <p:spPr>
          <a:xfrm rot="21332616">
            <a:off x="3310764" y="5652752"/>
            <a:ext cx="533107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Personal Property</a:t>
            </a:r>
          </a:p>
        </p:txBody>
      </p:sp>
      <p:sp>
        <p:nvSpPr>
          <p:cNvPr id="5" name="Slide Number Placeholder 4">
            <a:extLst>
              <a:ext uri="{FF2B5EF4-FFF2-40B4-BE49-F238E27FC236}">
                <a16:creationId xmlns:a16="http://schemas.microsoft.com/office/drawing/2014/main" id="{C65EFECC-96BF-4D56-88E0-616FFE4B837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340611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750"/>
                                        <p:tgtEl>
                                          <p:spTgt spid="1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childTnLst>
                                </p:cTn>
                              </p:par>
                            </p:childTnLst>
                          </p:cTn>
                        </p:par>
                        <p:par>
                          <p:cTn id="17" fill="hold">
                            <p:stCondLst>
                              <p:cond delay="2750"/>
                            </p:stCondLst>
                            <p:childTnLst>
                              <p:par>
                                <p:cTn id="18" presetID="42" presetClass="entr" presetSubtype="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750"/>
                                        <p:tgtEl>
                                          <p:spTgt spid="16"/>
                                        </p:tgtEl>
                                      </p:cBhvr>
                                    </p:animEffect>
                                  </p:childTnLst>
                                </p:cTn>
                              </p:par>
                            </p:childTnLst>
                          </p:cTn>
                        </p:par>
                        <p:par>
                          <p:cTn id="27" fill="hold">
                            <p:stCondLst>
                              <p:cond delay="5000"/>
                            </p:stCondLst>
                            <p:childTnLst>
                              <p:par>
                                <p:cTn id="28" presetID="53" presetClass="entr" presetSubtype="16"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 calcmode="lin" valueType="num">
                                      <p:cBhvr>
                                        <p:cTn id="30" dur="750" fill="hold"/>
                                        <p:tgtEl>
                                          <p:spTgt spid="15"/>
                                        </p:tgtEl>
                                        <p:attrNameLst>
                                          <p:attrName>ppt_w</p:attrName>
                                        </p:attrNameLst>
                                      </p:cBhvr>
                                      <p:tavLst>
                                        <p:tav tm="0">
                                          <p:val>
                                            <p:fltVal val="0"/>
                                          </p:val>
                                        </p:tav>
                                        <p:tav tm="100000">
                                          <p:val>
                                            <p:strVal val="#ppt_w"/>
                                          </p:val>
                                        </p:tav>
                                      </p:tavLst>
                                    </p:anim>
                                    <p:anim calcmode="lin" valueType="num">
                                      <p:cBhvr>
                                        <p:cTn id="31" dur="750" fill="hold"/>
                                        <p:tgtEl>
                                          <p:spTgt spid="15"/>
                                        </p:tgtEl>
                                        <p:attrNameLst>
                                          <p:attrName>ppt_h</p:attrName>
                                        </p:attrNameLst>
                                      </p:cBhvr>
                                      <p:tavLst>
                                        <p:tav tm="0">
                                          <p:val>
                                            <p:fltVal val="0"/>
                                          </p:val>
                                        </p:tav>
                                        <p:tav tm="100000">
                                          <p:val>
                                            <p:strVal val="#ppt_h"/>
                                          </p:val>
                                        </p:tav>
                                      </p:tavLst>
                                    </p:anim>
                                    <p:animEffect transition="in" filter="fade">
                                      <p:cBhvr>
                                        <p:cTn id="32" dur="750"/>
                                        <p:tgtEl>
                                          <p:spTgt spid="15"/>
                                        </p:tgtEl>
                                      </p:cBhvr>
                                    </p:animEffect>
                                  </p:childTnLst>
                                </p:cTn>
                              </p:par>
                            </p:childTnLst>
                          </p:cTn>
                        </p:par>
                        <p:par>
                          <p:cTn id="33" fill="hold">
                            <p:stCondLst>
                              <p:cond delay="6000"/>
                            </p:stCondLst>
                            <p:childTnLst>
                              <p:par>
                                <p:cTn id="34" presetID="6" presetClass="entr" presetSubtype="16"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hought Bubble: Cloud 16">
            <a:extLst>
              <a:ext uri="{FF2B5EF4-FFF2-40B4-BE49-F238E27FC236}">
                <a16:creationId xmlns:a16="http://schemas.microsoft.com/office/drawing/2014/main" id="{CCE3D52E-418A-43E5-83B1-82375E1ED4E2}"/>
              </a:ext>
            </a:extLst>
          </p:cNvPr>
          <p:cNvSpPr/>
          <p:nvPr/>
        </p:nvSpPr>
        <p:spPr>
          <a:xfrm>
            <a:off x="996415" y="1010168"/>
            <a:ext cx="3733800" cy="1049677"/>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Planned Giving</a:t>
            </a:r>
          </a:p>
        </p:txBody>
      </p:sp>
      <p:pic>
        <p:nvPicPr>
          <p:cNvPr id="4" name="Picture 3" descr="Old woman using phone">
            <a:extLst>
              <a:ext uri="{FF2B5EF4-FFF2-40B4-BE49-F238E27FC236}">
                <a16:creationId xmlns:a16="http://schemas.microsoft.com/office/drawing/2014/main" id="{C1DC12F0-8E36-4492-8F4B-793BA132B7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400" y="2028982"/>
            <a:ext cx="2438400" cy="7984947"/>
          </a:xfrm>
          <a:prstGeom prst="rect">
            <a:avLst/>
          </a:prstGeom>
        </p:spPr>
      </p:pic>
      <p:sp>
        <p:nvSpPr>
          <p:cNvPr id="9" name="TextBox 8">
            <a:extLst>
              <a:ext uri="{FF2B5EF4-FFF2-40B4-BE49-F238E27FC236}">
                <a16:creationId xmlns:a16="http://schemas.microsoft.com/office/drawing/2014/main" id="{50B79582-FA7F-45C1-93EC-BE9710BF00C9}"/>
              </a:ext>
            </a:extLst>
          </p:cNvPr>
          <p:cNvSpPr txBox="1"/>
          <p:nvPr/>
        </p:nvSpPr>
        <p:spPr>
          <a:xfrm>
            <a:off x="1503405" y="1290935"/>
            <a:ext cx="2687595" cy="461665"/>
          </a:xfrm>
          <a:prstGeom prst="rect">
            <a:avLst/>
          </a:prstGeom>
          <a:noFill/>
        </p:spPr>
        <p:txBody>
          <a:bodyPr wrap="none" rtlCol="0">
            <a:spAutoFit/>
          </a:bodyPr>
          <a:lstStyle/>
          <a:p>
            <a:r>
              <a:rPr lang="en-US" sz="2400" b="1" dirty="0"/>
              <a:t>I can plan my giving</a:t>
            </a:r>
          </a:p>
        </p:txBody>
      </p:sp>
      <p:sp>
        <p:nvSpPr>
          <p:cNvPr id="10" name="Rectangle 9">
            <a:extLst>
              <a:ext uri="{FF2B5EF4-FFF2-40B4-BE49-F238E27FC236}">
                <a16:creationId xmlns:a16="http://schemas.microsoft.com/office/drawing/2014/main" id="{851F1D7A-3B4D-4B35-8FF6-71972F5691E4}"/>
              </a:ext>
            </a:extLst>
          </p:cNvPr>
          <p:cNvSpPr/>
          <p:nvPr/>
        </p:nvSpPr>
        <p:spPr>
          <a:xfrm>
            <a:off x="3429000" y="2810470"/>
            <a:ext cx="411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effectLst/>
              </a:rPr>
              <a:t>Will Seminars</a:t>
            </a:r>
          </a:p>
        </p:txBody>
      </p:sp>
      <p:sp>
        <p:nvSpPr>
          <p:cNvPr id="11" name="Rectangle 10">
            <a:extLst>
              <a:ext uri="{FF2B5EF4-FFF2-40B4-BE49-F238E27FC236}">
                <a16:creationId xmlns:a16="http://schemas.microsoft.com/office/drawing/2014/main" id="{A2820A50-900B-4BE5-9CC1-52EAD1E10E44}"/>
              </a:ext>
            </a:extLst>
          </p:cNvPr>
          <p:cNvSpPr/>
          <p:nvPr/>
        </p:nvSpPr>
        <p:spPr>
          <a:xfrm>
            <a:off x="3257791" y="3877270"/>
            <a:ext cx="45908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Estate Planning</a:t>
            </a:r>
          </a:p>
        </p:txBody>
      </p:sp>
      <p:sp>
        <p:nvSpPr>
          <p:cNvPr id="13" name="Rectangle 12">
            <a:extLst>
              <a:ext uri="{FF2B5EF4-FFF2-40B4-BE49-F238E27FC236}">
                <a16:creationId xmlns:a16="http://schemas.microsoft.com/office/drawing/2014/main" id="{79DE4AF7-C62F-4EE7-B453-6368ECD97D74}"/>
              </a:ext>
            </a:extLst>
          </p:cNvPr>
          <p:cNvSpPr/>
          <p:nvPr/>
        </p:nvSpPr>
        <p:spPr>
          <a:xfrm>
            <a:off x="2507953" y="4867870"/>
            <a:ext cx="663604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effectLst>
                  <a:outerShdw dist="38100" dir="2640000" algn="bl" rotWithShape="0">
                    <a:srgbClr val="C00000"/>
                  </a:outerShdw>
                </a:effectLst>
              </a:rPr>
              <a:t>Remember the Church</a:t>
            </a:r>
            <a:endParaRPr lang="en-US" sz="5400" b="1" cap="none" spc="0" dirty="0">
              <a:ln w="12700">
                <a:solidFill>
                  <a:schemeClr val="accent1"/>
                </a:solidFill>
                <a:prstDash val="solid"/>
              </a:ln>
              <a:effectLst>
                <a:outerShdw dist="38100" dir="2640000" algn="bl" rotWithShape="0">
                  <a:srgbClr val="C00000"/>
                </a:outerShdw>
              </a:effectLst>
            </a:endParaRPr>
          </a:p>
        </p:txBody>
      </p:sp>
      <p:sp>
        <p:nvSpPr>
          <p:cNvPr id="5" name="Slide Number Placeholder 4">
            <a:extLst>
              <a:ext uri="{FF2B5EF4-FFF2-40B4-BE49-F238E27FC236}">
                <a16:creationId xmlns:a16="http://schemas.microsoft.com/office/drawing/2014/main" id="{88B8003A-3360-4B1C-B996-8BD7BE14688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1517030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42" presetClass="entr" presetSubtype="0" fill="hold" grpId="0" nodeType="afterEffect">
                                  <p:stCondLst>
                                    <p:cond delay="2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6500"/>
                            </p:stCondLst>
                            <p:childTnLst>
                              <p:par>
                                <p:cTn id="16" presetID="6" presetClass="entr" presetSubtype="16" fill="hold" grpId="0" nodeType="afterEffect">
                                  <p:stCondLst>
                                    <p:cond delay="200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hought Bubble: Cloud 16">
            <a:extLst>
              <a:ext uri="{FF2B5EF4-FFF2-40B4-BE49-F238E27FC236}">
                <a16:creationId xmlns:a16="http://schemas.microsoft.com/office/drawing/2014/main" id="{CCE3D52E-418A-43E5-83B1-82375E1ED4E2}"/>
              </a:ext>
            </a:extLst>
          </p:cNvPr>
          <p:cNvSpPr/>
          <p:nvPr/>
        </p:nvSpPr>
        <p:spPr>
          <a:xfrm>
            <a:off x="1600200" y="1010168"/>
            <a:ext cx="3733800" cy="1049677"/>
          </a:xfrm>
          <a:prstGeom prst="cloudCallout">
            <a:avLst>
              <a:gd name="adj1" fmla="val 49476"/>
              <a:gd name="adj2" fmla="val 765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2">
                    <a:lumMod val="75000"/>
                  </a:schemeClr>
                </a:solidFill>
                <a:latin typeface="Times New Roman"/>
                <a:cs typeface="Times New Roman"/>
              </a:rPr>
              <a:t>Planned Giving</a:t>
            </a:r>
          </a:p>
        </p:txBody>
      </p:sp>
      <p:pic>
        <p:nvPicPr>
          <p:cNvPr id="4" name="Picture 3" descr="Old woman pointing up">
            <a:extLst>
              <a:ext uri="{FF2B5EF4-FFF2-40B4-BE49-F238E27FC236}">
                <a16:creationId xmlns:a16="http://schemas.microsoft.com/office/drawing/2014/main" id="{C1DC12F0-8E36-4492-8F4B-793BA132B7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79142" y="1718174"/>
            <a:ext cx="3316589" cy="9436304"/>
          </a:xfrm>
          <a:prstGeom prst="rect">
            <a:avLst/>
          </a:prstGeom>
        </p:spPr>
      </p:pic>
      <p:sp>
        <p:nvSpPr>
          <p:cNvPr id="9" name="TextBox 8">
            <a:extLst>
              <a:ext uri="{FF2B5EF4-FFF2-40B4-BE49-F238E27FC236}">
                <a16:creationId xmlns:a16="http://schemas.microsoft.com/office/drawing/2014/main" id="{50B79582-FA7F-45C1-93EC-BE9710BF00C9}"/>
              </a:ext>
            </a:extLst>
          </p:cNvPr>
          <p:cNvSpPr txBox="1"/>
          <p:nvPr/>
        </p:nvSpPr>
        <p:spPr>
          <a:xfrm>
            <a:off x="1794801" y="1290935"/>
            <a:ext cx="3462999" cy="461665"/>
          </a:xfrm>
          <a:prstGeom prst="rect">
            <a:avLst/>
          </a:prstGeom>
          <a:noFill/>
        </p:spPr>
        <p:txBody>
          <a:bodyPr wrap="none" rtlCol="0">
            <a:spAutoFit/>
          </a:bodyPr>
          <a:lstStyle/>
          <a:p>
            <a:r>
              <a:rPr lang="en-US" sz="2400" b="1" dirty="0"/>
              <a:t>One good idea helped me</a:t>
            </a:r>
          </a:p>
        </p:txBody>
      </p:sp>
      <p:sp>
        <p:nvSpPr>
          <p:cNvPr id="3" name="TextBox 2">
            <a:extLst>
              <a:ext uri="{FF2B5EF4-FFF2-40B4-BE49-F238E27FC236}">
                <a16:creationId xmlns:a16="http://schemas.microsoft.com/office/drawing/2014/main" id="{FBD2F78B-1C14-4B04-AD90-BFD3671F00E3}"/>
              </a:ext>
            </a:extLst>
          </p:cNvPr>
          <p:cNvSpPr txBox="1"/>
          <p:nvPr/>
        </p:nvSpPr>
        <p:spPr>
          <a:xfrm>
            <a:off x="762000" y="2971800"/>
            <a:ext cx="4114800" cy="2308324"/>
          </a:xfrm>
          <a:prstGeom prst="rect">
            <a:avLst/>
          </a:prstGeom>
          <a:noFill/>
        </p:spPr>
        <p:txBody>
          <a:bodyPr wrap="square" rtlCol="0">
            <a:spAutoFit/>
          </a:bodyPr>
          <a:lstStyle/>
          <a:p>
            <a:r>
              <a:rPr lang="en-US" dirty="0"/>
              <a:t>Make a difference at your parish</a:t>
            </a:r>
          </a:p>
          <a:p>
            <a:endParaRPr lang="en-US" dirty="0"/>
          </a:p>
          <a:p>
            <a:r>
              <a:rPr lang="en-US" dirty="0"/>
              <a:t>Schedule an appointment with the </a:t>
            </a:r>
          </a:p>
          <a:p>
            <a:r>
              <a:rPr lang="en-US" dirty="0"/>
              <a:t>Development Office to discuss any of the topics we shared with you today.</a:t>
            </a:r>
          </a:p>
          <a:p>
            <a:endParaRPr lang="en-US" dirty="0"/>
          </a:p>
          <a:p>
            <a:r>
              <a:rPr lang="en-US" dirty="0"/>
              <a:t>Thanks for what you are doing and will do at your parish.</a:t>
            </a:r>
          </a:p>
        </p:txBody>
      </p:sp>
      <p:sp>
        <p:nvSpPr>
          <p:cNvPr id="7" name="Slide Number Placeholder 6">
            <a:extLst>
              <a:ext uri="{FF2B5EF4-FFF2-40B4-BE49-F238E27FC236}">
                <a16:creationId xmlns:a16="http://schemas.microsoft.com/office/drawing/2014/main" id="{CCDB7280-6591-4FDC-8265-754AC01ACA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4189251091"/>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286000" y="76200"/>
            <a:ext cx="6719565" cy="875432"/>
          </a:xfrm>
          <a:prstGeom prst="rect">
            <a:avLst/>
          </a:prstGeom>
          <a:noFill/>
        </p:spPr>
        <p:txBody>
          <a:bodyPr wrap="square" rtlCol="0">
            <a:spAutoFit/>
          </a:bodyPr>
          <a:lstStyle/>
          <a:p>
            <a:pPr lvl="0" algn="ctr">
              <a:lnSpc>
                <a:spcPct val="110000"/>
              </a:lnSpc>
            </a:pPr>
            <a:r>
              <a:rPr lang="en-US" sz="2400" b="1" cap="small" dirty="0">
                <a:solidFill>
                  <a:schemeClr val="bg1"/>
                </a:solidFill>
                <a:latin typeface="Times New Roman"/>
                <a:cs typeface="Times New Roman"/>
              </a:rPr>
              <a:t>Development Office</a:t>
            </a:r>
          </a:p>
          <a:p>
            <a:pPr lvl="0" algn="ctr">
              <a:lnSpc>
                <a:spcPct val="110000"/>
              </a:lnSpc>
            </a:pPr>
            <a:r>
              <a:rPr lang="en-US" sz="2400" b="1" cap="small" dirty="0">
                <a:solidFill>
                  <a:schemeClr val="bg1"/>
                </a:solidFill>
                <a:latin typeface="Times New Roman"/>
                <a:cs typeface="Times New Roman"/>
              </a:rPr>
              <a:t> </a:t>
            </a:r>
            <a:r>
              <a:rPr lang="en-US" sz="2400" b="1" cap="small" dirty="0">
                <a:solidFill>
                  <a:schemeClr val="bg2">
                    <a:lumMod val="75000"/>
                  </a:schemeClr>
                </a:solidFill>
                <a:latin typeface="Times New Roman"/>
                <a:cs typeface="Times New Roman"/>
              </a:rPr>
              <a:t>Contact Us!</a:t>
            </a:r>
          </a:p>
        </p:txBody>
      </p:sp>
      <p:sp>
        <p:nvSpPr>
          <p:cNvPr id="4" name="TextBox 3">
            <a:extLst>
              <a:ext uri="{FF2B5EF4-FFF2-40B4-BE49-F238E27FC236}">
                <a16:creationId xmlns:a16="http://schemas.microsoft.com/office/drawing/2014/main" id="{D50DD259-6462-49D3-B202-0238D293D8C6}"/>
              </a:ext>
            </a:extLst>
          </p:cNvPr>
          <p:cNvSpPr txBox="1"/>
          <p:nvPr/>
        </p:nvSpPr>
        <p:spPr>
          <a:xfrm>
            <a:off x="1447800" y="1589782"/>
            <a:ext cx="4267200" cy="107721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Andy Gaertner – Director</a:t>
            </a:r>
          </a:p>
          <a:p>
            <a:pPr algn="ctr"/>
            <a:r>
              <a:rPr lang="en-US" sz="2000" dirty="0">
                <a:latin typeface="Times New Roman" panose="02020603050405020304" pitchFamily="18" charset="0"/>
                <a:cs typeface="Times New Roman" panose="02020603050405020304" pitchFamily="18" charset="0"/>
              </a:rPr>
              <a:t>414-769-3322	</a:t>
            </a:r>
          </a:p>
          <a:p>
            <a:pPr algn="ctr"/>
            <a:r>
              <a:rPr lang="en-US" sz="2000" dirty="0">
                <a:latin typeface="Times New Roman" panose="02020603050405020304" pitchFamily="18" charset="0"/>
                <a:cs typeface="Times New Roman" panose="02020603050405020304" pitchFamily="18" charset="0"/>
              </a:rPr>
              <a:t>gaertnera@archmil.org</a:t>
            </a:r>
          </a:p>
        </p:txBody>
      </p:sp>
      <p:sp>
        <p:nvSpPr>
          <p:cNvPr id="5" name="TextBox 4">
            <a:extLst>
              <a:ext uri="{FF2B5EF4-FFF2-40B4-BE49-F238E27FC236}">
                <a16:creationId xmlns:a16="http://schemas.microsoft.com/office/drawing/2014/main" id="{7260CF16-DF48-4D44-9A89-FB36AA1903F6}"/>
              </a:ext>
            </a:extLst>
          </p:cNvPr>
          <p:cNvSpPr txBox="1"/>
          <p:nvPr/>
        </p:nvSpPr>
        <p:spPr>
          <a:xfrm>
            <a:off x="-76200" y="2771929"/>
            <a:ext cx="4253884" cy="138499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Cindy Lukowitz</a:t>
            </a:r>
          </a:p>
          <a:p>
            <a:pPr algn="ctr"/>
            <a:r>
              <a:rPr lang="en-US" sz="2000" b="1" dirty="0">
                <a:latin typeface="Times New Roman" panose="02020603050405020304" pitchFamily="18" charset="0"/>
                <a:cs typeface="Times New Roman" panose="02020603050405020304" pitchFamily="18" charset="0"/>
              </a:rPr>
              <a:t>Stewardship</a:t>
            </a:r>
          </a:p>
          <a:p>
            <a:pPr algn="ctr"/>
            <a:r>
              <a:rPr lang="en-US" sz="2000" dirty="0">
                <a:latin typeface="Times New Roman" panose="02020603050405020304" pitchFamily="18" charset="0"/>
                <a:cs typeface="Times New Roman" panose="02020603050405020304" pitchFamily="18" charset="0"/>
              </a:rPr>
              <a:t>414-769-3572</a:t>
            </a:r>
          </a:p>
          <a:p>
            <a:pPr algn="ctr"/>
            <a:r>
              <a:rPr lang="en-US" sz="2000" dirty="0">
                <a:latin typeface="Times New Roman" panose="02020603050405020304" pitchFamily="18" charset="0"/>
                <a:cs typeface="Times New Roman" panose="02020603050405020304" pitchFamily="18" charset="0"/>
              </a:rPr>
              <a:t>lukowitzc@archmil.org</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DB95FF9-CB40-437D-A635-31A42C0E98FF}"/>
              </a:ext>
            </a:extLst>
          </p:cNvPr>
          <p:cNvSpPr txBox="1"/>
          <p:nvPr/>
        </p:nvSpPr>
        <p:spPr>
          <a:xfrm>
            <a:off x="-76200" y="4464700"/>
            <a:ext cx="4267200" cy="138499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Jenny Mendenhall</a:t>
            </a:r>
          </a:p>
          <a:p>
            <a:pPr algn="ctr"/>
            <a:r>
              <a:rPr lang="en-US" sz="2000" b="1" dirty="0">
                <a:latin typeface="Times New Roman" panose="02020603050405020304" pitchFamily="18" charset="0"/>
                <a:cs typeface="Times New Roman" panose="02020603050405020304" pitchFamily="18" charset="0"/>
              </a:rPr>
              <a:t>Catholic Stewardship Appeal (CSA)</a:t>
            </a:r>
          </a:p>
          <a:p>
            <a:pPr algn="ctr"/>
            <a:r>
              <a:rPr lang="en-US" sz="2000" dirty="0">
                <a:latin typeface="Times New Roman" panose="02020603050405020304" pitchFamily="18" charset="0"/>
                <a:cs typeface="Times New Roman" panose="02020603050405020304" pitchFamily="18" charset="0"/>
              </a:rPr>
              <a:t>414-769-3320</a:t>
            </a:r>
          </a:p>
          <a:p>
            <a:pPr algn="ctr"/>
            <a:r>
              <a:rPr lang="en-US" sz="2000" dirty="0">
                <a:latin typeface="Times New Roman" panose="02020603050405020304" pitchFamily="18" charset="0"/>
                <a:cs typeface="Times New Roman" panose="02020603050405020304" pitchFamily="18" charset="0"/>
              </a:rPr>
              <a:t>mendenhallj@archmil.org</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C176F6C-C4A9-41C5-8198-01A93B31555D}"/>
              </a:ext>
            </a:extLst>
          </p:cNvPr>
          <p:cNvSpPr txBox="1"/>
          <p:nvPr/>
        </p:nvSpPr>
        <p:spPr>
          <a:xfrm>
            <a:off x="3531832" y="2771929"/>
            <a:ext cx="4240568" cy="138499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Michele Nabih</a:t>
            </a:r>
          </a:p>
          <a:p>
            <a:pPr algn="ctr"/>
            <a:r>
              <a:rPr lang="en-US" sz="2000" b="1" dirty="0">
                <a:latin typeface="Times New Roman" panose="02020603050405020304" pitchFamily="18" charset="0"/>
                <a:cs typeface="Times New Roman" panose="02020603050405020304" pitchFamily="18" charset="0"/>
              </a:rPr>
              <a:t>Systems &amp; Operations</a:t>
            </a:r>
          </a:p>
          <a:p>
            <a:pPr algn="ctr"/>
            <a:r>
              <a:rPr lang="en-US" sz="2000" dirty="0">
                <a:latin typeface="Times New Roman" panose="02020603050405020304" pitchFamily="18" charset="0"/>
                <a:cs typeface="Times New Roman" panose="02020603050405020304" pitchFamily="18" charset="0"/>
              </a:rPr>
              <a:t>414-769-3323</a:t>
            </a:r>
          </a:p>
          <a:p>
            <a:pPr algn="ctr"/>
            <a:r>
              <a:rPr lang="en-US" sz="2000" dirty="0">
                <a:latin typeface="Times New Roman" panose="02020603050405020304" pitchFamily="18" charset="0"/>
                <a:cs typeface="Times New Roman" panose="02020603050405020304" pitchFamily="18" charset="0"/>
              </a:rPr>
              <a:t>nabihm@archmil.org</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CC7BE96-ECDB-4EB7-AEA7-FD9957BA6900}"/>
              </a:ext>
            </a:extLst>
          </p:cNvPr>
          <p:cNvSpPr txBox="1"/>
          <p:nvPr/>
        </p:nvSpPr>
        <p:spPr>
          <a:xfrm>
            <a:off x="3886200" y="4464700"/>
            <a:ext cx="3611733" cy="138499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Bob Pfundstein</a:t>
            </a:r>
          </a:p>
          <a:p>
            <a:pPr algn="ctr"/>
            <a:r>
              <a:rPr lang="en-US" sz="2000" b="1" dirty="0">
                <a:latin typeface="Times New Roman" panose="02020603050405020304" pitchFamily="18" charset="0"/>
                <a:cs typeface="Times New Roman" panose="02020603050405020304" pitchFamily="18" charset="0"/>
              </a:rPr>
              <a:t>Planned Giving</a:t>
            </a:r>
          </a:p>
          <a:p>
            <a:pPr algn="ctr"/>
            <a:r>
              <a:rPr lang="en-US" sz="2000" dirty="0">
                <a:latin typeface="Times New Roman" panose="02020603050405020304" pitchFamily="18" charset="0"/>
                <a:cs typeface="Times New Roman" panose="02020603050405020304" pitchFamily="18" charset="0"/>
              </a:rPr>
              <a:t>414-769-3583</a:t>
            </a:r>
          </a:p>
          <a:p>
            <a:pPr algn="ctr"/>
            <a:r>
              <a:rPr lang="en-US" sz="2000" dirty="0">
                <a:latin typeface="Times New Roman" panose="02020603050405020304" pitchFamily="18" charset="0"/>
                <a:cs typeface="Times New Roman" panose="02020603050405020304" pitchFamily="18" charset="0"/>
              </a:rPr>
              <a:t>pfundsteinb@archmil.org</a:t>
            </a:r>
            <a:endParaRPr lang="en-US" sz="2400" dirty="0">
              <a:latin typeface="Times New Roman" panose="02020603050405020304" pitchFamily="18" charset="0"/>
              <a:cs typeface="Times New Roman" panose="02020603050405020304" pitchFamily="18" charset="0"/>
            </a:endParaRPr>
          </a:p>
        </p:txBody>
      </p:sp>
      <p:pic>
        <p:nvPicPr>
          <p:cNvPr id="10" name="Picture 9" descr="Old woman pointing to side">
            <a:extLst>
              <a:ext uri="{FF2B5EF4-FFF2-40B4-BE49-F238E27FC236}">
                <a16:creationId xmlns:a16="http://schemas.microsoft.com/office/drawing/2014/main" id="{1FF1AB37-F270-48F7-8A19-E26570298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28600"/>
            <a:ext cx="4683865" cy="7792848"/>
          </a:xfrm>
          <a:prstGeom prst="rect">
            <a:avLst/>
          </a:prstGeom>
        </p:spPr>
      </p:pic>
      <p:sp>
        <p:nvSpPr>
          <p:cNvPr id="11" name="Slide Number Placeholder 10">
            <a:extLst>
              <a:ext uri="{FF2B5EF4-FFF2-40B4-BE49-F238E27FC236}">
                <a16:creationId xmlns:a16="http://schemas.microsoft.com/office/drawing/2014/main" id="{C2318ECC-B6C3-4AC5-B9BC-A3B850FAA75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1638967266"/>
      </p:ext>
    </p:extLst>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Parishioner Statements</a:t>
            </a:r>
          </a:p>
        </p:txBody>
      </p:sp>
      <p:sp>
        <p:nvSpPr>
          <p:cNvPr id="4" name="Content Placeholder 2">
            <a:extLst>
              <a:ext uri="{FF2B5EF4-FFF2-40B4-BE49-F238E27FC236}">
                <a16:creationId xmlns:a16="http://schemas.microsoft.com/office/drawing/2014/main" id="{171A9D8A-BCB7-49CC-A460-53F0730CFB57}"/>
              </a:ext>
            </a:extLst>
          </p:cNvPr>
          <p:cNvSpPr>
            <a:spLocks noGrp="1"/>
          </p:cNvSpPr>
          <p:nvPr>
            <p:ph idx="1"/>
          </p:nvPr>
        </p:nvSpPr>
        <p:spPr>
          <a:xfrm>
            <a:off x="1066800" y="1447800"/>
            <a:ext cx="7848600" cy="5029200"/>
          </a:xfrm>
        </p:spPr>
        <p:txBody>
          <a:bodyPr>
            <a:normAutofit/>
          </a:bodyPr>
          <a:lstStyle/>
          <a:p>
            <a:pPr marL="0" indent="0" algn="ctr">
              <a:buNone/>
            </a:pPr>
            <a:r>
              <a:rPr lang="en-US" sz="6000" dirty="0"/>
              <a:t>Questions??</a:t>
            </a:r>
          </a:p>
          <a:p>
            <a:endParaRPr lang="en-US" dirty="0"/>
          </a:p>
          <a:p>
            <a:endParaRPr lang="en-US" dirty="0"/>
          </a:p>
        </p:txBody>
      </p:sp>
      <p:sp>
        <p:nvSpPr>
          <p:cNvPr id="3" name="Slide Number Placeholder 2">
            <a:extLst>
              <a:ext uri="{FF2B5EF4-FFF2-40B4-BE49-F238E27FC236}">
                <a16:creationId xmlns:a16="http://schemas.microsoft.com/office/drawing/2014/main" id="{D55641F7-E31E-42EB-A308-DCF6DB17BD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69</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CAC2EF07-0F1D-4FA5-A212-9AC5415F52C0}"/>
              </a:ext>
            </a:extLst>
          </p:cNvPr>
          <p:cNvSpPr txBox="1"/>
          <p:nvPr/>
        </p:nvSpPr>
        <p:spPr>
          <a:xfrm>
            <a:off x="381000" y="5486400"/>
            <a:ext cx="8458200" cy="369332"/>
          </a:xfrm>
          <a:prstGeom prst="rect">
            <a:avLst/>
          </a:prstGeom>
          <a:noFill/>
        </p:spPr>
        <p:txBody>
          <a:bodyPr wrap="square" rtlCol="0">
            <a:spAutoFit/>
          </a:bodyPr>
          <a:lstStyle/>
          <a:p>
            <a:r>
              <a:rPr lang="en-US" dirty="0"/>
              <a:t>Up Next: Budgeting</a:t>
            </a:r>
          </a:p>
        </p:txBody>
      </p:sp>
    </p:spTree>
    <p:extLst>
      <p:ext uri="{BB962C8B-B14F-4D97-AF65-F5344CB8AC3E}">
        <p14:creationId xmlns:p14="http://schemas.microsoft.com/office/powerpoint/2010/main" val="3391857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8750"/>
          <a:stretch/>
        </p:blipFill>
        <p:spPr>
          <a:xfrm>
            <a:off x="381000" y="228600"/>
            <a:ext cx="7543800" cy="5989083"/>
          </a:xfrm>
          <a:prstGeom prst="rect">
            <a:avLst/>
          </a:prstGeom>
        </p:spPr>
      </p:pic>
      <p:sp>
        <p:nvSpPr>
          <p:cNvPr id="7" name="Rectangle 6"/>
          <p:cNvSpPr/>
          <p:nvPr/>
        </p:nvSpPr>
        <p:spPr>
          <a:xfrm>
            <a:off x="419100" y="2149464"/>
            <a:ext cx="8305800" cy="4267200"/>
          </a:xfrm>
          <a:prstGeom prst="rect">
            <a:avLst/>
          </a:prstGeom>
          <a:gradFill>
            <a:gsLst>
              <a:gs pos="100000">
                <a:schemeClr val="bg1"/>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434066"/>
            <a:ext cx="2960426" cy="369332"/>
          </a:xfrm>
          <a:prstGeom prst="rect">
            <a:avLst/>
          </a:prstGeom>
          <a:noFill/>
        </p:spPr>
        <p:txBody>
          <a:bodyPr wrap="none" rtlCol="0">
            <a:spAutoFit/>
          </a:bodyPr>
          <a:lstStyle/>
          <a:p>
            <a:r>
              <a:rPr lang="en-US" dirty="0"/>
              <a:t>Archdiocese Leadership Team</a:t>
            </a:r>
          </a:p>
        </p:txBody>
      </p:sp>
      <p:sp>
        <p:nvSpPr>
          <p:cNvPr id="2" name="Slide Number Placeholder 1">
            <a:extLst>
              <a:ext uri="{FF2B5EF4-FFF2-40B4-BE49-F238E27FC236}">
                <a16:creationId xmlns:a16="http://schemas.microsoft.com/office/drawing/2014/main" id="{5D133DF6-5E7F-41CF-9937-2D065B41DDF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022398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771336"/>
          </a:xfrm>
          <a:prstGeom prst="rect">
            <a:avLst/>
          </a:prstGeom>
          <a:noFill/>
        </p:spPr>
        <p:txBody>
          <a:bodyPr wrap="square">
            <a:spAutoFit/>
          </a:bodyPr>
          <a:lstStyle/>
          <a:p>
            <a:pPr>
              <a:lnSpc>
                <a:spcPct val="110000"/>
              </a:lnSpc>
            </a:pPr>
            <a:r>
              <a:rPr lang="en-US" sz="4400" b="1" dirty="0">
                <a:latin typeface="Times New Roman"/>
                <a:cs typeface="Times New Roman"/>
              </a:rPr>
              <a:t>Parish &amp; School Budgeting</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Denise Montpas</a:t>
            </a:r>
          </a:p>
          <a:p>
            <a:pPr>
              <a:lnSpc>
                <a:spcPct val="110000"/>
              </a:lnSpc>
            </a:pPr>
            <a:r>
              <a:rPr lang="en-US" sz="2400" dirty="0">
                <a:latin typeface="Times New Roman"/>
                <a:cs typeface="Times New Roman"/>
              </a:rPr>
              <a:t>Parish &amp; School Finance Office</a:t>
            </a:r>
          </a:p>
          <a:p>
            <a:pPr>
              <a:lnSpc>
                <a:spcPct val="110000"/>
              </a:lnSpc>
            </a:pPr>
            <a:r>
              <a:rPr lang="en-US" sz="2400" dirty="0">
                <a:latin typeface="Times New Roman"/>
                <a:cs typeface="Times New Roman"/>
              </a:rPr>
              <a:t>Archdiocese of Milwaukee</a:t>
            </a:r>
            <a:endParaRPr lang="en-US" sz="2800" dirty="0">
              <a:latin typeface="Times New Roman"/>
              <a:cs typeface="Times New Roman"/>
            </a:endParaRPr>
          </a:p>
        </p:txBody>
      </p:sp>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2884439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Budget Timeline</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FFEFBF60-78B0-48F7-974B-6A1AA0F537FD}"/>
              </a:ext>
            </a:extLst>
          </p:cNvPr>
          <p:cNvSpPr>
            <a:spLocks noGrp="1"/>
          </p:cNvSpPr>
          <p:nvPr>
            <p:ph idx="1"/>
          </p:nvPr>
        </p:nvSpPr>
        <p:spPr/>
        <p:txBody>
          <a:bodyPr>
            <a:normAutofit fontScale="55000" lnSpcReduction="20000"/>
          </a:bodyPr>
          <a:lstStyle/>
          <a:p>
            <a:r>
              <a:rPr lang="en-US" dirty="0"/>
              <a:t>December 15 – Budget forms and instructions are to be distributed to all persons responsible for any program or function in the parish. They should be given previous fiscal year, current fiscal year and budgeted current fiscal year financial data. </a:t>
            </a:r>
          </a:p>
          <a:p>
            <a:r>
              <a:rPr lang="en-US" dirty="0"/>
              <a:t>January 31 – All completed budget forms should be returned to the Budget Committee (or Business Administrator) and assembled to create a consolidated budget.</a:t>
            </a:r>
          </a:p>
          <a:p>
            <a:r>
              <a:rPr lang="en-US" dirty="0"/>
              <a:t>February 28 – The Budget Committee should complete the initial review of the proposed budget and make suggestions for adjustments.</a:t>
            </a:r>
          </a:p>
          <a:p>
            <a:r>
              <a:rPr lang="en-US" dirty="0"/>
              <a:t>March 1-15 – The Budget Committee discusses the proposed adjustments with the persons responsible for the program. They then consult with the Finance Council and pastor/administrator.</a:t>
            </a:r>
          </a:p>
          <a:p>
            <a:r>
              <a:rPr lang="en-US" dirty="0"/>
              <a:t>April 1 – Budget Committee finalizes the proposed budget and a summary of it goes to the Finance Council in advance of the April Council meeting.</a:t>
            </a:r>
          </a:p>
          <a:p>
            <a:r>
              <a:rPr lang="en-US" dirty="0"/>
              <a:t>April/May – The proposed budget is presented to the Finance Council for discussion. Approval by the pastor/administrator.</a:t>
            </a:r>
          </a:p>
          <a:p>
            <a:r>
              <a:rPr lang="en-US" dirty="0"/>
              <a:t>Submit to the Archdiocese.</a:t>
            </a:r>
          </a:p>
        </p:txBody>
      </p:sp>
      <p:sp>
        <p:nvSpPr>
          <p:cNvPr id="3" name="Slide Number Placeholder 2">
            <a:extLst>
              <a:ext uri="{FF2B5EF4-FFF2-40B4-BE49-F238E27FC236}">
                <a16:creationId xmlns:a16="http://schemas.microsoft.com/office/drawing/2014/main" id="{96EE006F-BE5D-4308-9024-A392F070B63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2813719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Submitting a balanced (surplus) budget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40B91FB4-578F-440C-BDC2-C7391AF1831C}"/>
              </a:ext>
            </a:extLst>
          </p:cNvPr>
          <p:cNvSpPr>
            <a:spLocks noGrp="1"/>
          </p:cNvSpPr>
          <p:nvPr>
            <p:ph idx="1"/>
          </p:nvPr>
        </p:nvSpPr>
        <p:spPr/>
        <p:txBody>
          <a:bodyPr>
            <a:normAutofit fontScale="70000" lnSpcReduction="20000"/>
          </a:bodyPr>
          <a:lstStyle/>
          <a:p>
            <a:r>
              <a:rPr lang="en-US" dirty="0"/>
              <a:t>Your budget and a signed coversheet must be submitted to the Parish &amp; School Financial Consulting Office by June 15</a:t>
            </a:r>
            <a:r>
              <a:rPr lang="en-US" baseline="30000" dirty="0"/>
              <a:t>th</a:t>
            </a:r>
            <a:r>
              <a:rPr lang="en-US" dirty="0"/>
              <a:t>. </a:t>
            </a:r>
          </a:p>
          <a:p>
            <a:pPr lvl="1"/>
            <a:r>
              <a:rPr lang="en-US" dirty="0"/>
              <a:t>It should be submitted in whatever format the budget was given to your Finance Council. </a:t>
            </a:r>
          </a:p>
          <a:p>
            <a:r>
              <a:rPr lang="en-US" dirty="0"/>
              <a:t>Parishes are required to send a current year-to-date actual P&amp;L compared to the current year budget with their budget submission.</a:t>
            </a:r>
          </a:p>
          <a:p>
            <a:pPr lvl="1"/>
            <a:r>
              <a:rPr lang="en-US" dirty="0"/>
              <a:t>YTD through February 28</a:t>
            </a:r>
            <a:r>
              <a:rPr lang="en-US" baseline="30000" dirty="0"/>
              <a:t>th</a:t>
            </a:r>
            <a:r>
              <a:rPr lang="en-US" dirty="0"/>
              <a:t> </a:t>
            </a:r>
            <a:r>
              <a:rPr lang="en-US" b="1" u="sng" dirty="0"/>
              <a:t>or</a:t>
            </a:r>
            <a:r>
              <a:rPr lang="en-US" dirty="0"/>
              <a:t> more current. </a:t>
            </a:r>
          </a:p>
          <a:p>
            <a:r>
              <a:rPr lang="en-US" dirty="0"/>
              <a:t>You can email or mail your budget and coversheet.</a:t>
            </a:r>
          </a:p>
          <a:p>
            <a:pPr lvl="1"/>
            <a:r>
              <a:rPr lang="en-US" dirty="0"/>
              <a:t>Email is preferred.</a:t>
            </a:r>
          </a:p>
          <a:p>
            <a:r>
              <a:rPr lang="en-US" dirty="0"/>
              <a:t>The Parish &amp; School Financial Consulting Office reviews the submission.</a:t>
            </a:r>
          </a:p>
          <a:p>
            <a:pPr lvl="1"/>
            <a:r>
              <a:rPr lang="en-US" dirty="0"/>
              <a:t>If there are any questions, we contact you.</a:t>
            </a:r>
          </a:p>
          <a:p>
            <a:pPr lvl="1"/>
            <a:r>
              <a:rPr lang="en-US" dirty="0"/>
              <a:t>Upon completion of our review, we confirm the submission has been accepted.</a:t>
            </a:r>
          </a:p>
        </p:txBody>
      </p:sp>
      <p:sp>
        <p:nvSpPr>
          <p:cNvPr id="3" name="Slide Number Placeholder 2">
            <a:extLst>
              <a:ext uri="{FF2B5EF4-FFF2-40B4-BE49-F238E27FC236}">
                <a16:creationId xmlns:a16="http://schemas.microsoft.com/office/drawing/2014/main" id="{4990A109-081E-4311-B13E-DD5E45C2D71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27252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Submitting a deficit budget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946EBC4A-3DF6-4CE4-A658-7CB2EB18486F}"/>
              </a:ext>
            </a:extLst>
          </p:cNvPr>
          <p:cNvSpPr>
            <a:spLocks noGrp="1"/>
          </p:cNvSpPr>
          <p:nvPr>
            <p:ph idx="1"/>
          </p:nvPr>
        </p:nvSpPr>
        <p:spPr>
          <a:xfrm>
            <a:off x="457200" y="1600200"/>
            <a:ext cx="8229600" cy="3907621"/>
          </a:xfrm>
        </p:spPr>
        <p:txBody>
          <a:bodyPr>
            <a:normAutofit fontScale="62500" lnSpcReduction="20000"/>
          </a:bodyPr>
          <a:lstStyle/>
          <a:p>
            <a:r>
              <a:rPr lang="en-US" dirty="0"/>
              <a:t>It is recognized that a deficit budget may be required from time to time. It is the routine and repeated use of a deficit budget that requires a change in direction.</a:t>
            </a:r>
          </a:p>
          <a:p>
            <a:r>
              <a:rPr lang="en-US" dirty="0"/>
              <a:t>Your budget and a signed coversheet must be submitted to the Parish &amp; School Financial Consulting Office by May 15</a:t>
            </a:r>
            <a:r>
              <a:rPr lang="en-US" baseline="30000" dirty="0"/>
              <a:t>th</a:t>
            </a:r>
            <a:r>
              <a:rPr lang="en-US" dirty="0"/>
              <a:t>. </a:t>
            </a:r>
          </a:p>
          <a:p>
            <a:r>
              <a:rPr lang="en-US" dirty="0"/>
              <a:t>The parish must provide the same documentation required for a balanced budget submission.  </a:t>
            </a:r>
            <a:r>
              <a:rPr lang="en-US" b="1" dirty="0"/>
              <a:t>In addition,</a:t>
            </a:r>
            <a:r>
              <a:rPr lang="en-US" dirty="0"/>
              <a:t> the parish must provide the following for a deficit:</a:t>
            </a:r>
          </a:p>
          <a:p>
            <a:pPr lvl="1"/>
            <a:r>
              <a:rPr lang="en-US" dirty="0"/>
              <a:t>Narrative explaining: </a:t>
            </a:r>
          </a:p>
          <a:p>
            <a:pPr lvl="2"/>
            <a:r>
              <a:rPr lang="en-US" dirty="0"/>
              <a:t>Why the parish has a deficit;</a:t>
            </a:r>
          </a:p>
          <a:p>
            <a:pPr lvl="2"/>
            <a:r>
              <a:rPr lang="en-US" dirty="0"/>
              <a:t>How the deficit will be funded; and </a:t>
            </a:r>
          </a:p>
          <a:p>
            <a:pPr lvl="2"/>
            <a:r>
              <a:rPr lang="en-US" dirty="0"/>
              <a:t>A plan indicating how the parish will resolve the budget in the future and identifying the steps needed to maintain positive cash flow.</a:t>
            </a:r>
          </a:p>
          <a:p>
            <a:pPr lvl="1"/>
            <a:r>
              <a:rPr lang="en-US" dirty="0"/>
              <a:t>Balance Sheet as of February 28</a:t>
            </a:r>
            <a:r>
              <a:rPr lang="en-US" baseline="30000" dirty="0"/>
              <a:t>th</a:t>
            </a:r>
            <a:r>
              <a:rPr lang="en-US" dirty="0"/>
              <a:t> </a:t>
            </a:r>
            <a:r>
              <a:rPr lang="en-US" b="1" u="sng" dirty="0"/>
              <a:t>or</a:t>
            </a:r>
            <a:r>
              <a:rPr lang="en-US" dirty="0"/>
              <a:t> more current.</a:t>
            </a:r>
          </a:p>
        </p:txBody>
      </p:sp>
      <p:sp>
        <p:nvSpPr>
          <p:cNvPr id="3" name="Arrow: Right 2">
            <a:extLst>
              <a:ext uri="{FF2B5EF4-FFF2-40B4-BE49-F238E27FC236}">
                <a16:creationId xmlns:a16="http://schemas.microsoft.com/office/drawing/2014/main" id="{7AF2F79D-4272-4E50-B9C4-FE828BE8931D}"/>
              </a:ext>
            </a:extLst>
          </p:cNvPr>
          <p:cNvSpPr/>
          <p:nvPr/>
        </p:nvSpPr>
        <p:spPr>
          <a:xfrm>
            <a:off x="228600" y="5353574"/>
            <a:ext cx="196723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Then what?</a:t>
            </a:r>
          </a:p>
        </p:txBody>
      </p:sp>
      <p:sp>
        <p:nvSpPr>
          <p:cNvPr id="8" name="Rectangle 7">
            <a:extLst>
              <a:ext uri="{FF2B5EF4-FFF2-40B4-BE49-F238E27FC236}">
                <a16:creationId xmlns:a16="http://schemas.microsoft.com/office/drawing/2014/main" id="{DC800F06-CA2E-4CA1-B777-FC2C65A3440F}"/>
              </a:ext>
            </a:extLst>
          </p:cNvPr>
          <p:cNvSpPr/>
          <p:nvPr/>
        </p:nvSpPr>
        <p:spPr>
          <a:xfrm>
            <a:off x="2424435" y="5334000"/>
            <a:ext cx="6490965"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dirty="0"/>
              <a:t>The Parish &amp; School Financial Consulting Office will review the material and discuss the situation with the parish. The proposed deficit will be presented to the Archbishop. The Archbishop will approve the deficit as proposed, approve it with modifications, or return it to the parish for further work. You will be notified of his decision.</a:t>
            </a:r>
          </a:p>
        </p:txBody>
      </p:sp>
      <p:sp>
        <p:nvSpPr>
          <p:cNvPr id="7" name="Slide Number Placeholder 6">
            <a:extLst>
              <a:ext uri="{FF2B5EF4-FFF2-40B4-BE49-F238E27FC236}">
                <a16:creationId xmlns:a16="http://schemas.microsoft.com/office/drawing/2014/main" id="{9E584E17-410F-40C7-B2B2-8F3779E71E6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138352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Sample Coversheet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pic>
        <p:nvPicPr>
          <p:cNvPr id="7" name="Picture 6">
            <a:extLst>
              <a:ext uri="{FF2B5EF4-FFF2-40B4-BE49-F238E27FC236}">
                <a16:creationId xmlns:a16="http://schemas.microsoft.com/office/drawing/2014/main" id="{78A6DA9E-31C1-4FE8-8BD7-3C47BF75F5DB}"/>
              </a:ext>
            </a:extLst>
          </p:cNvPr>
          <p:cNvPicPr>
            <a:picLocks noChangeAspect="1"/>
          </p:cNvPicPr>
          <p:nvPr/>
        </p:nvPicPr>
        <p:blipFill>
          <a:blip r:embed="rId5"/>
          <a:stretch>
            <a:fillRect/>
          </a:stretch>
        </p:blipFill>
        <p:spPr>
          <a:xfrm>
            <a:off x="2209800" y="1078768"/>
            <a:ext cx="4983876" cy="5633948"/>
          </a:xfrm>
          <a:prstGeom prst="rect">
            <a:avLst/>
          </a:prstGeom>
        </p:spPr>
      </p:pic>
      <p:sp>
        <p:nvSpPr>
          <p:cNvPr id="3" name="Slide Number Placeholder 2">
            <a:extLst>
              <a:ext uri="{FF2B5EF4-FFF2-40B4-BE49-F238E27FC236}">
                <a16:creationId xmlns:a16="http://schemas.microsoft.com/office/drawing/2014/main" id="{D2697EC8-BB05-4D70-A6A7-37463658AAC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774420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How can we help?</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0AFFCBCE-4307-4449-9BC0-057AA82B9F7D}"/>
              </a:ext>
            </a:extLst>
          </p:cNvPr>
          <p:cNvSpPr>
            <a:spLocks noGrp="1"/>
          </p:cNvSpPr>
          <p:nvPr>
            <p:ph idx="1"/>
          </p:nvPr>
        </p:nvSpPr>
        <p:spPr/>
        <p:txBody>
          <a:bodyPr/>
          <a:lstStyle/>
          <a:p>
            <a:r>
              <a:rPr lang="en-US" dirty="0"/>
              <a:t>At any point during your budgeting process, we are happy to review a draft budget and make recommendations. We can also meet with you to discuss any concerns you have.</a:t>
            </a:r>
            <a:br>
              <a:rPr lang="en-US" dirty="0"/>
            </a:br>
            <a:br>
              <a:rPr lang="en-US" dirty="0"/>
            </a:br>
            <a:endParaRPr lang="en-US" dirty="0"/>
          </a:p>
        </p:txBody>
      </p:sp>
      <p:pic>
        <p:nvPicPr>
          <p:cNvPr id="8" name="Picture 7" descr="Two hikers helping one another up a rock">
            <a:extLst>
              <a:ext uri="{FF2B5EF4-FFF2-40B4-BE49-F238E27FC236}">
                <a16:creationId xmlns:a16="http://schemas.microsoft.com/office/drawing/2014/main" id="{A134E440-E3F5-4360-B615-ED106E0E85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3634584"/>
            <a:ext cx="4648200" cy="3102583"/>
          </a:xfrm>
          <a:prstGeom prst="rect">
            <a:avLst/>
          </a:prstGeom>
        </p:spPr>
      </p:pic>
      <p:sp>
        <p:nvSpPr>
          <p:cNvPr id="3" name="TextBox 2">
            <a:extLst>
              <a:ext uri="{FF2B5EF4-FFF2-40B4-BE49-F238E27FC236}">
                <a16:creationId xmlns:a16="http://schemas.microsoft.com/office/drawing/2014/main" id="{D548AB37-8CCC-40CA-B44A-47462B5AE30F}"/>
              </a:ext>
            </a:extLst>
          </p:cNvPr>
          <p:cNvSpPr txBox="1"/>
          <p:nvPr/>
        </p:nvSpPr>
        <p:spPr>
          <a:xfrm>
            <a:off x="3352800" y="3733800"/>
            <a:ext cx="3276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We are here to help.</a:t>
            </a:r>
          </a:p>
        </p:txBody>
      </p:sp>
      <p:sp>
        <p:nvSpPr>
          <p:cNvPr id="7" name="Slide Number Placeholder 6">
            <a:extLst>
              <a:ext uri="{FF2B5EF4-FFF2-40B4-BE49-F238E27FC236}">
                <a16:creationId xmlns:a16="http://schemas.microsoft.com/office/drawing/2014/main" id="{9A117200-363A-437B-829A-FCE4E0B5D73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1133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Panel Discussion: Participants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A8BDF369-5CFC-43DD-A4DB-41F3C036BFC2}"/>
              </a:ext>
            </a:extLst>
          </p:cNvPr>
          <p:cNvSpPr>
            <a:spLocks noGrp="1"/>
          </p:cNvSpPr>
          <p:nvPr>
            <p:ph idx="1"/>
          </p:nvPr>
        </p:nvSpPr>
        <p:spPr/>
        <p:txBody>
          <a:bodyPr/>
          <a:lstStyle/>
          <a:p>
            <a:r>
              <a:rPr lang="en-US" dirty="0"/>
              <a:t>Barb </a:t>
            </a:r>
            <a:r>
              <a:rPr lang="en-US" dirty="0" err="1"/>
              <a:t>Gawlik</a:t>
            </a:r>
            <a:endParaRPr lang="en-US" dirty="0"/>
          </a:p>
          <a:p>
            <a:pPr lvl="1"/>
            <a:r>
              <a:rPr lang="en-US" dirty="0">
                <a:solidFill>
                  <a:schemeClr val="tx2"/>
                </a:solidFill>
              </a:rPr>
              <a:t>St. Patrick, Whitewater</a:t>
            </a:r>
          </a:p>
          <a:p>
            <a:r>
              <a:rPr lang="en-US" dirty="0"/>
              <a:t>Dan Hansen</a:t>
            </a:r>
          </a:p>
          <a:p>
            <a:pPr lvl="1"/>
            <a:r>
              <a:rPr lang="en-US" dirty="0">
                <a:solidFill>
                  <a:schemeClr val="tx2"/>
                </a:solidFill>
              </a:rPr>
              <a:t>St. Mary, Hales Corners</a:t>
            </a:r>
          </a:p>
          <a:p>
            <a:r>
              <a:rPr lang="en-US" dirty="0"/>
              <a:t>Lisa Schoneman</a:t>
            </a:r>
          </a:p>
          <a:p>
            <a:pPr lvl="1"/>
            <a:r>
              <a:rPr lang="en-US" dirty="0">
                <a:solidFill>
                  <a:schemeClr val="tx2"/>
                </a:solidFill>
              </a:rPr>
              <a:t>St. John the Baptist, Plymouth</a:t>
            </a:r>
          </a:p>
          <a:p>
            <a:endParaRPr lang="en-US" dirty="0"/>
          </a:p>
        </p:txBody>
      </p:sp>
      <p:sp>
        <p:nvSpPr>
          <p:cNvPr id="3" name="Slide Number Placeholder 2">
            <a:extLst>
              <a:ext uri="{FF2B5EF4-FFF2-40B4-BE49-F238E27FC236}">
                <a16:creationId xmlns:a16="http://schemas.microsoft.com/office/drawing/2014/main" id="{19F38022-F7D7-4AEC-BD0A-0CF18D46E5B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4167115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Panel Discussion: Overview of Parish Processes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A8BDF369-5CFC-43DD-A4DB-41F3C036BFC2}"/>
              </a:ext>
            </a:extLst>
          </p:cNvPr>
          <p:cNvSpPr>
            <a:spLocks noGrp="1"/>
          </p:cNvSpPr>
          <p:nvPr>
            <p:ph idx="1"/>
          </p:nvPr>
        </p:nvSpPr>
        <p:spPr/>
        <p:txBody>
          <a:bodyPr>
            <a:normAutofit/>
          </a:bodyPr>
          <a:lstStyle/>
          <a:p>
            <a:r>
              <a:rPr lang="en-US" dirty="0"/>
              <a:t>How does it actually work in parishes?</a:t>
            </a:r>
          </a:p>
          <a:p>
            <a:pPr lvl="1"/>
            <a:r>
              <a:rPr lang="en-US" dirty="0"/>
              <a:t>Timing: When does the budgeting process start, how long does it take, and when does it finish?</a:t>
            </a:r>
          </a:p>
          <a:p>
            <a:pPr lvl="1"/>
            <a:r>
              <a:rPr lang="en-US" dirty="0"/>
              <a:t>Who is part of the process? Departmental involvement, Finance Council involvement, any others</a:t>
            </a:r>
          </a:p>
          <a:p>
            <a:pPr lvl="1"/>
            <a:r>
              <a:rPr lang="en-US" dirty="0"/>
              <a:t>Any tools that are used in the process?</a:t>
            </a:r>
          </a:p>
          <a:p>
            <a:endParaRPr lang="en-US" dirty="0"/>
          </a:p>
        </p:txBody>
      </p:sp>
      <p:sp>
        <p:nvSpPr>
          <p:cNvPr id="3" name="Slide Number Placeholder 2">
            <a:extLst>
              <a:ext uri="{FF2B5EF4-FFF2-40B4-BE49-F238E27FC236}">
                <a16:creationId xmlns:a16="http://schemas.microsoft.com/office/drawing/2014/main" id="{B482EFA3-7024-4502-A275-F9F926612A5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35578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does the Archdiocese review?</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2B2B77A0-DDB8-4B8E-9EB0-DB88B7D778C1}"/>
              </a:ext>
            </a:extLst>
          </p:cNvPr>
          <p:cNvSpPr>
            <a:spLocks noGrp="1"/>
          </p:cNvSpPr>
          <p:nvPr>
            <p:ph idx="1"/>
          </p:nvPr>
        </p:nvSpPr>
        <p:spPr>
          <a:xfrm>
            <a:off x="457200" y="2209800"/>
            <a:ext cx="8229600" cy="3916363"/>
          </a:xfrm>
        </p:spPr>
        <p:txBody>
          <a:bodyPr>
            <a:normAutofit/>
          </a:bodyPr>
          <a:lstStyle/>
          <a:p>
            <a:r>
              <a:rPr lang="en-US" dirty="0"/>
              <a:t>Review total revenue for reasonableness</a:t>
            </a:r>
          </a:p>
          <a:p>
            <a:r>
              <a:rPr lang="en-US" dirty="0"/>
              <a:t>Investment income</a:t>
            </a:r>
          </a:p>
          <a:p>
            <a:r>
              <a:rPr lang="en-US" dirty="0"/>
              <a:t>Is “other revenue” reasonable?</a:t>
            </a:r>
          </a:p>
          <a:p>
            <a:r>
              <a:rPr lang="en-US" dirty="0"/>
              <a:t>Any negative, or contra-revenue, items?</a:t>
            </a:r>
          </a:p>
          <a:p>
            <a:r>
              <a:rPr lang="en-US" dirty="0"/>
              <a:t>Any restricted revenue included?</a:t>
            </a:r>
          </a:p>
          <a:p>
            <a:r>
              <a:rPr lang="en-US" dirty="0"/>
              <a:t>Any use of reserves? </a:t>
            </a:r>
          </a:p>
          <a:p>
            <a:endParaRPr lang="en-US" dirty="0"/>
          </a:p>
        </p:txBody>
      </p:sp>
      <p:sp>
        <p:nvSpPr>
          <p:cNvPr id="3" name="TextBox 2">
            <a:extLst>
              <a:ext uri="{FF2B5EF4-FFF2-40B4-BE49-F238E27FC236}">
                <a16:creationId xmlns:a16="http://schemas.microsoft.com/office/drawing/2014/main" id="{43CF82DE-10AE-475E-8A3F-38F864672B63}"/>
              </a:ext>
            </a:extLst>
          </p:cNvPr>
          <p:cNvSpPr txBox="1"/>
          <p:nvPr/>
        </p:nvSpPr>
        <p:spPr>
          <a:xfrm>
            <a:off x="457200" y="1676400"/>
            <a:ext cx="8229600"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Revenue</a:t>
            </a:r>
          </a:p>
        </p:txBody>
      </p:sp>
      <p:sp>
        <p:nvSpPr>
          <p:cNvPr id="7" name="Slide Number Placeholder 6">
            <a:extLst>
              <a:ext uri="{FF2B5EF4-FFF2-40B4-BE49-F238E27FC236}">
                <a16:creationId xmlns:a16="http://schemas.microsoft.com/office/drawing/2014/main" id="{14502F06-B52B-4A20-8E4B-ADF497C5410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1198166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does the Archdiocese review?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2B2B77A0-DDB8-4B8E-9EB0-DB88B7D778C1}"/>
              </a:ext>
            </a:extLst>
          </p:cNvPr>
          <p:cNvSpPr>
            <a:spLocks noGrp="1"/>
          </p:cNvSpPr>
          <p:nvPr>
            <p:ph idx="1"/>
          </p:nvPr>
        </p:nvSpPr>
        <p:spPr>
          <a:xfrm>
            <a:off x="457200" y="2209800"/>
            <a:ext cx="8229600" cy="3916363"/>
          </a:xfrm>
        </p:spPr>
        <p:txBody>
          <a:bodyPr>
            <a:normAutofit lnSpcReduction="10000"/>
          </a:bodyPr>
          <a:lstStyle/>
          <a:p>
            <a:r>
              <a:rPr lang="en-US" dirty="0"/>
              <a:t>Review total expense for reasonableness</a:t>
            </a:r>
          </a:p>
          <a:p>
            <a:r>
              <a:rPr lang="en-US" dirty="0"/>
              <a:t>School subsidy information</a:t>
            </a:r>
          </a:p>
          <a:p>
            <a:r>
              <a:rPr lang="en-US" dirty="0"/>
              <a:t>Are any capital expenditures included?</a:t>
            </a:r>
          </a:p>
          <a:p>
            <a:pPr lvl="1"/>
            <a:r>
              <a:rPr lang="en-US" dirty="0"/>
              <a:t>What are they for?</a:t>
            </a:r>
          </a:p>
          <a:p>
            <a:pPr lvl="1"/>
            <a:r>
              <a:rPr lang="en-US" dirty="0"/>
              <a:t>Will they be paid using restricted funds?</a:t>
            </a:r>
          </a:p>
          <a:p>
            <a:r>
              <a:rPr lang="en-US" dirty="0"/>
              <a:t>Verify Archdiocesan Assessment included</a:t>
            </a:r>
          </a:p>
          <a:p>
            <a:r>
              <a:rPr lang="en-US" dirty="0"/>
              <a:t>Is “other expense” reasonable? </a:t>
            </a:r>
          </a:p>
          <a:p>
            <a:endParaRPr lang="en-US" dirty="0"/>
          </a:p>
        </p:txBody>
      </p:sp>
      <p:sp>
        <p:nvSpPr>
          <p:cNvPr id="3" name="TextBox 2">
            <a:extLst>
              <a:ext uri="{FF2B5EF4-FFF2-40B4-BE49-F238E27FC236}">
                <a16:creationId xmlns:a16="http://schemas.microsoft.com/office/drawing/2014/main" id="{43CF82DE-10AE-475E-8A3F-38F864672B63}"/>
              </a:ext>
            </a:extLst>
          </p:cNvPr>
          <p:cNvSpPr txBox="1"/>
          <p:nvPr/>
        </p:nvSpPr>
        <p:spPr>
          <a:xfrm>
            <a:off x="457200" y="1676400"/>
            <a:ext cx="8229600"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Expense</a:t>
            </a:r>
          </a:p>
        </p:txBody>
      </p:sp>
      <p:sp>
        <p:nvSpPr>
          <p:cNvPr id="7" name="Slide Number Placeholder 6">
            <a:extLst>
              <a:ext uri="{FF2B5EF4-FFF2-40B4-BE49-F238E27FC236}">
                <a16:creationId xmlns:a16="http://schemas.microsoft.com/office/drawing/2014/main" id="{03C0D214-872C-48E4-B327-D7E937E5E30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79</a:t>
            </a:fld>
            <a:endParaRPr lang="en-US" dirty="0">
              <a:solidFill>
                <a:prstClr val="black">
                  <a:tint val="75000"/>
                </a:prstClr>
              </a:solidFill>
            </a:endParaRPr>
          </a:p>
        </p:txBody>
      </p:sp>
    </p:spTree>
    <p:extLst>
      <p:ext uri="{BB962C8B-B14F-4D97-AF65-F5344CB8AC3E}">
        <p14:creationId xmlns:p14="http://schemas.microsoft.com/office/powerpoint/2010/main" val="380350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8750"/>
          <a:stretch/>
        </p:blipFill>
        <p:spPr>
          <a:xfrm>
            <a:off x="381000" y="228600"/>
            <a:ext cx="7543800" cy="5989083"/>
          </a:xfrm>
          <a:prstGeom prst="rect">
            <a:avLst/>
          </a:prstGeom>
        </p:spPr>
      </p:pic>
      <p:sp>
        <p:nvSpPr>
          <p:cNvPr id="7" name="Rectangle 6"/>
          <p:cNvSpPr/>
          <p:nvPr/>
        </p:nvSpPr>
        <p:spPr>
          <a:xfrm>
            <a:off x="76200" y="2133600"/>
            <a:ext cx="6019800" cy="4267200"/>
          </a:xfrm>
          <a:prstGeom prst="rect">
            <a:avLst/>
          </a:prstGeom>
          <a:gradFill>
            <a:gsLst>
              <a:gs pos="100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434066"/>
            <a:ext cx="2960426" cy="369332"/>
          </a:xfrm>
          <a:prstGeom prst="rect">
            <a:avLst/>
          </a:prstGeom>
          <a:noFill/>
        </p:spPr>
        <p:txBody>
          <a:bodyPr wrap="none" rtlCol="0">
            <a:spAutoFit/>
          </a:bodyPr>
          <a:lstStyle/>
          <a:p>
            <a:r>
              <a:rPr lang="en-US" dirty="0"/>
              <a:t>Archdiocese Leadership Team</a:t>
            </a:r>
          </a:p>
        </p:txBody>
      </p:sp>
      <p:sp>
        <p:nvSpPr>
          <p:cNvPr id="2" name="Slide Number Placeholder 1">
            <a:extLst>
              <a:ext uri="{FF2B5EF4-FFF2-40B4-BE49-F238E27FC236}">
                <a16:creationId xmlns:a16="http://schemas.microsoft.com/office/drawing/2014/main" id="{0EFCBA64-31E6-4FD8-9B91-8F9D9D75F8E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98191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does the Archdiocese review? </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2B2B77A0-DDB8-4B8E-9EB0-DB88B7D778C1}"/>
              </a:ext>
            </a:extLst>
          </p:cNvPr>
          <p:cNvSpPr>
            <a:spLocks noGrp="1"/>
          </p:cNvSpPr>
          <p:nvPr>
            <p:ph idx="1"/>
          </p:nvPr>
        </p:nvSpPr>
        <p:spPr>
          <a:xfrm>
            <a:off x="457200" y="2209800"/>
            <a:ext cx="8229600" cy="3916363"/>
          </a:xfrm>
        </p:spPr>
        <p:txBody>
          <a:bodyPr>
            <a:normAutofit/>
          </a:bodyPr>
          <a:lstStyle/>
          <a:p>
            <a:r>
              <a:rPr lang="en-US" dirty="0"/>
              <a:t>What is the school enrollment for next year?</a:t>
            </a:r>
          </a:p>
          <a:p>
            <a:r>
              <a:rPr lang="en-US" dirty="0"/>
              <a:t>Is it higher or lower than the current year?</a:t>
            </a:r>
          </a:p>
          <a:p>
            <a:r>
              <a:rPr lang="en-US" dirty="0"/>
              <a:t>Has tuition rate changed?</a:t>
            </a:r>
          </a:p>
          <a:p>
            <a:r>
              <a:rPr lang="en-US" dirty="0"/>
              <a:t>Is school Choice revenue consistent with any known changes?</a:t>
            </a:r>
          </a:p>
          <a:p>
            <a:r>
              <a:rPr lang="en-US" dirty="0"/>
              <a:t>Are expenses in line with change in enrollment?</a:t>
            </a:r>
          </a:p>
          <a:p>
            <a:endParaRPr lang="en-US" dirty="0"/>
          </a:p>
        </p:txBody>
      </p:sp>
      <p:sp>
        <p:nvSpPr>
          <p:cNvPr id="3" name="TextBox 2">
            <a:extLst>
              <a:ext uri="{FF2B5EF4-FFF2-40B4-BE49-F238E27FC236}">
                <a16:creationId xmlns:a16="http://schemas.microsoft.com/office/drawing/2014/main" id="{43CF82DE-10AE-475E-8A3F-38F864672B63}"/>
              </a:ext>
            </a:extLst>
          </p:cNvPr>
          <p:cNvSpPr txBox="1"/>
          <p:nvPr/>
        </p:nvSpPr>
        <p:spPr>
          <a:xfrm>
            <a:off x="457200" y="1676400"/>
            <a:ext cx="8229600"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Schools</a:t>
            </a:r>
          </a:p>
        </p:txBody>
      </p:sp>
      <p:sp>
        <p:nvSpPr>
          <p:cNvPr id="7" name="Slide Number Placeholder 6">
            <a:extLst>
              <a:ext uri="{FF2B5EF4-FFF2-40B4-BE49-F238E27FC236}">
                <a16:creationId xmlns:a16="http://schemas.microsoft.com/office/drawing/2014/main" id="{DA75D50D-4A87-436E-990D-F98F243B374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80</a:t>
            </a:fld>
            <a:endParaRPr lang="en-US" dirty="0">
              <a:solidFill>
                <a:prstClr val="black">
                  <a:tint val="75000"/>
                </a:prstClr>
              </a:solidFill>
            </a:endParaRPr>
          </a:p>
        </p:txBody>
      </p:sp>
    </p:spTree>
    <p:extLst>
      <p:ext uri="{BB962C8B-B14F-4D97-AF65-F5344CB8AC3E}">
        <p14:creationId xmlns:p14="http://schemas.microsoft.com/office/powerpoint/2010/main" val="29468525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Small Group Exercise</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2B2B77A0-DDB8-4B8E-9EB0-DB88B7D778C1}"/>
              </a:ext>
            </a:extLst>
          </p:cNvPr>
          <p:cNvSpPr>
            <a:spLocks noGrp="1"/>
          </p:cNvSpPr>
          <p:nvPr>
            <p:ph idx="1"/>
          </p:nvPr>
        </p:nvSpPr>
        <p:spPr/>
        <p:txBody>
          <a:bodyPr/>
          <a:lstStyle/>
          <a:p>
            <a:r>
              <a:rPr lang="en-US" dirty="0"/>
              <a:t>Two example budgets have been provided.</a:t>
            </a:r>
          </a:p>
          <a:p>
            <a:r>
              <a:rPr lang="en-US" dirty="0"/>
              <a:t>Work together to identify at least two things the parish did well </a:t>
            </a:r>
            <a:r>
              <a:rPr lang="en-US" b="1" u="sng" dirty="0"/>
              <a:t>and</a:t>
            </a:r>
            <a:r>
              <a:rPr lang="en-US" dirty="0"/>
              <a:t> at least two things the parish did not do well in preparing these budgets.</a:t>
            </a:r>
          </a:p>
          <a:p>
            <a:pPr lvl="1"/>
            <a:r>
              <a:rPr lang="en-US" dirty="0"/>
              <a:t>Do this for both of the example budgets.</a:t>
            </a:r>
          </a:p>
        </p:txBody>
      </p:sp>
      <p:sp>
        <p:nvSpPr>
          <p:cNvPr id="3" name="Slide Number Placeholder 2">
            <a:extLst>
              <a:ext uri="{FF2B5EF4-FFF2-40B4-BE49-F238E27FC236}">
                <a16:creationId xmlns:a16="http://schemas.microsoft.com/office/drawing/2014/main" id="{4E87DD18-2167-40A0-999E-251A10130DB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2784829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Budgeting Session Wrap Up</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4" name="Content Placeholder 3">
            <a:extLst>
              <a:ext uri="{FF2B5EF4-FFF2-40B4-BE49-F238E27FC236}">
                <a16:creationId xmlns:a16="http://schemas.microsoft.com/office/drawing/2014/main" id="{2B2B77A0-DDB8-4B8E-9EB0-DB88B7D778C1}"/>
              </a:ext>
            </a:extLst>
          </p:cNvPr>
          <p:cNvSpPr>
            <a:spLocks noGrp="1"/>
          </p:cNvSpPr>
          <p:nvPr>
            <p:ph idx="1"/>
          </p:nvPr>
        </p:nvSpPr>
        <p:spPr/>
        <p:txBody>
          <a:bodyPr/>
          <a:lstStyle/>
          <a:p>
            <a:r>
              <a:rPr lang="en-US" dirty="0"/>
              <a:t>Any best practices to share?</a:t>
            </a:r>
          </a:p>
          <a:p>
            <a:r>
              <a:rPr lang="en-US" dirty="0"/>
              <a:t>Other questions?</a:t>
            </a:r>
          </a:p>
          <a:p>
            <a:r>
              <a:rPr lang="en-US" dirty="0"/>
              <a:t>Feedback?</a:t>
            </a:r>
          </a:p>
        </p:txBody>
      </p:sp>
      <p:sp>
        <p:nvSpPr>
          <p:cNvPr id="3" name="Slide Number Placeholder 2">
            <a:extLst>
              <a:ext uri="{FF2B5EF4-FFF2-40B4-BE49-F238E27FC236}">
                <a16:creationId xmlns:a16="http://schemas.microsoft.com/office/drawing/2014/main" id="{A5FE1D65-AF86-40C2-98A9-C849EB41663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239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5FA70E24-A989-464A-9151-8A658E112EB4}"/>
              </a:ext>
            </a:extLst>
          </p:cNvPr>
          <p:cNvSpPr txBox="1"/>
          <p:nvPr/>
        </p:nvSpPr>
        <p:spPr>
          <a:xfrm>
            <a:off x="609600" y="1314970"/>
            <a:ext cx="8229600" cy="3785652"/>
          </a:xfrm>
          <a:prstGeom prst="rect">
            <a:avLst/>
          </a:prstGeom>
          <a:noFill/>
        </p:spPr>
        <p:txBody>
          <a:bodyPr wrap="square">
            <a:spAutoFit/>
          </a:bodyPr>
          <a:lstStyle/>
          <a:p>
            <a:pPr algn="ctr"/>
            <a:r>
              <a:rPr lang="en-US" sz="6000" dirty="0"/>
              <a:t>Thank you for attending the New Business Administrator Institute.</a:t>
            </a:r>
            <a:br>
              <a:rPr lang="en-US" sz="6000" dirty="0"/>
            </a:br>
            <a:endParaRPr lang="en-US" sz="6000"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197556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8750"/>
          <a:stretch/>
        </p:blipFill>
        <p:spPr>
          <a:xfrm>
            <a:off x="381000" y="228600"/>
            <a:ext cx="7543800" cy="598908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7" name="Rectangle 6"/>
          <p:cNvSpPr/>
          <p:nvPr/>
        </p:nvSpPr>
        <p:spPr>
          <a:xfrm>
            <a:off x="76200" y="2133600"/>
            <a:ext cx="4191000" cy="4267200"/>
          </a:xfrm>
          <a:prstGeom prst="rect">
            <a:avLst/>
          </a:prstGeom>
          <a:gradFill>
            <a:gsLst>
              <a:gs pos="100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434066"/>
            <a:ext cx="2960426" cy="369332"/>
          </a:xfrm>
          <a:prstGeom prst="rect">
            <a:avLst/>
          </a:prstGeom>
          <a:noFill/>
        </p:spPr>
        <p:txBody>
          <a:bodyPr wrap="none" rtlCol="0">
            <a:spAutoFit/>
          </a:bodyPr>
          <a:lstStyle/>
          <a:p>
            <a:r>
              <a:rPr lang="en-US" dirty="0"/>
              <a:t>Archdiocese Leadership Team</a:t>
            </a:r>
          </a:p>
        </p:txBody>
      </p:sp>
      <p:sp>
        <p:nvSpPr>
          <p:cNvPr id="2" name="Slide Number Placeholder 1">
            <a:extLst>
              <a:ext uri="{FF2B5EF4-FFF2-40B4-BE49-F238E27FC236}">
                <a16:creationId xmlns:a16="http://schemas.microsoft.com/office/drawing/2014/main" id="{AF53FAC0-98B0-4929-B73A-040DF764590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977845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5234</Words>
  <Application>Microsoft Office PowerPoint</Application>
  <PresentationFormat>On-screen Show (4:3)</PresentationFormat>
  <Paragraphs>808</Paragraphs>
  <Slides>83</Slides>
  <Notes>83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Calibri</vt:lpstr>
      <vt:lpstr>Century Schoolbook</vt:lpstr>
      <vt:lpstr>Goudy Old Style</vt:lpstr>
      <vt:lpstr>Harrington</vt:lpstr>
      <vt:lpstr>Mistral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Archdiocese of Milwaukee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Harter</dc:creator>
  <cp:lastModifiedBy>Katherine Esterle</cp:lastModifiedBy>
  <cp:revision>148</cp:revision>
  <cp:lastPrinted>2021-11-09T18:50:03Z</cp:lastPrinted>
  <dcterms:created xsi:type="dcterms:W3CDTF">2015-05-28T18:47:04Z</dcterms:created>
  <dcterms:modified xsi:type="dcterms:W3CDTF">2021-11-09T19:47:35Z</dcterms:modified>
</cp:coreProperties>
</file>