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81" r:id="rId1"/>
    <p:sldMasterId id="2147484094" r:id="rId2"/>
    <p:sldMasterId id="2147484111" r:id="rId3"/>
  </p:sldMasterIdLst>
  <p:notesMasterIdLst>
    <p:notesMasterId r:id="rId97"/>
  </p:notesMasterIdLst>
  <p:sldIdLst>
    <p:sldId id="305" r:id="rId4"/>
    <p:sldId id="272" r:id="rId5"/>
    <p:sldId id="288" r:id="rId6"/>
    <p:sldId id="289" r:id="rId7"/>
    <p:sldId id="301" r:id="rId8"/>
    <p:sldId id="302" r:id="rId9"/>
    <p:sldId id="303" r:id="rId10"/>
    <p:sldId id="290" r:id="rId11"/>
    <p:sldId id="291" r:id="rId12"/>
    <p:sldId id="292" r:id="rId13"/>
    <p:sldId id="293" r:id="rId14"/>
    <p:sldId id="294" r:id="rId15"/>
    <p:sldId id="295" r:id="rId16"/>
    <p:sldId id="297" r:id="rId17"/>
    <p:sldId id="298" r:id="rId18"/>
    <p:sldId id="300" r:id="rId19"/>
    <p:sldId id="306" r:id="rId20"/>
    <p:sldId id="307" r:id="rId21"/>
    <p:sldId id="308"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30" r:id="rId42"/>
    <p:sldId id="363" r:id="rId43"/>
    <p:sldId id="333" r:id="rId44"/>
    <p:sldId id="361" r:id="rId45"/>
    <p:sldId id="334" r:id="rId46"/>
    <p:sldId id="335" r:id="rId47"/>
    <p:sldId id="362" r:id="rId48"/>
    <p:sldId id="336" r:id="rId49"/>
    <p:sldId id="338" r:id="rId50"/>
    <p:sldId id="331"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8" r:id="rId70"/>
    <p:sldId id="357" r:id="rId71"/>
    <p:sldId id="359"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383" r:id="rId92"/>
    <p:sldId id="384" r:id="rId93"/>
    <p:sldId id="385" r:id="rId94"/>
    <p:sldId id="386" r:id="rId95"/>
    <p:sldId id="387" r:id="rId9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2" autoAdjust="0"/>
    <p:restoredTop sz="88930" autoAdjust="0"/>
  </p:normalViewPr>
  <p:slideViewPr>
    <p:cSldViewPr snapToGrid="0">
      <p:cViewPr varScale="1">
        <p:scale>
          <a:sx n="76" d="100"/>
          <a:sy n="76" d="100"/>
        </p:scale>
        <p:origin x="12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4F46EFA-F921-4C08-8765-6FB1F5503C54}" type="datetimeFigureOut">
              <a:rPr lang="en-US" smtClean="0"/>
              <a:t>3/11/2019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511BD61-4C40-4BAD-9C41-247F09F61070}" type="slidenum">
              <a:rPr lang="en-US" smtClean="0"/>
              <a:t>‹#›</a:t>
            </a:fld>
            <a:endParaRPr lang="en-US"/>
          </a:p>
        </p:txBody>
      </p:sp>
    </p:spTree>
    <p:extLst>
      <p:ext uri="{BB962C8B-B14F-4D97-AF65-F5344CB8AC3E}">
        <p14:creationId xmlns:p14="http://schemas.microsoft.com/office/powerpoint/2010/main" val="1723633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ocs.legis.wisconsin.gov/document/statutes/102.07(8)(b)"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docs.legis.wisconsin.gov/document/statutes/102.07(8)(b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dol.gov/whd/overtime/fs17e_computer.pdf" TargetMode="External"/><Relationship Id="rId3" Type="http://schemas.openxmlformats.org/officeDocument/2006/relationships/hyperlink" Target="https://www.dol.gov/compliance/guide/minwage.htm" TargetMode="External"/><Relationship Id="rId7" Type="http://schemas.openxmlformats.org/officeDocument/2006/relationships/hyperlink" Target="https://www.dol.gov/whd/overtime/fs17d_professional.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dol.gov/whd/overtime/fs17c_administrative.pdf" TargetMode="External"/><Relationship Id="rId5" Type="http://schemas.openxmlformats.org/officeDocument/2006/relationships/hyperlink" Target="https://www.dol.gov/whd/overtime/fs17b_executive.pdf" TargetMode="External"/><Relationship Id="rId4" Type="http://schemas.openxmlformats.org/officeDocument/2006/relationships/hyperlink" Target="https://www.dol.gov/whd/overtime/fs17g_salary.pdf" TargetMode="External"/><Relationship Id="rId9" Type="http://schemas.openxmlformats.org/officeDocument/2006/relationships/hyperlink" Target="https://www.dol.gov/whd/overtime/fs17f_outsidesales.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balance.com/who-is-eligible-for-overtime-pay-2058460"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thebalance.com/what-is-the-minimum-wage-2060628" TargetMode="External"/><Relationship Id="rId4" Type="http://schemas.openxmlformats.org/officeDocument/2006/relationships/hyperlink" Target="https://www.thebalance.com/the-fair-labor-standards-act-how-it-affects-employers-39826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1BD61-4C40-4BAD-9C41-247F09F61070}" type="slidenum">
              <a:rPr lang="en-US" smtClean="0"/>
              <a:t>2</a:t>
            </a:fld>
            <a:endParaRPr lang="en-US"/>
          </a:p>
        </p:txBody>
      </p:sp>
    </p:spTree>
    <p:extLst>
      <p:ext uri="{BB962C8B-B14F-4D97-AF65-F5344CB8AC3E}">
        <p14:creationId xmlns:p14="http://schemas.microsoft.com/office/powerpoint/2010/main" val="3705613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B18BC2-DF90-41AD-8863-D02F3DB7A039}" type="slidenum">
              <a:rPr lang="en-US" smtClean="0"/>
              <a:t>11</a:t>
            </a:fld>
            <a:endParaRPr lang="en-US"/>
          </a:p>
        </p:txBody>
      </p:sp>
    </p:spTree>
    <p:extLst>
      <p:ext uri="{BB962C8B-B14F-4D97-AF65-F5344CB8AC3E}">
        <p14:creationId xmlns:p14="http://schemas.microsoft.com/office/powerpoint/2010/main" val="394399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18BC2-DF90-41AD-8863-D02F3DB7A039}" type="slidenum">
              <a:rPr lang="en-US" smtClean="0"/>
              <a:t>12</a:t>
            </a:fld>
            <a:endParaRPr lang="en-US"/>
          </a:p>
        </p:txBody>
      </p:sp>
    </p:spTree>
    <p:extLst>
      <p:ext uri="{BB962C8B-B14F-4D97-AF65-F5344CB8AC3E}">
        <p14:creationId xmlns:p14="http://schemas.microsoft.com/office/powerpoint/2010/main" val="47243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We each experience the world thru a set of senses.</a:t>
            </a:r>
          </a:p>
          <a:p>
            <a:endParaRPr lang="en-US" sz="1200" dirty="0" smtClean="0"/>
          </a:p>
          <a:p>
            <a:r>
              <a:rPr lang="en-US" sz="1200" dirty="0" smtClean="0"/>
              <a:t>Not everyone perceives the world the way each of us AND that the perception is the same from one day to the next.</a:t>
            </a:r>
          </a:p>
          <a:p>
            <a:r>
              <a:rPr lang="en-US" sz="1200" dirty="0" smtClean="0"/>
              <a:t>Brain is like a maze w/ endless meandering perceptions….subjective part of a person where belief systems are created.</a:t>
            </a:r>
          </a:p>
          <a:p>
            <a:endParaRPr lang="en-US" sz="1200" dirty="0" smtClean="0"/>
          </a:p>
          <a:p>
            <a:r>
              <a:rPr lang="en-US" sz="1200" dirty="0" smtClean="0"/>
              <a:t>It is with this understanding that it is likely that a new idea will encounter resistance.</a:t>
            </a:r>
          </a:p>
          <a:p>
            <a:endParaRPr lang="en-US" dirty="0"/>
          </a:p>
        </p:txBody>
      </p:sp>
      <p:sp>
        <p:nvSpPr>
          <p:cNvPr id="4" name="Slide Number Placeholder 3"/>
          <p:cNvSpPr>
            <a:spLocks noGrp="1"/>
          </p:cNvSpPr>
          <p:nvPr>
            <p:ph type="sldNum" sz="quarter" idx="10"/>
          </p:nvPr>
        </p:nvSpPr>
        <p:spPr/>
        <p:txBody>
          <a:bodyPr/>
          <a:lstStyle/>
          <a:p>
            <a:fld id="{25B18BC2-DF90-41AD-8863-D02F3DB7A039}" type="slidenum">
              <a:rPr lang="en-US" smtClean="0"/>
              <a:t>13</a:t>
            </a:fld>
            <a:endParaRPr lang="en-US"/>
          </a:p>
        </p:txBody>
      </p:sp>
    </p:spTree>
    <p:extLst>
      <p:ext uri="{BB962C8B-B14F-4D97-AF65-F5344CB8AC3E}">
        <p14:creationId xmlns:p14="http://schemas.microsoft.com/office/powerpoint/2010/main" val="2163132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B18BC2-DF90-41AD-8863-D02F3DB7A039}" type="slidenum">
              <a:rPr lang="en-US" smtClean="0"/>
              <a:t>14</a:t>
            </a:fld>
            <a:endParaRPr lang="en-US"/>
          </a:p>
        </p:txBody>
      </p:sp>
    </p:spTree>
    <p:extLst>
      <p:ext uri="{BB962C8B-B14F-4D97-AF65-F5344CB8AC3E}">
        <p14:creationId xmlns:p14="http://schemas.microsoft.com/office/powerpoint/2010/main" val="43181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B18BC2-DF90-41AD-8863-D02F3DB7A039}" type="slidenum">
              <a:rPr lang="en-US" smtClean="0"/>
              <a:t>15</a:t>
            </a:fld>
            <a:endParaRPr lang="en-US"/>
          </a:p>
        </p:txBody>
      </p:sp>
    </p:spTree>
    <p:extLst>
      <p:ext uri="{BB962C8B-B14F-4D97-AF65-F5344CB8AC3E}">
        <p14:creationId xmlns:p14="http://schemas.microsoft.com/office/powerpoint/2010/main" val="152891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11BD61-4C40-4BAD-9C41-247F09F61070}" type="slidenum">
              <a:rPr lang="en-US" smtClean="0"/>
              <a:t>16</a:t>
            </a:fld>
            <a:endParaRPr lang="en-US"/>
          </a:p>
        </p:txBody>
      </p:sp>
    </p:spTree>
    <p:extLst>
      <p:ext uri="{BB962C8B-B14F-4D97-AF65-F5344CB8AC3E}">
        <p14:creationId xmlns:p14="http://schemas.microsoft.com/office/powerpoint/2010/main" val="3972842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The IRS has identified </a:t>
            </a:r>
            <a:r>
              <a:rPr lang="en-US" sz="1200" i="1" kern="1200" dirty="0" smtClean="0">
                <a:solidFill>
                  <a:schemeClr val="tx1"/>
                </a:solidFill>
                <a:effectLst/>
                <a:latin typeface="+mn-lt"/>
                <a:ea typeface="+mn-ea"/>
                <a:cs typeface="+mn-cs"/>
              </a:rPr>
              <a:t>eleven</a:t>
            </a:r>
            <a:r>
              <a:rPr lang="en-US" sz="1200" kern="1200" dirty="0" smtClean="0">
                <a:solidFill>
                  <a:schemeClr val="tx1"/>
                </a:solidFill>
                <a:effectLst/>
                <a:latin typeface="+mn-lt"/>
                <a:ea typeface="+mn-ea"/>
                <a:cs typeface="+mn-cs"/>
              </a:rPr>
              <a:t> main tests to determine if an individual is an employee or an independent contractor.  The eleven main tests have been organized into </a:t>
            </a:r>
            <a:r>
              <a:rPr lang="en-US" sz="1200" i="1" kern="1200" dirty="0" smtClean="0">
                <a:solidFill>
                  <a:schemeClr val="tx1"/>
                </a:solidFill>
                <a:effectLst/>
                <a:latin typeface="+mn-lt"/>
                <a:ea typeface="+mn-ea"/>
                <a:cs typeface="+mn-cs"/>
              </a:rPr>
              <a:t>three main groups</a:t>
            </a:r>
            <a:r>
              <a:rPr lang="en-US" sz="1200" kern="1200" dirty="0" smtClean="0">
                <a:solidFill>
                  <a:schemeClr val="tx1"/>
                </a:solidFill>
                <a:effectLst/>
                <a:latin typeface="+mn-lt"/>
                <a:ea typeface="+mn-ea"/>
                <a:cs typeface="+mn-cs"/>
              </a:rPr>
              <a:t>: behavioral control, financial control, and the type of relationship of the parties. </a:t>
            </a:r>
          </a:p>
          <a:p>
            <a:pPr marL="0" indent="0">
              <a:buFont typeface="+mj-lt"/>
              <a:buNone/>
            </a:pPr>
            <a:endParaRPr lang="en-US" b="0" u="sng" dirty="0" smtClean="0"/>
          </a:p>
          <a:p>
            <a:pPr marL="0" indent="0">
              <a:buFont typeface="+mj-lt"/>
              <a:buNone/>
            </a:pPr>
            <a:r>
              <a:rPr lang="en-US" b="0" u="sng" dirty="0" smtClean="0"/>
              <a:t>Employee -</a:t>
            </a:r>
            <a:r>
              <a:rPr lang="en-US" b="0" u="sng" baseline="0" dirty="0" smtClean="0"/>
              <a:t> </a:t>
            </a:r>
            <a:r>
              <a:rPr lang="en-US" b="0" u="sng" dirty="0" smtClean="0"/>
              <a:t>3 areas that are looked at:</a:t>
            </a:r>
          </a:p>
          <a:p>
            <a:pPr marL="228600" indent="-228600">
              <a:buFont typeface="+mj-lt"/>
              <a:buAutoNum type="arabicPeriod"/>
            </a:pPr>
            <a:r>
              <a:rPr lang="en-US" b="0" dirty="0" smtClean="0"/>
              <a:t>Behavioral Control:</a:t>
            </a:r>
          </a:p>
          <a:p>
            <a:pPr marL="457200" lvl="1" indent="0">
              <a:buFont typeface="+mj-lt"/>
              <a:buNone/>
            </a:pPr>
            <a:r>
              <a:rPr lang="en-US" b="0" dirty="0" smtClean="0"/>
              <a:t>Instructions - </a:t>
            </a:r>
            <a:r>
              <a:rPr lang="en-US" b="0" u="sng" dirty="0" smtClean="0"/>
              <a:t>when</a:t>
            </a:r>
            <a:r>
              <a:rPr lang="en-US" b="0" dirty="0" smtClean="0"/>
              <a:t> to do the job, </a:t>
            </a:r>
            <a:r>
              <a:rPr lang="en-US" b="0" u="sng" dirty="0" smtClean="0"/>
              <a:t>tools</a:t>
            </a:r>
            <a:r>
              <a:rPr lang="en-US" b="0" dirty="0" smtClean="0"/>
              <a:t> to use, </a:t>
            </a:r>
            <a:r>
              <a:rPr lang="en-US" b="0" u="sng" dirty="0" smtClean="0"/>
              <a:t>workers to help</a:t>
            </a:r>
            <a:r>
              <a:rPr lang="en-US" b="0" dirty="0" smtClean="0"/>
              <a:t>, where to </a:t>
            </a:r>
            <a:r>
              <a:rPr lang="en-US" b="0" u="sng" dirty="0" smtClean="0"/>
              <a:t>buy supplies</a:t>
            </a:r>
            <a:r>
              <a:rPr lang="en-US" b="0" dirty="0" smtClean="0"/>
              <a:t>, work performed by specified individual, &amp; what order to follow.</a:t>
            </a:r>
          </a:p>
          <a:p>
            <a:pPr marL="457200" lvl="1" indent="0">
              <a:buFont typeface="+mj-lt"/>
              <a:buNone/>
            </a:pPr>
            <a:r>
              <a:rPr lang="en-US" b="0" dirty="0" smtClean="0"/>
              <a:t>Training</a:t>
            </a:r>
          </a:p>
          <a:p>
            <a:pPr marL="342900" indent="-342900">
              <a:buFont typeface="+mj-lt"/>
              <a:buAutoNum type="arabicPeriod"/>
            </a:pPr>
            <a:r>
              <a:rPr lang="en-US" b="0" dirty="0" smtClean="0"/>
              <a:t>Financial Control – reimbursed expenses, worker’s investment, “jobs” for others, regular pay, no profit or loss.</a:t>
            </a:r>
          </a:p>
          <a:p>
            <a:pPr marL="342900" indent="-342900">
              <a:buFont typeface="+mj-lt"/>
              <a:buAutoNum type="arabicPeriod"/>
            </a:pPr>
            <a:r>
              <a:rPr lang="en-US" b="0" dirty="0" smtClean="0"/>
              <a:t>Type of Relationship </a:t>
            </a:r>
            <a:r>
              <a:rPr lang="en-US" dirty="0" smtClean="0"/>
              <a:t>– nature of relationship, benefits, permanency of relationship, &amp; right to direct &amp; control activities.</a:t>
            </a:r>
          </a:p>
          <a:p>
            <a:pPr marL="0" indent="0">
              <a:buFont typeface="+mj-lt"/>
              <a:buNone/>
            </a:pPr>
            <a:endParaRPr lang="en-US" dirty="0" smtClean="0"/>
          </a:p>
          <a:p>
            <a:pPr marL="0" indent="0">
              <a:buFont typeface="+mj-lt"/>
              <a:buNone/>
            </a:pPr>
            <a:r>
              <a:rPr lang="en-US" u="sng" dirty="0" smtClean="0"/>
              <a:t>Independent Contractor</a:t>
            </a:r>
            <a:r>
              <a:rPr lang="en-US" u="sng" baseline="0" dirty="0" smtClean="0"/>
              <a:t> (need all):</a:t>
            </a:r>
            <a:endParaRPr lang="en-US" u="sng" dirty="0" smtClean="0"/>
          </a:p>
          <a:p>
            <a:pPr marL="171450" indent="-171450">
              <a:buFont typeface="Arial" panose="020B0604020202020204" pitchFamily="34" charset="0"/>
              <a:buChar char="•"/>
            </a:pPr>
            <a:r>
              <a:rPr lang="en-US" dirty="0" smtClean="0">
                <a:solidFill>
                  <a:schemeClr val="tx1"/>
                </a:solidFill>
              </a:rPr>
              <a:t>Separate business </a:t>
            </a:r>
          </a:p>
          <a:p>
            <a:pPr marL="171450" indent="-171450">
              <a:buFont typeface="Arial" panose="020B0604020202020204" pitchFamily="34" charset="0"/>
              <a:buChar char="•"/>
            </a:pPr>
            <a:r>
              <a:rPr lang="en-US" dirty="0" smtClean="0">
                <a:solidFill>
                  <a:schemeClr val="tx1"/>
                </a:solidFill>
              </a:rPr>
              <a:t>FEIN or files self-employment income tax w/ IRS</a:t>
            </a:r>
          </a:p>
          <a:p>
            <a:pPr marL="171450" indent="-171450">
              <a:buFont typeface="Arial" panose="020B0604020202020204" pitchFamily="34" charset="0"/>
              <a:buChar char="•"/>
            </a:pPr>
            <a:r>
              <a:rPr lang="en-US" dirty="0" smtClean="0">
                <a:solidFill>
                  <a:schemeClr val="tx1"/>
                </a:solidFill>
              </a:rPr>
              <a:t>Contracts or $ where contractor controls the means of doing the service</a:t>
            </a:r>
          </a:p>
          <a:p>
            <a:pPr marL="171450" indent="-171450">
              <a:buFont typeface="Arial" panose="020B0604020202020204" pitchFamily="34" charset="0"/>
              <a:buChar char="•"/>
            </a:pPr>
            <a:r>
              <a:rPr lang="en-US" dirty="0" smtClean="0">
                <a:solidFill>
                  <a:schemeClr val="tx1"/>
                </a:solidFill>
              </a:rPr>
              <a:t>Incurs the main expenses</a:t>
            </a:r>
          </a:p>
          <a:p>
            <a:pPr marL="171450" indent="-171450">
              <a:buFont typeface="Arial" panose="020B0604020202020204" pitchFamily="34" charset="0"/>
              <a:buChar char="•"/>
            </a:pPr>
            <a:r>
              <a:rPr lang="en-US" dirty="0" smtClean="0">
                <a:solidFill>
                  <a:schemeClr val="tx1"/>
                </a:solidFill>
              </a:rPr>
              <a:t>Responsible for satisfactory completion of job</a:t>
            </a:r>
          </a:p>
          <a:p>
            <a:pPr marL="171450" indent="-171450">
              <a:buFont typeface="Arial" panose="020B0604020202020204" pitchFamily="34" charset="0"/>
              <a:buChar char="•"/>
            </a:pPr>
            <a:r>
              <a:rPr lang="en-US" dirty="0" smtClean="0">
                <a:solidFill>
                  <a:schemeClr val="tx1"/>
                </a:solidFill>
              </a:rPr>
              <a:t>Receives $</a:t>
            </a:r>
          </a:p>
          <a:p>
            <a:pPr marL="171450" indent="-171450">
              <a:buFont typeface="Arial" panose="020B0604020202020204" pitchFamily="34" charset="0"/>
              <a:buChar char="•"/>
            </a:pPr>
            <a:r>
              <a:rPr lang="en-US" dirty="0" smtClean="0">
                <a:solidFill>
                  <a:schemeClr val="tx1"/>
                </a:solidFill>
              </a:rPr>
              <a:t>May realize a profit or loss</a:t>
            </a:r>
          </a:p>
          <a:p>
            <a:pPr marL="171450" indent="-171450">
              <a:buFont typeface="Arial" panose="020B0604020202020204" pitchFamily="34" charset="0"/>
              <a:buChar char="•"/>
            </a:pPr>
            <a:r>
              <a:rPr lang="en-US" dirty="0" smtClean="0">
                <a:solidFill>
                  <a:schemeClr val="tx1"/>
                </a:solidFill>
              </a:rPr>
              <a:t>Has business liabilities</a:t>
            </a:r>
          </a:p>
          <a:p>
            <a:pPr marL="171450" indent="-171450">
              <a:buFont typeface="Arial" panose="020B0604020202020204" pitchFamily="34" charset="0"/>
              <a:buChar char="•"/>
            </a:pPr>
            <a:r>
              <a:rPr lang="en-US" dirty="0" smtClean="0">
                <a:solidFill>
                  <a:schemeClr val="tx1"/>
                </a:solidFill>
              </a:rPr>
              <a:t>Success/Failure of business depends on $ in and $ out.</a:t>
            </a:r>
          </a:p>
          <a:p>
            <a:pPr marL="0" indent="0">
              <a:buFont typeface="+mj-lt"/>
              <a:buNone/>
            </a:pPr>
            <a:endParaRPr lang="en-US" dirty="0" smtClean="0"/>
          </a:p>
          <a:p>
            <a:r>
              <a:rPr lang="en-US" sz="1200" kern="1200" dirty="0" smtClean="0">
                <a:solidFill>
                  <a:schemeClr val="tx1"/>
                </a:solidFill>
                <a:effectLst/>
                <a:latin typeface="+mn-lt"/>
                <a:ea typeface="+mn-ea"/>
                <a:cs typeface="+mn-cs"/>
              </a:rPr>
              <a:t>In determining if an individual is covered under workers compensation is defined according to Wisconsin State Statute 102.07(8):</a:t>
            </a:r>
          </a:p>
          <a:p>
            <a:r>
              <a:rPr lang="en-US" sz="1200" kern="1200" dirty="0" smtClean="0">
                <a:solidFill>
                  <a:schemeClr val="tx1"/>
                </a:solidFill>
                <a:effectLst/>
                <a:latin typeface="+mn-lt"/>
                <a:ea typeface="+mn-ea"/>
                <a:cs typeface="+mn-cs"/>
              </a:rPr>
              <a:t>Except as provided in pars. </a:t>
            </a:r>
            <a:r>
              <a:rPr lang="en-US" sz="1200" kern="1200" dirty="0" smtClean="0">
                <a:solidFill>
                  <a:schemeClr val="tx1"/>
                </a:solidFill>
                <a:effectLst/>
                <a:latin typeface="+mn-lt"/>
                <a:ea typeface="+mn-ea"/>
                <a:cs typeface="+mn-cs"/>
                <a:hlinkClick r:id="rId3" tooltip="Statutes 102.07(8)(b)"/>
              </a:rPr>
              <a:t>(b)</a:t>
            </a:r>
            <a:r>
              <a:rPr lang="en-US" sz="1200" kern="120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hlinkClick r:id="rId4" tooltip="Statutes 102.07(8)(bm)"/>
              </a:rPr>
              <a:t>(</a:t>
            </a:r>
            <a:r>
              <a:rPr lang="en-US" sz="1200" kern="1200" dirty="0" err="1" smtClean="0">
                <a:solidFill>
                  <a:schemeClr val="tx1"/>
                </a:solidFill>
                <a:effectLst/>
                <a:latin typeface="+mn-lt"/>
                <a:ea typeface="+mn-ea"/>
                <a:cs typeface="+mn-cs"/>
                <a:hlinkClick r:id="rId4" tooltip="Statutes 102.07(8)(bm)"/>
              </a:rPr>
              <a:t>bm</a:t>
            </a:r>
            <a:r>
              <a:rPr lang="en-US" sz="1200" kern="1200" dirty="0" smtClean="0">
                <a:solidFill>
                  <a:schemeClr val="tx1"/>
                </a:solidFill>
                <a:effectLst/>
                <a:latin typeface="+mn-lt"/>
                <a:ea typeface="+mn-ea"/>
                <a:cs typeface="+mn-cs"/>
                <a:hlinkClick r:id="rId4" tooltip="Statutes 102.07(8)(bm)"/>
              </a:rPr>
              <a:t>)</a:t>
            </a:r>
            <a:r>
              <a:rPr lang="en-US" sz="1200" kern="1200" dirty="0" smtClean="0">
                <a:solidFill>
                  <a:schemeClr val="tx1"/>
                </a:solidFill>
                <a:effectLst/>
                <a:latin typeface="+mn-lt"/>
                <a:ea typeface="+mn-ea"/>
                <a:cs typeface="+mn-cs"/>
              </a:rPr>
              <a:t>, every independent contractor is, for the purpose of this chapter, an employee of any employer under this chapter for whom he or she is performing service in the course of the trade, business, profession or occupation of such employer at the time of the injury.</a:t>
            </a:r>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5B18BC2-DF90-41AD-8863-D02F3DB7A039}" type="slidenum">
              <a:rPr lang="en-US" smtClean="0"/>
              <a:t>3</a:t>
            </a:fld>
            <a:endParaRPr lang="en-US"/>
          </a:p>
        </p:txBody>
      </p:sp>
    </p:spTree>
    <p:extLst>
      <p:ext uri="{BB962C8B-B14F-4D97-AF65-F5344CB8AC3E}">
        <p14:creationId xmlns:p14="http://schemas.microsoft.com/office/powerpoint/2010/main" val="49281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 employer that fails to id an individual as an </a:t>
            </a:r>
            <a:r>
              <a:rPr lang="en-US" dirty="0" err="1" smtClean="0"/>
              <a:t>ee</a:t>
            </a:r>
            <a:r>
              <a:rPr lang="en-US" dirty="0" smtClean="0"/>
              <a:t> (when they actually are) will owe back taxes and penalties….maybe cost of benefit coverage, accrued health claims that the individual paid out of pocket.  Note: stop loss might refuse to pay.</a:t>
            </a:r>
          </a:p>
          <a:p>
            <a:endParaRPr lang="en-US" dirty="0"/>
          </a:p>
        </p:txBody>
      </p:sp>
      <p:sp>
        <p:nvSpPr>
          <p:cNvPr id="4" name="Slide Number Placeholder 3"/>
          <p:cNvSpPr>
            <a:spLocks noGrp="1"/>
          </p:cNvSpPr>
          <p:nvPr>
            <p:ph type="sldNum" sz="quarter" idx="10"/>
          </p:nvPr>
        </p:nvSpPr>
        <p:spPr/>
        <p:txBody>
          <a:bodyPr/>
          <a:lstStyle/>
          <a:p>
            <a:fld id="{25B18BC2-DF90-41AD-8863-D02F3DB7A039}" type="slidenum">
              <a:rPr lang="en-US" smtClean="0"/>
              <a:t>4</a:t>
            </a:fld>
            <a:endParaRPr lang="en-US"/>
          </a:p>
        </p:txBody>
      </p:sp>
    </p:spTree>
    <p:extLst>
      <p:ext uri="{BB962C8B-B14F-4D97-AF65-F5344CB8AC3E}">
        <p14:creationId xmlns:p14="http://schemas.microsoft.com/office/powerpoint/2010/main" val="169583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effectLst/>
              </a:rPr>
              <a:t>Completion of this questionnaire helps determine the exemption status of a position. Check the appropriate exemption (Executive, Administrative, Professional, Computer-Related, Outside Sales and Highly Compensated). Then check all boxes under the selected exemption that are applicable. To qualify for an exemption, all boxes must be checked for that exemption. To access the Department of Labor (DOL) online resources for </a:t>
            </a:r>
            <a:r>
              <a:rPr lang="en-US" sz="900" dirty="0" err="1" smtClean="0">
                <a:effectLst/>
              </a:rPr>
              <a:t>FairPay</a:t>
            </a:r>
            <a:r>
              <a:rPr lang="en-US" sz="900" dirty="0" smtClean="0">
                <a:effectLst/>
              </a:rPr>
              <a:t> (CFR 29, Part 541),</a:t>
            </a:r>
            <a:r>
              <a:rPr lang="en-US" sz="900" b="1" dirty="0" smtClean="0">
                <a:effectLst/>
              </a:rPr>
              <a:t> </a:t>
            </a:r>
            <a:r>
              <a:rPr lang="en-US" sz="900" dirty="0" smtClean="0">
                <a:effectLst/>
              </a:rPr>
              <a:t>click </a:t>
            </a:r>
            <a:r>
              <a:rPr lang="en-US" sz="900" dirty="0" smtClean="0">
                <a:effectLst/>
                <a:hlinkClick r:id="rId3"/>
              </a:rPr>
              <a:t>here</a:t>
            </a:r>
            <a:r>
              <a:rPr lang="en-US" sz="900" dirty="0" smtClean="0">
                <a:effectLst/>
              </a:rPr>
              <a:t>. </a:t>
            </a:r>
          </a:p>
          <a:p>
            <a:r>
              <a:rPr lang="en-US" sz="900" b="1" dirty="0" smtClean="0">
                <a:effectLst/>
              </a:rPr>
              <a:t>EXECUTIVE (examples: chief executive officer, controller, vice president, director)</a:t>
            </a:r>
            <a:r>
              <a:rPr lang="en-US" sz="900" dirty="0" smtClean="0">
                <a:effectLst/>
              </a:rPr>
              <a:t> </a:t>
            </a:r>
          </a:p>
          <a:p>
            <a:r>
              <a:rPr lang="en-US" sz="900" kern="1200" dirty="0" smtClean="0">
                <a:solidFill>
                  <a:schemeClr val="tx1"/>
                </a:solidFill>
                <a:effectLst/>
                <a:latin typeface="+mn-lt"/>
                <a:ea typeface="+mn-ea"/>
                <a:cs typeface="+mn-cs"/>
              </a:rPr>
              <a:t>❑</a:t>
            </a:r>
            <a:r>
              <a:rPr lang="en-US" sz="900" dirty="0" smtClean="0">
                <a:effectLst/>
              </a:rPr>
              <a:t>Regularly receives a predetermined amount constituting all or part of the employee's salary, which is not subject to reduction because of variations in the quality or quantity of work performed. To link to the DOL salary basis information, click </a:t>
            </a:r>
            <a:r>
              <a:rPr lang="en-US" sz="900" dirty="0" err="1" smtClean="0">
                <a:effectLst/>
                <a:hlinkClick r:id="rId4"/>
              </a:rPr>
              <a:t>here</a:t>
            </a:r>
            <a:r>
              <a:rPr lang="en-US" sz="900" kern="1200" dirty="0" err="1" smtClean="0">
                <a:solidFill>
                  <a:schemeClr val="tx1"/>
                </a:solidFill>
                <a:effectLst/>
                <a:latin typeface="+mn-lt"/>
                <a:ea typeface="+mn-ea"/>
                <a:cs typeface="+mn-cs"/>
              </a:rPr>
              <a:t>❑</a:t>
            </a:r>
            <a:r>
              <a:rPr lang="en-US" sz="900" dirty="0" err="1" smtClean="0">
                <a:effectLst/>
              </a:rPr>
              <a:t>Is</a:t>
            </a:r>
            <a:r>
              <a:rPr lang="en-US" sz="900" dirty="0" smtClean="0">
                <a:effectLst/>
              </a:rPr>
              <a:t> paid at least $455 </a:t>
            </a:r>
            <a:r>
              <a:rPr lang="en-US" sz="900" dirty="0" err="1" smtClean="0">
                <a:effectLst/>
              </a:rPr>
              <a:t>weekly.</a:t>
            </a:r>
            <a:r>
              <a:rPr lang="en-US" sz="900" kern="1200" dirty="0" err="1" smtClean="0">
                <a:solidFill>
                  <a:schemeClr val="tx1"/>
                </a:solidFill>
                <a:effectLst/>
                <a:latin typeface="+mn-lt"/>
                <a:ea typeface="+mn-ea"/>
                <a:cs typeface="+mn-cs"/>
              </a:rPr>
              <a:t>❑</a:t>
            </a:r>
            <a:r>
              <a:rPr lang="en-US" sz="900" dirty="0" err="1" smtClean="0">
                <a:effectLst/>
              </a:rPr>
              <a:t>Primary</a:t>
            </a:r>
            <a:r>
              <a:rPr lang="en-US" sz="900" dirty="0" smtClean="0">
                <a:effectLst/>
              </a:rPr>
              <a:t> duty consists of managing the enterprise or a customarily recognized department or subdivision of the </a:t>
            </a:r>
            <a:r>
              <a:rPr lang="en-US" sz="900" dirty="0" err="1" smtClean="0">
                <a:effectLst/>
              </a:rPr>
              <a:t>enterprise.</a:t>
            </a:r>
            <a:r>
              <a:rPr lang="en-US" sz="900" kern="1200" dirty="0" err="1" smtClean="0">
                <a:solidFill>
                  <a:schemeClr val="tx1"/>
                </a:solidFill>
                <a:effectLst/>
                <a:latin typeface="+mn-lt"/>
                <a:ea typeface="+mn-ea"/>
                <a:cs typeface="+mn-cs"/>
              </a:rPr>
              <a:t>❑</a:t>
            </a:r>
            <a:r>
              <a:rPr lang="en-US" sz="900" dirty="0" err="1" smtClean="0">
                <a:effectLst/>
              </a:rPr>
              <a:t>Customarily</a:t>
            </a:r>
            <a:r>
              <a:rPr lang="en-US" sz="900" dirty="0" smtClean="0">
                <a:effectLst/>
              </a:rPr>
              <a:t> and regularly directs the work of two or more full-time employees or their equivalents (for example, one full-time employee and two half-time employees).</a:t>
            </a:r>
            <a:r>
              <a:rPr lang="en-US" sz="900" kern="1200" dirty="0" smtClean="0">
                <a:solidFill>
                  <a:schemeClr val="tx1"/>
                </a:solidFill>
                <a:effectLst/>
                <a:latin typeface="+mn-lt"/>
                <a:ea typeface="+mn-ea"/>
                <a:cs typeface="+mn-cs"/>
              </a:rPr>
              <a:t>❑</a:t>
            </a:r>
            <a:r>
              <a:rPr lang="en-US" sz="900" dirty="0" smtClean="0">
                <a:effectLst/>
              </a:rPr>
              <a:t>Has the authority to hire or fire other employees </a:t>
            </a:r>
            <a:r>
              <a:rPr lang="en-US" sz="900" b="1" dirty="0" smtClean="0">
                <a:effectLst/>
              </a:rPr>
              <a:t>OR</a:t>
            </a:r>
            <a:r>
              <a:rPr lang="en-US" sz="900" dirty="0" smtClean="0">
                <a:effectLst/>
              </a:rPr>
              <a:t> makes recommendations that carry particular weight as to the hiring, firing, advancement, promotion or any other change in status of other </a:t>
            </a:r>
            <a:r>
              <a:rPr lang="en-US" sz="900" dirty="0" err="1" smtClean="0">
                <a:effectLst/>
              </a:rPr>
              <a:t>employees.To</a:t>
            </a:r>
            <a:r>
              <a:rPr lang="en-US" sz="900" dirty="0" smtClean="0">
                <a:effectLst/>
              </a:rPr>
              <a:t> link to the DOL Executive Exemption information, click </a:t>
            </a:r>
            <a:r>
              <a:rPr lang="en-US" sz="900" dirty="0" smtClean="0">
                <a:effectLst/>
                <a:hlinkClick r:id="rId5"/>
              </a:rPr>
              <a:t>here</a:t>
            </a:r>
            <a:r>
              <a:rPr lang="en-US" sz="900" dirty="0" smtClean="0">
                <a:effectLst/>
              </a:rPr>
              <a:t>. </a:t>
            </a:r>
          </a:p>
          <a:p>
            <a:r>
              <a:rPr lang="en-US" sz="900" b="1" dirty="0" smtClean="0">
                <a:effectLst/>
              </a:rPr>
              <a:t>ADMINISTRATIVE (examples: manager, supervisor, administrator)</a:t>
            </a:r>
            <a:r>
              <a:rPr lang="en-US" sz="900" dirty="0" smtClean="0">
                <a:effectLst/>
              </a:rPr>
              <a:t> </a:t>
            </a:r>
          </a:p>
          <a:p>
            <a:r>
              <a:rPr lang="en-US" sz="900" kern="1200" dirty="0" smtClean="0">
                <a:solidFill>
                  <a:schemeClr val="tx1"/>
                </a:solidFill>
                <a:effectLst/>
                <a:latin typeface="+mn-lt"/>
                <a:ea typeface="+mn-ea"/>
                <a:cs typeface="+mn-cs"/>
              </a:rPr>
              <a:t>❑</a:t>
            </a:r>
            <a:r>
              <a:rPr lang="en-US" sz="900" dirty="0" smtClean="0">
                <a:effectLst/>
              </a:rPr>
              <a:t>Regularly receives a predetermined amount constituting all or part of the employee's salary, which is not subject to reduction because of variations in the quality or quantity of work performed. To link to the DOL salary basis information, click </a:t>
            </a:r>
            <a:r>
              <a:rPr lang="en-US" sz="900" dirty="0" err="1" smtClean="0">
                <a:effectLst/>
                <a:hlinkClick r:id="rId4"/>
              </a:rPr>
              <a:t>here</a:t>
            </a:r>
            <a:r>
              <a:rPr lang="en-US" sz="900" dirty="0" err="1" smtClean="0">
                <a:effectLst/>
              </a:rPr>
              <a:t>.</a:t>
            </a:r>
            <a:r>
              <a:rPr lang="en-US" sz="900" kern="1200" dirty="0" err="1" smtClean="0">
                <a:solidFill>
                  <a:schemeClr val="tx1"/>
                </a:solidFill>
                <a:effectLst/>
                <a:latin typeface="+mn-lt"/>
                <a:ea typeface="+mn-ea"/>
                <a:cs typeface="+mn-cs"/>
              </a:rPr>
              <a:t>❑</a:t>
            </a:r>
            <a:r>
              <a:rPr lang="en-US" sz="900" dirty="0" err="1" smtClean="0">
                <a:effectLst/>
              </a:rPr>
              <a:t>Is</a:t>
            </a:r>
            <a:r>
              <a:rPr lang="en-US" sz="900" dirty="0" smtClean="0">
                <a:effectLst/>
              </a:rPr>
              <a:t> paid at least $455 </a:t>
            </a:r>
            <a:r>
              <a:rPr lang="en-US" sz="900" dirty="0" err="1" smtClean="0">
                <a:effectLst/>
              </a:rPr>
              <a:t>weekly.</a:t>
            </a:r>
            <a:r>
              <a:rPr lang="en-US" sz="900" kern="1200" dirty="0" err="1" smtClean="0">
                <a:solidFill>
                  <a:schemeClr val="tx1"/>
                </a:solidFill>
                <a:effectLst/>
                <a:latin typeface="+mn-lt"/>
                <a:ea typeface="+mn-ea"/>
                <a:cs typeface="+mn-cs"/>
              </a:rPr>
              <a:t>❑</a:t>
            </a:r>
            <a:r>
              <a:rPr lang="en-US" sz="900" dirty="0" err="1" smtClean="0">
                <a:effectLst/>
              </a:rPr>
              <a:t>Primary</a:t>
            </a:r>
            <a:r>
              <a:rPr lang="en-US" sz="900" dirty="0" smtClean="0">
                <a:effectLst/>
              </a:rPr>
              <a:t> duty consists of performing office or </a:t>
            </a:r>
            <a:r>
              <a:rPr lang="en-US" sz="900" dirty="0" err="1" smtClean="0">
                <a:effectLst/>
              </a:rPr>
              <a:t>nonmanual</a:t>
            </a:r>
            <a:r>
              <a:rPr lang="en-US" sz="900" dirty="0" smtClean="0">
                <a:effectLst/>
              </a:rPr>
              <a:t> work directly related to the management or general business operations of the employer or the employer's </a:t>
            </a:r>
            <a:r>
              <a:rPr lang="en-US" sz="900" dirty="0" err="1" smtClean="0">
                <a:effectLst/>
              </a:rPr>
              <a:t>customers.</a:t>
            </a:r>
            <a:r>
              <a:rPr lang="en-US" sz="900" kern="1200" dirty="0" err="1" smtClean="0">
                <a:solidFill>
                  <a:schemeClr val="tx1"/>
                </a:solidFill>
                <a:effectLst/>
                <a:latin typeface="+mn-lt"/>
                <a:ea typeface="+mn-ea"/>
                <a:cs typeface="+mn-cs"/>
              </a:rPr>
              <a:t>❑</a:t>
            </a:r>
            <a:r>
              <a:rPr lang="en-US" sz="900" dirty="0" err="1" smtClean="0">
                <a:effectLst/>
              </a:rPr>
              <a:t>Work</a:t>
            </a:r>
            <a:r>
              <a:rPr lang="en-US" sz="900" dirty="0" smtClean="0">
                <a:effectLst/>
              </a:rPr>
              <a:t> includes the exercise of discretion and independent judgment with respect to matters of </a:t>
            </a:r>
            <a:r>
              <a:rPr lang="en-US" sz="900" dirty="0" err="1" smtClean="0">
                <a:effectLst/>
              </a:rPr>
              <a:t>significance.To</a:t>
            </a:r>
            <a:r>
              <a:rPr lang="en-US" sz="900" dirty="0" smtClean="0">
                <a:effectLst/>
              </a:rPr>
              <a:t> link to the DOL Administrative Exemption information, click </a:t>
            </a:r>
            <a:r>
              <a:rPr lang="en-US" sz="900" dirty="0" smtClean="0">
                <a:effectLst/>
                <a:hlinkClick r:id="rId6"/>
              </a:rPr>
              <a:t>here</a:t>
            </a:r>
            <a:r>
              <a:rPr lang="en-US" sz="900" dirty="0" smtClean="0">
                <a:effectLst/>
              </a:rPr>
              <a:t>. </a:t>
            </a:r>
          </a:p>
          <a:p>
            <a:r>
              <a:rPr lang="en-US" sz="900" b="1" dirty="0" smtClean="0">
                <a:effectLst/>
              </a:rPr>
              <a:t>PROFESSIONAL: LEARNED AND CREATIVE (examples: accountant, nurse, engineer, composer, singer, graphic designer)</a:t>
            </a:r>
            <a:r>
              <a:rPr lang="en-US" sz="900" dirty="0" smtClean="0">
                <a:effectLst/>
              </a:rPr>
              <a:t> </a:t>
            </a:r>
          </a:p>
          <a:p>
            <a:r>
              <a:rPr lang="en-US" sz="900" kern="1200" dirty="0" smtClean="0">
                <a:solidFill>
                  <a:schemeClr val="tx1"/>
                </a:solidFill>
                <a:effectLst/>
                <a:latin typeface="+mn-lt"/>
                <a:ea typeface="+mn-ea"/>
                <a:cs typeface="+mn-cs"/>
              </a:rPr>
              <a:t>❑</a:t>
            </a:r>
            <a:r>
              <a:rPr lang="en-US" sz="900" dirty="0" smtClean="0">
                <a:effectLst/>
              </a:rPr>
              <a:t>Regularly receives a predetermined amount constituting all or part of the employee's salary, which is not subject to reduction because of variations in the quality or quantity of work performed. To link to the DOL salary basis information, click </a:t>
            </a:r>
            <a:r>
              <a:rPr lang="en-US" sz="900" dirty="0" err="1" smtClean="0">
                <a:effectLst/>
                <a:hlinkClick r:id="rId4"/>
              </a:rPr>
              <a:t>here</a:t>
            </a:r>
            <a:r>
              <a:rPr lang="en-US" sz="900" dirty="0" err="1" smtClean="0">
                <a:effectLst/>
              </a:rPr>
              <a:t>.</a:t>
            </a:r>
            <a:r>
              <a:rPr lang="en-US" sz="900" kern="1200" dirty="0" err="1" smtClean="0">
                <a:solidFill>
                  <a:schemeClr val="tx1"/>
                </a:solidFill>
                <a:effectLst/>
                <a:latin typeface="+mn-lt"/>
                <a:ea typeface="+mn-ea"/>
                <a:cs typeface="+mn-cs"/>
              </a:rPr>
              <a:t>❑</a:t>
            </a:r>
            <a:r>
              <a:rPr lang="en-US" sz="900" dirty="0" err="1" smtClean="0">
                <a:effectLst/>
              </a:rPr>
              <a:t>Is</a:t>
            </a:r>
            <a:r>
              <a:rPr lang="en-US" sz="900" dirty="0" smtClean="0">
                <a:effectLst/>
              </a:rPr>
              <a:t> paid at least $455 weekly. Note: For teachers, licensed or certified practitioners of law and medicine, medical interns and residents covered under this exemption, the salary basis and salary requirements do </a:t>
            </a:r>
            <a:r>
              <a:rPr lang="en-US" sz="900" b="1" i="1" dirty="0" smtClean="0">
                <a:effectLst/>
              </a:rPr>
              <a:t>NOT</a:t>
            </a:r>
            <a:r>
              <a:rPr lang="en-US" sz="900" b="1" dirty="0" smtClean="0">
                <a:effectLst/>
              </a:rPr>
              <a:t> </a:t>
            </a:r>
            <a:r>
              <a:rPr lang="en-US" sz="900" dirty="0" err="1" smtClean="0">
                <a:effectLst/>
              </a:rPr>
              <a:t>apply.</a:t>
            </a:r>
            <a:r>
              <a:rPr lang="en-US" sz="900" b="1" dirty="0" err="1" smtClean="0">
                <a:effectLst/>
              </a:rPr>
              <a:t>Learned</a:t>
            </a:r>
            <a:r>
              <a:rPr lang="en-US" sz="900" b="1" dirty="0" smtClean="0">
                <a:effectLst/>
              </a:rPr>
              <a:t> Professional</a:t>
            </a:r>
            <a:r>
              <a:rPr lang="en-US" sz="900" dirty="0" smtClean="0">
                <a:effectLst/>
              </a:rPr>
              <a:t> </a:t>
            </a:r>
          </a:p>
          <a:p>
            <a:r>
              <a:rPr lang="en-US" sz="900" kern="1200" dirty="0" smtClean="0">
                <a:solidFill>
                  <a:schemeClr val="tx1"/>
                </a:solidFill>
                <a:effectLst/>
                <a:latin typeface="+mn-lt"/>
                <a:ea typeface="+mn-ea"/>
                <a:cs typeface="+mn-cs"/>
              </a:rPr>
              <a:t>❑</a:t>
            </a:r>
            <a:r>
              <a:rPr lang="en-US" sz="900" dirty="0" smtClean="0">
                <a:effectLst/>
              </a:rPr>
              <a:t>Primary duty consists of the performance of work that requires advanced knowledge (beyond high school) and that is predominantly intellectual in character and consistently includes the exercise of discretion and independent </a:t>
            </a:r>
            <a:r>
              <a:rPr lang="en-US" sz="900" dirty="0" err="1" smtClean="0">
                <a:effectLst/>
              </a:rPr>
              <a:t>judgment.</a:t>
            </a:r>
            <a:r>
              <a:rPr lang="en-US" sz="900" kern="1200" dirty="0" err="1" smtClean="0">
                <a:solidFill>
                  <a:schemeClr val="tx1"/>
                </a:solidFill>
                <a:effectLst/>
                <a:latin typeface="+mn-lt"/>
                <a:ea typeface="+mn-ea"/>
                <a:cs typeface="+mn-cs"/>
              </a:rPr>
              <a:t>❑</a:t>
            </a:r>
            <a:r>
              <a:rPr lang="en-US" sz="900" dirty="0" err="1" smtClean="0">
                <a:effectLst/>
              </a:rPr>
              <a:t>The</a:t>
            </a:r>
            <a:r>
              <a:rPr lang="en-US" sz="900" dirty="0" smtClean="0">
                <a:effectLst/>
              </a:rPr>
              <a:t> advanced knowledge is in a field of science or </a:t>
            </a:r>
            <a:r>
              <a:rPr lang="en-US" sz="900" dirty="0" err="1" smtClean="0">
                <a:effectLst/>
              </a:rPr>
              <a:t>learning.</a:t>
            </a:r>
            <a:r>
              <a:rPr lang="en-US" sz="900" kern="1200" dirty="0" err="1" smtClean="0">
                <a:solidFill>
                  <a:schemeClr val="tx1"/>
                </a:solidFill>
                <a:effectLst/>
                <a:latin typeface="+mn-lt"/>
                <a:ea typeface="+mn-ea"/>
                <a:cs typeface="+mn-cs"/>
              </a:rPr>
              <a:t>❑</a:t>
            </a:r>
            <a:r>
              <a:rPr lang="en-US" sz="900" dirty="0" err="1" smtClean="0">
                <a:effectLst/>
              </a:rPr>
              <a:t>The</a:t>
            </a:r>
            <a:r>
              <a:rPr lang="en-US" sz="900" dirty="0" smtClean="0">
                <a:effectLst/>
              </a:rPr>
              <a:t> advanced knowledge was acquired by a prolonged course of specialized intellectual instruction (position possesses the appropriate academic degree or has substantially the same knowledge level and performs substantially the same work as degreed employees but possesses advanced knowledge only through a combination of work experience and intellectual instruction)</a:t>
            </a:r>
          </a:p>
          <a:p>
            <a:r>
              <a:rPr lang="en-US" sz="900" b="1" dirty="0" smtClean="0">
                <a:effectLst/>
              </a:rPr>
              <a:t>Creative Professional</a:t>
            </a:r>
            <a:r>
              <a:rPr lang="en-US" sz="900" dirty="0" smtClean="0">
                <a:effectLst/>
              </a:rPr>
              <a:t> </a:t>
            </a:r>
          </a:p>
          <a:p>
            <a:r>
              <a:rPr lang="en-US" sz="900" kern="1200" dirty="0" smtClean="0">
                <a:solidFill>
                  <a:schemeClr val="tx1"/>
                </a:solidFill>
                <a:effectLst/>
                <a:latin typeface="+mn-lt"/>
                <a:ea typeface="+mn-ea"/>
                <a:cs typeface="+mn-cs"/>
              </a:rPr>
              <a:t>❑</a:t>
            </a:r>
            <a:r>
              <a:rPr lang="en-US" sz="900" dirty="0" smtClean="0">
                <a:effectLst/>
              </a:rPr>
              <a:t>Primary duty consists of the performance of work requiring invention, imagination, originality or talent in a recognized field of artistic or creative endeavor as opposed to routine mental, manual, mechanical or physical </a:t>
            </a:r>
            <a:r>
              <a:rPr lang="en-US" sz="900" dirty="0" err="1" smtClean="0">
                <a:effectLst/>
              </a:rPr>
              <a:t>work.To</a:t>
            </a:r>
            <a:r>
              <a:rPr lang="en-US" sz="900" dirty="0" smtClean="0">
                <a:effectLst/>
              </a:rPr>
              <a:t> link to the DOL Professional Exemption information, click </a:t>
            </a:r>
            <a:r>
              <a:rPr lang="en-US" sz="900" dirty="0" smtClean="0">
                <a:effectLst/>
                <a:hlinkClick r:id="rId7"/>
              </a:rPr>
              <a:t>here</a:t>
            </a:r>
            <a:r>
              <a:rPr lang="en-US" sz="900" dirty="0" smtClean="0">
                <a:effectLst/>
              </a:rPr>
              <a:t>. </a:t>
            </a:r>
          </a:p>
          <a:p>
            <a:r>
              <a:rPr lang="en-US" sz="900" b="1" dirty="0" smtClean="0">
                <a:effectLst/>
              </a:rPr>
              <a:t>COMPUTER-RELATED (examples: network or database analyst, developer, programmer, software engineer)</a:t>
            </a:r>
            <a:r>
              <a:rPr lang="en-US" sz="900" dirty="0" smtClean="0">
                <a:effectLst/>
              </a:rPr>
              <a:t> </a:t>
            </a:r>
          </a:p>
          <a:p>
            <a:r>
              <a:rPr lang="en-US" sz="900" kern="1200" dirty="0" smtClean="0">
                <a:solidFill>
                  <a:schemeClr val="tx1"/>
                </a:solidFill>
                <a:effectLst/>
                <a:latin typeface="+mn-lt"/>
                <a:ea typeface="+mn-ea"/>
                <a:cs typeface="+mn-cs"/>
              </a:rPr>
              <a:t>❑</a:t>
            </a:r>
            <a:r>
              <a:rPr lang="en-US" sz="900" dirty="0" smtClean="0">
                <a:effectLst/>
              </a:rPr>
              <a:t>Is paid at least $455 weekly </a:t>
            </a:r>
            <a:r>
              <a:rPr lang="en-US" sz="900" b="1" dirty="0" smtClean="0">
                <a:effectLst/>
              </a:rPr>
              <a:t>OR </a:t>
            </a:r>
            <a:r>
              <a:rPr lang="en-US" sz="900" dirty="0" smtClean="0">
                <a:effectLst/>
              </a:rPr>
              <a:t>$27.63 per hour. That is, this exemption does </a:t>
            </a:r>
            <a:r>
              <a:rPr lang="en-US" sz="900" b="1" i="1" dirty="0" smtClean="0">
                <a:effectLst/>
              </a:rPr>
              <a:t>NOT</a:t>
            </a:r>
            <a:r>
              <a:rPr lang="en-US" sz="900" b="1" dirty="0" smtClean="0">
                <a:effectLst/>
              </a:rPr>
              <a:t> </a:t>
            </a:r>
            <a:r>
              <a:rPr lang="en-US" sz="900" dirty="0" smtClean="0">
                <a:effectLst/>
              </a:rPr>
              <a:t>have to meet the salary basis requirement to regularly receive a predetermined amount constituting all or part of the employee's salary, which is not subject to reduction because of variations in the quality or quantity of work performed </a:t>
            </a:r>
            <a:r>
              <a:rPr lang="en-US" sz="900" b="1" i="1" dirty="0" smtClean="0">
                <a:effectLst/>
              </a:rPr>
              <a:t>IF</a:t>
            </a:r>
            <a:r>
              <a:rPr lang="en-US" sz="900" b="1" dirty="0" smtClean="0">
                <a:effectLst/>
              </a:rPr>
              <a:t> </a:t>
            </a:r>
            <a:r>
              <a:rPr lang="en-US" sz="900" dirty="0" smtClean="0">
                <a:effectLst/>
              </a:rPr>
              <a:t>paid at least $27.63 on an hourly </a:t>
            </a:r>
            <a:r>
              <a:rPr lang="en-US" sz="900" dirty="0" err="1" smtClean="0">
                <a:effectLst/>
              </a:rPr>
              <a:t>basis.</a:t>
            </a:r>
            <a:r>
              <a:rPr lang="en-US" sz="900" kern="1200" dirty="0" err="1" smtClean="0">
                <a:solidFill>
                  <a:schemeClr val="tx1"/>
                </a:solidFill>
                <a:effectLst/>
                <a:latin typeface="+mn-lt"/>
                <a:ea typeface="+mn-ea"/>
                <a:cs typeface="+mn-cs"/>
              </a:rPr>
              <a:t>❑</a:t>
            </a:r>
            <a:r>
              <a:rPr lang="en-US" sz="900" dirty="0" err="1" smtClean="0">
                <a:effectLst/>
              </a:rPr>
              <a:t>Primary</a:t>
            </a:r>
            <a:r>
              <a:rPr lang="en-US" sz="900" dirty="0" smtClean="0">
                <a:effectLst/>
              </a:rPr>
              <a:t> duty consists </a:t>
            </a:r>
            <a:r>
              <a:rPr lang="en-US" sz="900" dirty="0" err="1" smtClean="0">
                <a:effectLst/>
              </a:rPr>
              <a:t>of:The</a:t>
            </a:r>
            <a:r>
              <a:rPr lang="en-US" sz="900" dirty="0" smtClean="0">
                <a:effectLst/>
              </a:rPr>
              <a:t> application of system-analyst techniques and procedures, including consulting with users to determine hardware, software or systems functional specifications, OR</a:t>
            </a:r>
          </a:p>
          <a:p>
            <a:r>
              <a:rPr lang="en-US" sz="900" dirty="0" smtClean="0">
                <a:effectLst/>
              </a:rPr>
              <a:t>The design, development, documentation, analysis, creation, testing or modification of computer systems or programs, OR</a:t>
            </a:r>
          </a:p>
          <a:p>
            <a:r>
              <a:rPr lang="en-US" sz="900" dirty="0" smtClean="0">
                <a:effectLst/>
              </a:rPr>
              <a:t>The design, documentation, testing, creation or modification of computer programs related to machine-operating systems, OR</a:t>
            </a:r>
          </a:p>
          <a:p>
            <a:r>
              <a:rPr lang="en-US" sz="900" dirty="0" smtClean="0">
                <a:effectLst/>
              </a:rPr>
              <a:t>A combination of these duties which requires the same level of skills.</a:t>
            </a:r>
          </a:p>
          <a:p>
            <a:r>
              <a:rPr lang="en-US" sz="900" dirty="0" smtClean="0">
                <a:effectLst/>
              </a:rPr>
              <a:t>To link to the DOL Computer-Related Exemption information, click </a:t>
            </a:r>
            <a:r>
              <a:rPr lang="en-US" sz="900" dirty="0" smtClean="0">
                <a:effectLst/>
                <a:hlinkClick r:id="rId8"/>
              </a:rPr>
              <a:t>here</a:t>
            </a:r>
            <a:r>
              <a:rPr lang="en-US" sz="900" dirty="0" smtClean="0">
                <a:effectLst/>
              </a:rPr>
              <a:t>. </a:t>
            </a:r>
          </a:p>
          <a:p>
            <a:r>
              <a:rPr lang="en-US" sz="900" b="1" dirty="0" smtClean="0">
                <a:effectLst/>
              </a:rPr>
              <a:t>OUTSIDE SALES (examples: salespersons, contract negotiators)</a:t>
            </a:r>
            <a:r>
              <a:rPr lang="en-US" sz="900" dirty="0" smtClean="0">
                <a:effectLst/>
              </a:rPr>
              <a:t> </a:t>
            </a:r>
          </a:p>
          <a:p>
            <a:r>
              <a:rPr lang="en-US" sz="900" dirty="0" smtClean="0">
                <a:effectLst/>
              </a:rPr>
              <a:t>The salary basis and salary requirements do </a:t>
            </a:r>
            <a:r>
              <a:rPr lang="en-US" sz="900" b="1" i="1" dirty="0" smtClean="0">
                <a:effectLst/>
              </a:rPr>
              <a:t>NOT</a:t>
            </a:r>
            <a:r>
              <a:rPr lang="en-US" sz="900" b="1" dirty="0" smtClean="0">
                <a:effectLst/>
              </a:rPr>
              <a:t> </a:t>
            </a:r>
            <a:r>
              <a:rPr lang="en-US" sz="900" dirty="0" smtClean="0">
                <a:effectLst/>
              </a:rPr>
              <a:t>apply for this exemption. That is, this exemption does </a:t>
            </a:r>
            <a:r>
              <a:rPr lang="en-US" sz="900" b="1" i="1" dirty="0" smtClean="0">
                <a:effectLst/>
              </a:rPr>
              <a:t>NOT</a:t>
            </a:r>
            <a:r>
              <a:rPr lang="en-US" sz="900" b="1" dirty="0" smtClean="0">
                <a:effectLst/>
              </a:rPr>
              <a:t> </a:t>
            </a:r>
            <a:r>
              <a:rPr lang="en-US" sz="900" dirty="0" smtClean="0">
                <a:effectLst/>
              </a:rPr>
              <a:t>have the salary basis requirement to regularly receive a predetermined amount constituting all or part of the employee's salary, which is not subject to reduction because of variations in the quality or quantity of work performed, </a:t>
            </a:r>
            <a:r>
              <a:rPr lang="en-US" sz="900" b="1" i="1" dirty="0" smtClean="0">
                <a:effectLst/>
              </a:rPr>
              <a:t>AND</a:t>
            </a:r>
            <a:r>
              <a:rPr lang="en-US" sz="900" b="1" dirty="0" smtClean="0">
                <a:effectLst/>
              </a:rPr>
              <a:t> </a:t>
            </a:r>
            <a:r>
              <a:rPr lang="en-US" sz="900" dirty="0" smtClean="0">
                <a:effectLst/>
              </a:rPr>
              <a:t>this exemption does </a:t>
            </a:r>
            <a:r>
              <a:rPr lang="en-US" sz="900" b="1" i="1" dirty="0" smtClean="0">
                <a:effectLst/>
              </a:rPr>
              <a:t>NOT</a:t>
            </a:r>
            <a:r>
              <a:rPr lang="en-US" sz="900" b="1" dirty="0" smtClean="0">
                <a:effectLst/>
              </a:rPr>
              <a:t> </a:t>
            </a:r>
            <a:r>
              <a:rPr lang="en-US" sz="900" dirty="0" smtClean="0">
                <a:effectLst/>
              </a:rPr>
              <a:t>have to be paid a minimum salary. </a:t>
            </a:r>
          </a:p>
          <a:p>
            <a:r>
              <a:rPr lang="en-US" sz="900" kern="1200" dirty="0" smtClean="0">
                <a:solidFill>
                  <a:schemeClr val="tx1"/>
                </a:solidFill>
                <a:effectLst/>
                <a:latin typeface="+mn-lt"/>
                <a:ea typeface="+mn-ea"/>
                <a:cs typeface="+mn-cs"/>
              </a:rPr>
              <a:t>❑</a:t>
            </a:r>
            <a:r>
              <a:rPr lang="en-US" sz="900" dirty="0" smtClean="0">
                <a:effectLst/>
              </a:rPr>
              <a:t>Primary duty consists of making sales or obtaining orders for contracts for services or for the use of facilities for which consideration will be paid by the client or </a:t>
            </a:r>
            <a:r>
              <a:rPr lang="en-US" sz="900" dirty="0" err="1" smtClean="0">
                <a:effectLst/>
              </a:rPr>
              <a:t>customer.</a:t>
            </a:r>
            <a:r>
              <a:rPr lang="en-US" sz="900" kern="1200" dirty="0" err="1" smtClean="0">
                <a:solidFill>
                  <a:schemeClr val="tx1"/>
                </a:solidFill>
                <a:effectLst/>
                <a:latin typeface="+mn-lt"/>
                <a:ea typeface="+mn-ea"/>
                <a:cs typeface="+mn-cs"/>
              </a:rPr>
              <a:t>❑</a:t>
            </a:r>
            <a:r>
              <a:rPr lang="en-US" sz="900" dirty="0" err="1" smtClean="0">
                <a:effectLst/>
              </a:rPr>
              <a:t>Customarily</a:t>
            </a:r>
            <a:r>
              <a:rPr lang="en-US" sz="900" dirty="0" smtClean="0">
                <a:effectLst/>
              </a:rPr>
              <a:t> and regularly is engaged away from the employers place or places of </a:t>
            </a:r>
            <a:r>
              <a:rPr lang="en-US" sz="900" dirty="0" err="1" smtClean="0">
                <a:effectLst/>
              </a:rPr>
              <a:t>business.To</a:t>
            </a:r>
            <a:r>
              <a:rPr lang="en-US" sz="900" dirty="0" smtClean="0">
                <a:effectLst/>
              </a:rPr>
              <a:t> link to the DOL Outside Sales Exemption information, click </a:t>
            </a:r>
            <a:r>
              <a:rPr lang="en-US" sz="900" dirty="0" smtClean="0">
                <a:effectLst/>
                <a:hlinkClick r:id="rId9"/>
              </a:rPr>
              <a:t>here</a:t>
            </a:r>
            <a:r>
              <a:rPr lang="en-US" sz="900" dirty="0" smtClean="0">
                <a:effectLst/>
              </a:rPr>
              <a:t>. </a:t>
            </a:r>
          </a:p>
          <a:p>
            <a:r>
              <a:rPr lang="en-US" sz="900" b="1" dirty="0" smtClean="0">
                <a:effectLst/>
              </a:rPr>
              <a:t>HIGHLY COMPENSATED EMPLOYEES PERFORMING EXECUTIVE, </a:t>
            </a:r>
            <a:endParaRPr lang="en-US" sz="900" dirty="0" smtClean="0">
              <a:effectLst/>
            </a:endParaRPr>
          </a:p>
          <a:p>
            <a:r>
              <a:rPr lang="en-US" sz="900" b="1" dirty="0" smtClean="0">
                <a:effectLst/>
              </a:rPr>
              <a:t>PROFESSIONAL OR ADMINISTRATIVE DUTIES</a:t>
            </a:r>
            <a:r>
              <a:rPr lang="en-US" sz="900" dirty="0" smtClean="0">
                <a:effectLst/>
              </a:rPr>
              <a:t> </a:t>
            </a:r>
          </a:p>
          <a:p>
            <a:r>
              <a:rPr lang="en-US" sz="900" kern="1200" dirty="0" smtClean="0">
                <a:solidFill>
                  <a:schemeClr val="tx1"/>
                </a:solidFill>
                <a:effectLst/>
                <a:latin typeface="+mn-lt"/>
                <a:ea typeface="+mn-ea"/>
                <a:cs typeface="+mn-cs"/>
              </a:rPr>
              <a:t>❑</a:t>
            </a:r>
            <a:r>
              <a:rPr lang="en-US" sz="900" dirty="0" smtClean="0">
                <a:effectLst/>
              </a:rPr>
              <a:t>Is paid an annual total compensation of $100,000 or more, which includes at least $455 per week paid on a salary basis. The required total annual compensation of $100,000 or more may consist of commissions, nondiscretionary bonuses and other nondiscretionary compensation earned during a 52-week period, but does not include credit for board or lodging, payments for medical or life insurance, or contributions to retirement plans or other fringe </a:t>
            </a:r>
            <a:r>
              <a:rPr lang="en-US" sz="900" dirty="0" err="1" smtClean="0">
                <a:effectLst/>
              </a:rPr>
              <a:t>benefits.</a:t>
            </a:r>
            <a:r>
              <a:rPr lang="en-US" sz="900" kern="1200" dirty="0" err="1" smtClean="0">
                <a:solidFill>
                  <a:schemeClr val="tx1"/>
                </a:solidFill>
                <a:effectLst/>
                <a:latin typeface="+mn-lt"/>
                <a:ea typeface="+mn-ea"/>
                <a:cs typeface="+mn-cs"/>
              </a:rPr>
              <a:t>❑</a:t>
            </a:r>
            <a:r>
              <a:rPr lang="en-US" sz="900" dirty="0" err="1" smtClean="0">
                <a:effectLst/>
              </a:rPr>
              <a:t>Primary</a:t>
            </a:r>
            <a:r>
              <a:rPr lang="en-US" sz="900" dirty="0" smtClean="0">
                <a:effectLst/>
              </a:rPr>
              <a:t> duty consists of performing office, </a:t>
            </a:r>
            <a:r>
              <a:rPr lang="en-US" sz="900" dirty="0" err="1" smtClean="0">
                <a:effectLst/>
              </a:rPr>
              <a:t>nonmanual</a:t>
            </a:r>
            <a:r>
              <a:rPr lang="en-US" sz="900" dirty="0" smtClean="0">
                <a:effectLst/>
              </a:rPr>
              <a:t> work. Note: No matter how highly paid, manual workers or other blue-collar workers, including </a:t>
            </a:r>
            <a:r>
              <a:rPr lang="en-US" sz="900" dirty="0" err="1" smtClean="0">
                <a:effectLst/>
              </a:rPr>
              <a:t>nonmanagement</a:t>
            </a:r>
            <a:r>
              <a:rPr lang="en-US" sz="900" dirty="0" smtClean="0">
                <a:effectLst/>
              </a:rPr>
              <a:t> construction workers, who perform work involving repetitive operations with their hands, physical skill and energy are not eligible for this </a:t>
            </a:r>
            <a:r>
              <a:rPr lang="en-US" sz="900" dirty="0" err="1" smtClean="0">
                <a:effectLst/>
              </a:rPr>
              <a:t>exemption.</a:t>
            </a:r>
            <a:r>
              <a:rPr lang="en-US" sz="900" kern="1200" dirty="0" err="1" smtClean="0">
                <a:solidFill>
                  <a:schemeClr val="tx1"/>
                </a:solidFill>
                <a:effectLst/>
                <a:latin typeface="+mn-lt"/>
                <a:ea typeface="+mn-ea"/>
                <a:cs typeface="+mn-cs"/>
              </a:rPr>
              <a:t>❑</a:t>
            </a:r>
            <a:r>
              <a:rPr lang="en-US" sz="900" dirty="0" err="1" smtClean="0">
                <a:effectLst/>
              </a:rPr>
              <a:t>Customarily</a:t>
            </a:r>
            <a:r>
              <a:rPr lang="en-US" sz="900" dirty="0" smtClean="0">
                <a:effectLst/>
              </a:rPr>
              <a:t> and regularly performs at least one of the exempt duties or responsibilities of the Executive, Professional or Administrative Exemption.</a:t>
            </a:r>
            <a:endParaRPr lang="en-US" sz="900" dirty="0"/>
          </a:p>
        </p:txBody>
      </p:sp>
      <p:sp>
        <p:nvSpPr>
          <p:cNvPr id="4" name="Slide Number Placeholder 3"/>
          <p:cNvSpPr>
            <a:spLocks noGrp="1"/>
          </p:cNvSpPr>
          <p:nvPr>
            <p:ph type="sldNum" sz="quarter" idx="10"/>
          </p:nvPr>
        </p:nvSpPr>
        <p:spPr/>
        <p:txBody>
          <a:bodyPr/>
          <a:lstStyle/>
          <a:p>
            <a:fld id="{7511BD61-4C40-4BAD-9C41-247F09F61070}" type="slidenum">
              <a:rPr lang="en-US" smtClean="0"/>
              <a:t>5</a:t>
            </a:fld>
            <a:endParaRPr lang="en-US"/>
          </a:p>
        </p:txBody>
      </p:sp>
    </p:spTree>
    <p:extLst>
      <p:ext uri="{BB962C8B-B14F-4D97-AF65-F5344CB8AC3E}">
        <p14:creationId xmlns:p14="http://schemas.microsoft.com/office/powerpoint/2010/main" val="215237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Susan is NOT entitled to overtime pay.</a:t>
            </a:r>
          </a:p>
          <a:p>
            <a:endParaRPr lang="en-US" sz="1050" dirty="0" smtClean="0"/>
          </a:p>
          <a:p>
            <a:r>
              <a:rPr lang="en-US" sz="1050" b="1" i="0" kern="1200" dirty="0" smtClean="0">
                <a:solidFill>
                  <a:schemeClr val="tx1"/>
                </a:solidFill>
                <a:effectLst/>
                <a:latin typeface="+mn-lt"/>
                <a:ea typeface="+mn-ea"/>
                <a:cs typeface="+mn-cs"/>
              </a:rPr>
              <a:t>Exempt Employees</a:t>
            </a:r>
            <a:r>
              <a:rPr lang="en-US" sz="1050" b="0" i="0" kern="1200" dirty="0" smtClean="0">
                <a:solidFill>
                  <a:schemeClr val="tx1"/>
                </a:solidFill>
                <a:effectLst/>
                <a:latin typeface="+mn-lt"/>
                <a:ea typeface="+mn-ea"/>
                <a:cs typeface="+mn-cs"/>
              </a:rPr>
              <a:t/>
            </a:r>
            <a:br>
              <a:rPr lang="en-US" sz="1050" b="0" i="0" kern="1200" dirty="0" smtClean="0">
                <a:solidFill>
                  <a:schemeClr val="tx1"/>
                </a:solidFill>
                <a:effectLst/>
                <a:latin typeface="+mn-lt"/>
                <a:ea typeface="+mn-ea"/>
                <a:cs typeface="+mn-cs"/>
              </a:rPr>
            </a:br>
            <a:r>
              <a:rPr lang="en-US" sz="1050" b="0" i="0" kern="1200" dirty="0" smtClean="0">
                <a:solidFill>
                  <a:schemeClr val="tx1"/>
                </a:solidFill>
                <a:effectLst/>
                <a:latin typeface="+mn-lt"/>
                <a:ea typeface="+mn-ea"/>
                <a:cs typeface="+mn-cs"/>
              </a:rPr>
              <a:t>Certain types of employees, often classified as exempt employees, are not entitled to </a:t>
            </a:r>
            <a:r>
              <a:rPr lang="en-US" sz="1050" b="0" i="0" u="none" strike="noStrike" kern="1200" dirty="0" smtClean="0">
                <a:solidFill>
                  <a:schemeClr val="tx1"/>
                </a:solidFill>
                <a:effectLst/>
                <a:latin typeface="+mn-lt"/>
                <a:ea typeface="+mn-ea"/>
                <a:cs typeface="+mn-cs"/>
                <a:hlinkClick r:id="rId3"/>
              </a:rPr>
              <a:t>overtime pay</a:t>
            </a:r>
            <a:r>
              <a:rPr lang="en-US" sz="1050" b="0" i="0" kern="1200" dirty="0" smtClean="0">
                <a:solidFill>
                  <a:schemeClr val="tx1"/>
                </a:solidFill>
                <a:effectLst/>
                <a:latin typeface="+mn-lt"/>
                <a:ea typeface="+mn-ea"/>
                <a:cs typeface="+mn-cs"/>
              </a:rPr>
              <a:t> as guaranteed by the </a:t>
            </a:r>
            <a:r>
              <a:rPr lang="en-US" sz="1050" b="0" i="0" u="none" strike="noStrike" kern="1200" dirty="0" smtClean="0">
                <a:solidFill>
                  <a:schemeClr val="tx1"/>
                </a:solidFill>
                <a:effectLst/>
                <a:latin typeface="+mn-lt"/>
                <a:ea typeface="+mn-ea"/>
                <a:cs typeface="+mn-cs"/>
                <a:hlinkClick r:id="rId4"/>
              </a:rPr>
              <a:t>Fair Labor Standards Act</a:t>
            </a:r>
            <a:r>
              <a:rPr lang="en-US" sz="1050" b="0" i="0" kern="1200" dirty="0" smtClean="0">
                <a:solidFill>
                  <a:schemeClr val="tx1"/>
                </a:solidFill>
                <a:effectLst/>
                <a:latin typeface="+mn-lt"/>
                <a:ea typeface="+mn-ea"/>
                <a:cs typeface="+mn-cs"/>
              </a:rPr>
              <a:t> (FLSA). To add to that, most states have their own wage and hourly rate laws that have even more requirements in addition to the FLSA. It is imperative that companies follow both the state and federal employment laws in order to remain legally compliant. </a:t>
            </a:r>
          </a:p>
          <a:p>
            <a:r>
              <a:rPr lang="en-US" sz="1050" b="0" i="0" kern="1200" dirty="0" smtClean="0">
                <a:solidFill>
                  <a:schemeClr val="tx1"/>
                </a:solidFill>
                <a:effectLst/>
                <a:latin typeface="+mn-lt"/>
                <a:ea typeface="+mn-ea"/>
                <a:cs typeface="+mn-cs"/>
              </a:rPr>
              <a:t>The FLSA requires that employers must pay at least </a:t>
            </a:r>
            <a:r>
              <a:rPr lang="en-US" sz="1050" b="0" i="0" u="none" strike="noStrike" kern="1200" dirty="0" smtClean="0">
                <a:solidFill>
                  <a:schemeClr val="tx1"/>
                </a:solidFill>
                <a:effectLst/>
                <a:latin typeface="+mn-lt"/>
                <a:ea typeface="+mn-ea"/>
                <a:cs typeface="+mn-cs"/>
                <a:hlinkClick r:id="rId5"/>
              </a:rPr>
              <a:t>minimum wage</a:t>
            </a:r>
            <a:r>
              <a:rPr lang="en-US" sz="1050" b="0" i="0" kern="1200" dirty="0" smtClean="0">
                <a:solidFill>
                  <a:schemeClr val="tx1"/>
                </a:solidFill>
                <a:effectLst/>
                <a:latin typeface="+mn-lt"/>
                <a:ea typeface="+mn-ea"/>
                <a:cs typeface="+mn-cs"/>
              </a:rPr>
              <a:t> for up to 40 hours in a work week and overtime pay for any additional time unless the employee falls into an exception category. In addition to the Federal Act, many states have their own set of wage requirements and laws and it is imperative that employers abide by both federal and state law to stay compliant.</a:t>
            </a:r>
          </a:p>
          <a:p>
            <a:r>
              <a:rPr lang="en-US" sz="1050" b="0" i="0" kern="1200" dirty="0" smtClean="0">
                <a:solidFill>
                  <a:schemeClr val="tx1"/>
                </a:solidFill>
                <a:effectLst/>
                <a:latin typeface="+mn-lt"/>
                <a:ea typeface="+mn-ea"/>
                <a:cs typeface="+mn-cs"/>
              </a:rPr>
              <a:t>If an employee is considered exempt (vs. non-exempt), their employer is not required to pay them overtime pay.</a:t>
            </a:r>
          </a:p>
          <a:p>
            <a:r>
              <a:rPr lang="en-US" sz="1050" b="0" i="0" kern="1200" dirty="0" smtClean="0">
                <a:solidFill>
                  <a:schemeClr val="tx1"/>
                </a:solidFill>
                <a:effectLst/>
                <a:latin typeface="+mn-lt"/>
                <a:ea typeface="+mn-ea"/>
                <a:cs typeface="+mn-cs"/>
              </a:rPr>
              <a:t>It is at the employer’s discretion whether or not to pay for hours worked overtime. Some employers might create an employee benefits package with extra perks in lieu of overtime pay. In general, to be considered an “exempt” employee, you must be paid a salary (not hourly) and must perform executive, administrative or professional duties.</a:t>
            </a:r>
          </a:p>
          <a:p>
            <a:r>
              <a:rPr lang="en-US" sz="1050" b="0" i="0" kern="1200" dirty="0" smtClean="0">
                <a:solidFill>
                  <a:schemeClr val="tx1"/>
                </a:solidFill>
                <a:effectLst/>
                <a:latin typeface="+mn-lt"/>
                <a:ea typeface="+mn-ea"/>
                <a:cs typeface="+mn-cs"/>
              </a:rPr>
              <a:t>To complicate matters further for employers, there are additional federal, state, and FLSA laws related to other classifications of workers, such as interns, independent contractors, temporary employees, volunteers, workers in training, and foreign workers, that employers are required to abide by.</a:t>
            </a:r>
          </a:p>
          <a:p>
            <a:endParaRPr lang="en-US" sz="1100" dirty="0"/>
          </a:p>
        </p:txBody>
      </p:sp>
      <p:sp>
        <p:nvSpPr>
          <p:cNvPr id="4" name="Slide Number Placeholder 3"/>
          <p:cNvSpPr>
            <a:spLocks noGrp="1"/>
          </p:cNvSpPr>
          <p:nvPr>
            <p:ph type="sldNum" sz="quarter" idx="10"/>
          </p:nvPr>
        </p:nvSpPr>
        <p:spPr/>
        <p:txBody>
          <a:bodyPr/>
          <a:lstStyle/>
          <a:p>
            <a:fld id="{7511BD61-4C40-4BAD-9C41-247F09F61070}" type="slidenum">
              <a:rPr lang="en-US" smtClean="0"/>
              <a:t>6</a:t>
            </a:fld>
            <a:endParaRPr lang="en-US"/>
          </a:p>
        </p:txBody>
      </p:sp>
    </p:spTree>
    <p:extLst>
      <p:ext uri="{BB962C8B-B14F-4D97-AF65-F5344CB8AC3E}">
        <p14:creationId xmlns:p14="http://schemas.microsoft.com/office/powerpoint/2010/main" val="2651949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a:t>
            </a:r>
          </a:p>
          <a:p>
            <a:endParaRPr lang="en-US" dirty="0" smtClean="0"/>
          </a:p>
          <a:p>
            <a:r>
              <a:rPr lang="en-US" sz="1200" b="1" i="0" kern="1200" dirty="0" smtClean="0">
                <a:solidFill>
                  <a:schemeClr val="tx1"/>
                </a:solidFill>
                <a:effectLst/>
                <a:latin typeface="+mn-lt"/>
                <a:ea typeface="+mn-ea"/>
                <a:cs typeface="+mn-cs"/>
              </a:rPr>
              <a:t>Non-Exempt Employees</a:t>
            </a:r>
            <a:r>
              <a:rPr lang="en-US" dirty="0" smtClean="0"/>
              <a:t/>
            </a:r>
            <a:br>
              <a:rPr lang="en-US" dirty="0" smtClean="0"/>
            </a:br>
            <a:r>
              <a:rPr lang="en-US" sz="1200" b="0" i="0" kern="1200" dirty="0" smtClean="0">
                <a:solidFill>
                  <a:schemeClr val="tx1"/>
                </a:solidFill>
                <a:effectLst/>
                <a:latin typeface="+mn-lt"/>
                <a:ea typeface="+mn-ea"/>
                <a:cs typeface="+mn-cs"/>
              </a:rPr>
              <a:t>A non-exempt employee is entitled to overtime pay through the Fair Labor Standards Act (FLSA). Employers are required to pay time and a half the employee’s regular rate of pay when they work more than 40 hours in a given pay week. Most employees must be paid the federal minimum wage ($7.25 in 2017) for regular time and at least time and a half for any hours worked over the standard 40.</a:t>
            </a:r>
            <a:endParaRPr lang="en-US" dirty="0"/>
          </a:p>
        </p:txBody>
      </p:sp>
      <p:sp>
        <p:nvSpPr>
          <p:cNvPr id="4" name="Slide Number Placeholder 3"/>
          <p:cNvSpPr>
            <a:spLocks noGrp="1"/>
          </p:cNvSpPr>
          <p:nvPr>
            <p:ph type="sldNum" sz="quarter" idx="10"/>
          </p:nvPr>
        </p:nvSpPr>
        <p:spPr/>
        <p:txBody>
          <a:bodyPr/>
          <a:lstStyle/>
          <a:p>
            <a:fld id="{7511BD61-4C40-4BAD-9C41-247F09F61070}" type="slidenum">
              <a:rPr lang="en-US" smtClean="0"/>
              <a:t>7</a:t>
            </a:fld>
            <a:endParaRPr lang="en-US"/>
          </a:p>
        </p:txBody>
      </p:sp>
    </p:spTree>
    <p:extLst>
      <p:ext uri="{BB962C8B-B14F-4D97-AF65-F5344CB8AC3E}">
        <p14:creationId xmlns:p14="http://schemas.microsoft.com/office/powerpoint/2010/main" val="51728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Time record vs Time card</a:t>
            </a:r>
          </a:p>
          <a:p>
            <a:endParaRPr lang="en-US" sz="1000" dirty="0" smtClean="0"/>
          </a:p>
          <a:p>
            <a:r>
              <a:rPr lang="en-US" sz="1000" b="1" kern="1200" dirty="0" smtClean="0">
                <a:solidFill>
                  <a:schemeClr val="tx1"/>
                </a:solidFill>
                <a:effectLst/>
                <a:latin typeface="+mn-lt"/>
                <a:ea typeface="+mn-ea"/>
                <a:cs typeface="+mn-cs"/>
              </a:rPr>
              <a:t>Prior to first day</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Welcome and planning phone call from supervisor</a:t>
            </a:r>
          </a:p>
          <a:p>
            <a:r>
              <a:rPr lang="en-US" sz="1000" kern="1200" dirty="0" smtClean="0">
                <a:solidFill>
                  <a:schemeClr val="tx1"/>
                </a:solidFill>
                <a:effectLst/>
                <a:latin typeface="+mn-lt"/>
                <a:ea typeface="+mn-ea"/>
                <a:cs typeface="+mn-cs"/>
              </a:rPr>
              <a:t>Communicate first day “need to know” to new employee</a:t>
            </a:r>
          </a:p>
          <a:p>
            <a:pPr lvl="0"/>
            <a:r>
              <a:rPr lang="en-US" sz="1000" kern="1200" dirty="0" smtClean="0">
                <a:solidFill>
                  <a:schemeClr val="tx1"/>
                </a:solidFill>
                <a:effectLst/>
                <a:latin typeface="+mn-lt"/>
                <a:ea typeface="+mn-ea"/>
                <a:cs typeface="+mn-cs"/>
              </a:rPr>
              <a:t>dress code</a:t>
            </a:r>
          </a:p>
          <a:p>
            <a:pPr lvl="0"/>
            <a:r>
              <a:rPr lang="en-US" sz="1000" kern="1200" dirty="0" smtClean="0">
                <a:solidFill>
                  <a:schemeClr val="tx1"/>
                </a:solidFill>
                <a:effectLst/>
                <a:latin typeface="+mn-lt"/>
                <a:ea typeface="+mn-ea"/>
                <a:cs typeface="+mn-cs"/>
              </a:rPr>
              <a:t>directions, parking</a:t>
            </a:r>
          </a:p>
          <a:p>
            <a:pPr lvl="0"/>
            <a:r>
              <a:rPr lang="en-US" sz="1000" kern="1200" dirty="0" smtClean="0">
                <a:solidFill>
                  <a:schemeClr val="tx1"/>
                </a:solidFill>
                <a:effectLst/>
                <a:latin typeface="+mn-lt"/>
                <a:ea typeface="+mn-ea"/>
                <a:cs typeface="+mn-cs"/>
              </a:rPr>
              <a:t>work hours</a:t>
            </a:r>
          </a:p>
          <a:p>
            <a:pPr lvl="0"/>
            <a:r>
              <a:rPr lang="en-US" sz="1000" kern="1200" dirty="0" smtClean="0">
                <a:solidFill>
                  <a:schemeClr val="tx1"/>
                </a:solidFill>
                <a:effectLst/>
                <a:latin typeface="+mn-lt"/>
                <a:ea typeface="+mn-ea"/>
                <a:cs typeface="+mn-cs"/>
              </a:rPr>
              <a:t>lunch options (eating in, eating out)</a:t>
            </a:r>
          </a:p>
          <a:p>
            <a:pPr lvl="0"/>
            <a:r>
              <a:rPr lang="en-US" sz="1000" kern="1200" dirty="0" smtClean="0">
                <a:solidFill>
                  <a:schemeClr val="tx1"/>
                </a:solidFill>
                <a:effectLst/>
                <a:latin typeface="+mn-lt"/>
                <a:ea typeface="+mn-ea"/>
                <a:cs typeface="+mn-cs"/>
              </a:rPr>
              <a:t>where to go, who to meet, brief agenda for first day</a:t>
            </a:r>
          </a:p>
          <a:p>
            <a:r>
              <a:rPr lang="en-US" sz="1000" kern="1200" dirty="0" smtClean="0">
                <a:solidFill>
                  <a:schemeClr val="tx1"/>
                </a:solidFill>
                <a:effectLst/>
                <a:latin typeface="+mn-lt"/>
                <a:ea typeface="+mn-ea"/>
                <a:cs typeface="+mn-cs"/>
              </a:rPr>
              <a:t>Set up</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work station</a:t>
            </a:r>
          </a:p>
          <a:p>
            <a:pPr lvl="0"/>
            <a:r>
              <a:rPr lang="en-US" sz="1000" kern="1200" dirty="0" smtClean="0">
                <a:solidFill>
                  <a:schemeClr val="tx1"/>
                </a:solidFill>
                <a:effectLst/>
                <a:latin typeface="+mn-lt"/>
                <a:ea typeface="+mn-ea"/>
                <a:cs typeface="+mn-cs"/>
              </a:rPr>
              <a:t>Computer</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system/email/telephone</a:t>
            </a:r>
          </a:p>
          <a:p>
            <a:pPr lvl="0"/>
            <a:r>
              <a:rPr lang="en-US" sz="1000" kern="1200" dirty="0" smtClean="0">
                <a:solidFill>
                  <a:schemeClr val="tx1"/>
                </a:solidFill>
                <a:effectLst/>
                <a:latin typeface="+mn-lt"/>
                <a:ea typeface="+mn-ea"/>
                <a:cs typeface="+mn-cs"/>
              </a:rPr>
              <a:t>access to electronic timekeeping system</a:t>
            </a:r>
          </a:p>
          <a:p>
            <a:r>
              <a:rPr lang="en-US" sz="1000" kern="1200" dirty="0" smtClean="0">
                <a:solidFill>
                  <a:schemeClr val="tx1"/>
                </a:solidFill>
                <a:effectLst/>
                <a:latin typeface="+mn-lt"/>
                <a:ea typeface="+mn-ea"/>
                <a:cs typeface="+mn-cs"/>
              </a:rPr>
              <a:t>Add new employee to department telephone list</a:t>
            </a:r>
          </a:p>
          <a:p>
            <a:r>
              <a:rPr lang="en-US" sz="1000" kern="1200" dirty="0" smtClean="0">
                <a:solidFill>
                  <a:schemeClr val="tx1"/>
                </a:solidFill>
                <a:effectLst/>
                <a:latin typeface="+mn-lt"/>
                <a:ea typeface="+mn-ea"/>
                <a:cs typeface="+mn-cs"/>
              </a:rPr>
              <a:t>Email team/unit/department introducing new hire</a:t>
            </a:r>
          </a:p>
          <a:p>
            <a:pPr lvl="0"/>
            <a:r>
              <a:rPr lang="en-US" sz="1000" kern="1200" dirty="0" smtClean="0">
                <a:solidFill>
                  <a:schemeClr val="tx1"/>
                </a:solidFill>
                <a:effectLst/>
                <a:latin typeface="+mn-lt"/>
                <a:ea typeface="+mn-ea"/>
                <a:cs typeface="+mn-cs"/>
              </a:rPr>
              <a:t>name</a:t>
            </a:r>
          </a:p>
          <a:p>
            <a:pPr lvl="0"/>
            <a:r>
              <a:rPr lang="en-US" sz="1000" kern="1200" dirty="0" smtClean="0">
                <a:solidFill>
                  <a:schemeClr val="tx1"/>
                </a:solidFill>
                <a:effectLst/>
                <a:latin typeface="+mn-lt"/>
                <a:ea typeface="+mn-ea"/>
                <a:cs typeface="+mn-cs"/>
              </a:rPr>
              <a:t>position</a:t>
            </a:r>
          </a:p>
          <a:p>
            <a:pPr lvl="0"/>
            <a:r>
              <a:rPr lang="en-US" sz="1000" kern="1200" dirty="0" smtClean="0">
                <a:solidFill>
                  <a:schemeClr val="tx1"/>
                </a:solidFill>
                <a:effectLst/>
                <a:latin typeface="+mn-lt"/>
                <a:ea typeface="+mn-ea"/>
                <a:cs typeface="+mn-cs"/>
              </a:rPr>
              <a:t>background/bio</a:t>
            </a:r>
          </a:p>
          <a:p>
            <a:pPr lvl="0"/>
            <a:r>
              <a:rPr lang="en-US" sz="1000" kern="1200" dirty="0" smtClean="0">
                <a:solidFill>
                  <a:schemeClr val="tx1"/>
                </a:solidFill>
                <a:effectLst/>
                <a:latin typeface="+mn-lt"/>
                <a:ea typeface="+mn-ea"/>
                <a:cs typeface="+mn-cs"/>
              </a:rPr>
              <a:t>start date</a:t>
            </a:r>
          </a:p>
          <a:p>
            <a:r>
              <a:rPr lang="en-US" sz="1000" kern="1200" dirty="0" smtClean="0">
                <a:solidFill>
                  <a:schemeClr val="tx1"/>
                </a:solidFill>
                <a:effectLst/>
                <a:latin typeface="+mn-lt"/>
                <a:ea typeface="+mn-ea"/>
                <a:cs typeface="+mn-cs"/>
              </a:rPr>
              <a:t>Make a day-by-day plan for the first week. Ensure supervisor availability. </a:t>
            </a:r>
          </a:p>
          <a:p>
            <a:endParaRPr lang="en-US" sz="1000" dirty="0" smtClean="0"/>
          </a:p>
          <a:p>
            <a:r>
              <a:rPr lang="en-US" sz="1000" b="1" kern="1200" dirty="0" smtClean="0">
                <a:solidFill>
                  <a:schemeClr val="tx1"/>
                </a:solidFill>
                <a:effectLst/>
                <a:latin typeface="+mn-lt"/>
                <a:ea typeface="+mn-ea"/>
                <a:cs typeface="+mn-cs"/>
              </a:rPr>
              <a:t>First day</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Greet new employee, take new employee to meet everyone within the department and other staff with whom the new person will work closely</a:t>
            </a:r>
          </a:p>
          <a:p>
            <a:r>
              <a:rPr lang="en-US" sz="1000" kern="1200" dirty="0" smtClean="0">
                <a:solidFill>
                  <a:schemeClr val="tx1"/>
                </a:solidFill>
                <a:effectLst/>
                <a:latin typeface="+mn-lt"/>
                <a:ea typeface="+mn-ea"/>
                <a:cs typeface="+mn-cs"/>
              </a:rPr>
              <a:t>Review agenda for the day</a:t>
            </a:r>
          </a:p>
          <a:p>
            <a:r>
              <a:rPr lang="en-US" sz="1000" kern="1200" dirty="0" smtClean="0">
                <a:solidFill>
                  <a:schemeClr val="tx1"/>
                </a:solidFill>
                <a:effectLst/>
                <a:latin typeface="+mn-lt"/>
                <a:ea typeface="+mn-ea"/>
                <a:cs typeface="+mn-cs"/>
              </a:rPr>
              <a:t>Review the Employee Paperwork Checklist </a:t>
            </a:r>
          </a:p>
          <a:p>
            <a:r>
              <a:rPr lang="en-US" sz="1000" kern="1200" dirty="0" smtClean="0">
                <a:solidFill>
                  <a:schemeClr val="tx1"/>
                </a:solidFill>
                <a:effectLst/>
                <a:latin typeface="+mn-lt"/>
                <a:ea typeface="+mn-ea"/>
                <a:cs typeface="+mn-cs"/>
              </a:rPr>
              <a:t>Review the Benefits Checklist </a:t>
            </a:r>
          </a:p>
          <a:p>
            <a:r>
              <a:rPr lang="en-US" sz="1000" kern="1200" dirty="0" smtClean="0">
                <a:solidFill>
                  <a:schemeClr val="tx1"/>
                </a:solidFill>
                <a:effectLst/>
                <a:latin typeface="+mn-lt"/>
                <a:ea typeface="+mn-ea"/>
                <a:cs typeface="+mn-cs"/>
              </a:rPr>
              <a:t>Allow time to complete employment paperwork</a:t>
            </a:r>
          </a:p>
          <a:p>
            <a:r>
              <a:rPr lang="en-US" sz="1000" kern="1200" dirty="0" smtClean="0">
                <a:solidFill>
                  <a:schemeClr val="tx1"/>
                </a:solidFill>
                <a:effectLst/>
                <a:latin typeface="+mn-lt"/>
                <a:ea typeface="+mn-ea"/>
                <a:cs typeface="+mn-cs"/>
              </a:rPr>
              <a:t>parking</a:t>
            </a:r>
          </a:p>
          <a:p>
            <a:r>
              <a:rPr lang="en-US" sz="1000" kern="1200" dirty="0" smtClean="0">
                <a:solidFill>
                  <a:schemeClr val="tx1"/>
                </a:solidFill>
                <a:effectLst/>
                <a:latin typeface="+mn-lt"/>
                <a:ea typeface="+mn-ea"/>
                <a:cs typeface="+mn-cs"/>
              </a:rPr>
              <a:t>Work station/telephone set up and personalization</a:t>
            </a:r>
          </a:p>
          <a:p>
            <a:r>
              <a:rPr lang="en-US" sz="1000" kern="1200" dirty="0" smtClean="0">
                <a:solidFill>
                  <a:schemeClr val="tx1"/>
                </a:solidFill>
                <a:effectLst/>
                <a:latin typeface="+mn-lt"/>
                <a:ea typeface="+mn-ea"/>
                <a:cs typeface="+mn-cs"/>
              </a:rPr>
              <a:t>Plan lunch (supervisor and work team)</a:t>
            </a:r>
          </a:p>
          <a:p>
            <a:r>
              <a:rPr lang="en-US" sz="1000" kern="1200" dirty="0" smtClean="0">
                <a:solidFill>
                  <a:schemeClr val="tx1"/>
                </a:solidFill>
                <a:effectLst/>
                <a:latin typeface="+mn-lt"/>
                <a:ea typeface="+mn-ea"/>
                <a:cs typeface="+mn-cs"/>
              </a:rPr>
              <a:t>Floor/building</a:t>
            </a:r>
          </a:p>
          <a:p>
            <a:pPr lvl="0"/>
            <a:r>
              <a:rPr lang="en-US" sz="1000" kern="1200" dirty="0" smtClean="0">
                <a:solidFill>
                  <a:schemeClr val="tx1"/>
                </a:solidFill>
                <a:effectLst/>
                <a:latin typeface="+mn-lt"/>
                <a:ea typeface="+mn-ea"/>
                <a:cs typeface="+mn-cs"/>
              </a:rPr>
              <a:t>tour</a:t>
            </a:r>
          </a:p>
          <a:p>
            <a:pPr lvl="0"/>
            <a:r>
              <a:rPr lang="en-US" sz="1000" kern="1200" dirty="0" smtClean="0">
                <a:solidFill>
                  <a:schemeClr val="tx1"/>
                </a:solidFill>
                <a:effectLst/>
                <a:latin typeface="+mn-lt"/>
                <a:ea typeface="+mn-ea"/>
                <a:cs typeface="+mn-cs"/>
              </a:rPr>
              <a:t>exits</a:t>
            </a:r>
          </a:p>
          <a:p>
            <a:pPr lvl="0"/>
            <a:r>
              <a:rPr lang="en-US" sz="1000" kern="1200" dirty="0" smtClean="0">
                <a:solidFill>
                  <a:schemeClr val="tx1"/>
                </a:solidFill>
                <a:effectLst/>
                <a:latin typeface="+mn-lt"/>
                <a:ea typeface="+mn-ea"/>
                <a:cs typeface="+mn-cs"/>
              </a:rPr>
              <a:t>discuss drills</a:t>
            </a:r>
          </a:p>
          <a:p>
            <a:r>
              <a:rPr lang="en-US" sz="1000" kern="1200" dirty="0" smtClean="0">
                <a:solidFill>
                  <a:schemeClr val="tx1"/>
                </a:solidFill>
                <a:effectLst/>
                <a:latin typeface="+mn-lt"/>
                <a:ea typeface="+mn-ea"/>
                <a:cs typeface="+mn-cs"/>
              </a:rPr>
              <a:t>Orient </a:t>
            </a:r>
          </a:p>
          <a:p>
            <a:pPr lvl="0"/>
            <a:r>
              <a:rPr lang="en-US" sz="1000" kern="1200" dirty="0" smtClean="0">
                <a:solidFill>
                  <a:schemeClr val="tx1"/>
                </a:solidFill>
                <a:effectLst/>
                <a:latin typeface="+mn-lt"/>
                <a:ea typeface="+mn-ea"/>
                <a:cs typeface="+mn-cs"/>
              </a:rPr>
              <a:t>bathrooms</a:t>
            </a:r>
          </a:p>
          <a:p>
            <a:pPr lvl="0"/>
            <a:r>
              <a:rPr lang="en-US" sz="1000" kern="1200" dirty="0" smtClean="0">
                <a:solidFill>
                  <a:schemeClr val="tx1"/>
                </a:solidFill>
                <a:effectLst/>
                <a:latin typeface="+mn-lt"/>
                <a:ea typeface="+mn-ea"/>
                <a:cs typeface="+mn-cs"/>
              </a:rPr>
              <a:t>food and beverages: coffee, water,  lunch/eating options &amp; locations, refrigerators, microwaves</a:t>
            </a:r>
          </a:p>
          <a:p>
            <a:pPr lvl="0"/>
            <a:r>
              <a:rPr lang="en-US" sz="1000" kern="1200" dirty="0" smtClean="0">
                <a:solidFill>
                  <a:schemeClr val="tx1"/>
                </a:solidFill>
                <a:effectLst/>
                <a:latin typeface="+mn-lt"/>
                <a:ea typeface="+mn-ea"/>
                <a:cs typeface="+mn-cs"/>
              </a:rPr>
              <a:t>office equipment and supplies</a:t>
            </a:r>
          </a:p>
          <a:p>
            <a:pPr lvl="0"/>
            <a:r>
              <a:rPr lang="en-US" sz="1000" kern="1200" dirty="0" smtClean="0">
                <a:solidFill>
                  <a:schemeClr val="tx1"/>
                </a:solidFill>
                <a:effectLst/>
                <a:latin typeface="+mn-lt"/>
                <a:ea typeface="+mn-ea"/>
                <a:cs typeface="+mn-cs"/>
              </a:rPr>
              <a:t>mailbox/services</a:t>
            </a:r>
          </a:p>
          <a:p>
            <a:pPr lvl="0"/>
            <a:r>
              <a:rPr lang="en-US" sz="1000" kern="1200" dirty="0" smtClean="0">
                <a:solidFill>
                  <a:schemeClr val="tx1"/>
                </a:solidFill>
                <a:effectLst/>
                <a:latin typeface="+mn-lt"/>
                <a:ea typeface="+mn-ea"/>
                <a:cs typeface="+mn-cs"/>
              </a:rPr>
              <a:t>personal belongings storage</a:t>
            </a:r>
          </a:p>
          <a:p>
            <a:pPr lvl="0"/>
            <a:r>
              <a:rPr lang="en-US" sz="1000" kern="1200" dirty="0" smtClean="0">
                <a:solidFill>
                  <a:schemeClr val="tx1"/>
                </a:solidFill>
                <a:effectLst/>
                <a:latin typeface="+mn-lt"/>
                <a:ea typeface="+mn-ea"/>
                <a:cs typeface="+mn-cs"/>
              </a:rPr>
              <a:t>building unlock/lock up procedures</a:t>
            </a:r>
          </a:p>
          <a:p>
            <a:pPr lvl="0"/>
            <a:r>
              <a:rPr lang="en-US" sz="1000" kern="1200" dirty="0" smtClean="0">
                <a:solidFill>
                  <a:schemeClr val="tx1"/>
                </a:solidFill>
                <a:effectLst/>
                <a:latin typeface="+mn-lt"/>
                <a:ea typeface="+mn-ea"/>
                <a:cs typeface="+mn-cs"/>
              </a:rPr>
              <a:t>first aid kit/fire extinguishers/other safety equipment</a:t>
            </a:r>
          </a:p>
          <a:p>
            <a:r>
              <a:rPr lang="en-US" sz="1000" kern="1200" dirty="0" smtClean="0">
                <a:solidFill>
                  <a:schemeClr val="tx1"/>
                </a:solidFill>
                <a:effectLst/>
                <a:latin typeface="+mn-lt"/>
                <a:ea typeface="+mn-ea"/>
                <a:cs typeface="+mn-cs"/>
              </a:rPr>
              <a:t>Confirm work hours, review agenda for rest of week 1</a:t>
            </a:r>
          </a:p>
          <a:p>
            <a:r>
              <a:rPr lang="en-US" sz="1000" kern="1200" dirty="0" smtClean="0">
                <a:solidFill>
                  <a:schemeClr val="tx1"/>
                </a:solidFill>
                <a:effectLst/>
                <a:latin typeface="+mn-lt"/>
                <a:ea typeface="+mn-ea"/>
                <a:cs typeface="+mn-cs"/>
              </a:rPr>
              <a:t>  </a:t>
            </a:r>
          </a:p>
          <a:p>
            <a:r>
              <a:rPr lang="en-US" sz="1000" b="1" kern="1200" dirty="0" smtClean="0">
                <a:solidFill>
                  <a:schemeClr val="tx1"/>
                </a:solidFill>
                <a:effectLst/>
                <a:latin typeface="+mn-lt"/>
                <a:ea typeface="+mn-ea"/>
                <a:cs typeface="+mn-cs"/>
              </a:rPr>
              <a:t>First week (Days 2-5)</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tour</a:t>
            </a:r>
          </a:p>
          <a:p>
            <a:r>
              <a:rPr lang="en-US" sz="1000" kern="1200" dirty="0" smtClean="0">
                <a:solidFill>
                  <a:schemeClr val="tx1"/>
                </a:solidFill>
                <a:effectLst/>
                <a:latin typeface="+mn-lt"/>
                <a:ea typeface="+mn-ea"/>
                <a:cs typeface="+mn-cs"/>
              </a:rPr>
              <a:t>Review job description</a:t>
            </a:r>
          </a:p>
          <a:p>
            <a:r>
              <a:rPr lang="en-US" sz="1000" kern="1200" dirty="0" smtClean="0">
                <a:solidFill>
                  <a:schemeClr val="tx1"/>
                </a:solidFill>
                <a:effectLst/>
                <a:latin typeface="+mn-lt"/>
                <a:ea typeface="+mn-ea"/>
                <a:cs typeface="+mn-cs"/>
              </a:rPr>
              <a:t>Department orientation continues:</a:t>
            </a:r>
          </a:p>
          <a:p>
            <a:pPr lvl="0"/>
            <a:r>
              <a:rPr lang="en-US" sz="1000" kern="1200" dirty="0" smtClean="0">
                <a:solidFill>
                  <a:schemeClr val="tx1"/>
                </a:solidFill>
                <a:effectLst/>
                <a:latin typeface="+mn-lt"/>
                <a:ea typeface="+mn-ea"/>
                <a:cs typeface="+mn-cs"/>
              </a:rPr>
              <a:t>Organizational charts (</a:t>
            </a:r>
            <a:r>
              <a:rPr lang="en-US" sz="1000" kern="1200" dirty="0" err="1" smtClean="0">
                <a:solidFill>
                  <a:schemeClr val="tx1"/>
                </a:solidFill>
                <a:effectLst/>
                <a:latin typeface="+mn-lt"/>
                <a:ea typeface="+mn-ea"/>
                <a:cs typeface="+mn-cs"/>
              </a:rPr>
              <a:t>dept</a:t>
            </a:r>
            <a:r>
              <a:rPr lang="en-US" sz="1000" kern="1200" dirty="0" smtClean="0">
                <a:solidFill>
                  <a:schemeClr val="tx1"/>
                </a:solidFill>
                <a:effectLst/>
                <a:latin typeface="+mn-lt"/>
                <a:ea typeface="+mn-ea"/>
                <a:cs typeface="+mn-cs"/>
              </a:rPr>
              <a:t>, division, university)</a:t>
            </a:r>
          </a:p>
          <a:p>
            <a:pPr lvl="0"/>
            <a:r>
              <a:rPr lang="en-US" sz="1000" kern="1200" dirty="0" smtClean="0">
                <a:solidFill>
                  <a:schemeClr val="tx1"/>
                </a:solidFill>
                <a:effectLst/>
                <a:latin typeface="+mn-lt"/>
                <a:ea typeface="+mn-ea"/>
                <a:cs typeface="+mn-cs"/>
              </a:rPr>
              <a:t>Continue meeting colleagues</a:t>
            </a:r>
          </a:p>
          <a:p>
            <a:pPr lvl="0"/>
            <a:r>
              <a:rPr lang="en-US" sz="1000" kern="1200" dirty="0" smtClean="0">
                <a:solidFill>
                  <a:schemeClr val="tx1"/>
                </a:solidFill>
                <a:effectLst/>
                <a:latin typeface="+mn-lt"/>
                <a:ea typeface="+mn-ea"/>
                <a:cs typeface="+mn-cs"/>
              </a:rPr>
              <a:t>Review roles, responsibilities and important connections new employee needs to make with colleagues</a:t>
            </a:r>
          </a:p>
          <a:p>
            <a:r>
              <a:rPr lang="en-US" sz="1000" kern="1200" dirty="0" smtClean="0">
                <a:solidFill>
                  <a:schemeClr val="tx1"/>
                </a:solidFill>
                <a:effectLst/>
                <a:latin typeface="+mn-lt"/>
                <a:ea typeface="+mn-ea"/>
                <a:cs typeface="+mn-cs"/>
              </a:rPr>
              <a:t>Set expectations</a:t>
            </a:r>
          </a:p>
          <a:p>
            <a:pPr lvl="0"/>
            <a:r>
              <a:rPr lang="en-US" sz="1000" kern="1200" dirty="0" smtClean="0">
                <a:solidFill>
                  <a:schemeClr val="tx1"/>
                </a:solidFill>
                <a:effectLst/>
                <a:latin typeface="+mn-lt"/>
                <a:ea typeface="+mn-ea"/>
                <a:cs typeface="+mn-cs"/>
              </a:rPr>
              <a:t>communication with supervisor</a:t>
            </a:r>
          </a:p>
          <a:p>
            <a:pPr lvl="0"/>
            <a:r>
              <a:rPr lang="en-US" sz="1000" kern="1200" dirty="0" smtClean="0">
                <a:solidFill>
                  <a:schemeClr val="tx1"/>
                </a:solidFill>
                <a:effectLst/>
                <a:latin typeface="+mn-lt"/>
                <a:ea typeface="+mn-ea"/>
                <a:cs typeface="+mn-cs"/>
              </a:rPr>
              <a:t>information sharing (what, how often, with whom)</a:t>
            </a:r>
          </a:p>
          <a:p>
            <a:pPr lvl="0"/>
            <a:r>
              <a:rPr lang="en-US" sz="1000" kern="1200" dirty="0" smtClean="0">
                <a:solidFill>
                  <a:schemeClr val="tx1"/>
                </a:solidFill>
                <a:effectLst/>
                <a:latin typeface="+mn-lt"/>
                <a:ea typeface="+mn-ea"/>
                <a:cs typeface="+mn-cs"/>
              </a:rPr>
              <a:t>requesting and documenting time off/sick leave</a:t>
            </a:r>
          </a:p>
          <a:p>
            <a:pPr lvl="0"/>
            <a:r>
              <a:rPr lang="en-US" sz="1000" kern="1200" dirty="0" smtClean="0">
                <a:solidFill>
                  <a:schemeClr val="tx1"/>
                </a:solidFill>
                <a:effectLst/>
                <a:latin typeface="+mn-lt"/>
                <a:ea typeface="+mn-ea"/>
                <a:cs typeface="+mn-cs"/>
              </a:rPr>
              <a:t>confidentiality</a:t>
            </a:r>
          </a:p>
          <a:p>
            <a:pPr lvl="0"/>
            <a:r>
              <a:rPr lang="en-US" sz="1000" kern="1200" dirty="0" smtClean="0">
                <a:solidFill>
                  <a:schemeClr val="tx1"/>
                </a:solidFill>
                <a:effectLst/>
                <a:latin typeface="+mn-lt"/>
                <a:ea typeface="+mn-ea"/>
                <a:cs typeface="+mn-cs"/>
              </a:rPr>
              <a:t>customer service</a:t>
            </a:r>
          </a:p>
          <a:p>
            <a:pPr lvl="0"/>
            <a:r>
              <a:rPr lang="en-US" sz="1000" kern="1200" dirty="0" smtClean="0">
                <a:solidFill>
                  <a:schemeClr val="tx1"/>
                </a:solidFill>
                <a:effectLst/>
                <a:latin typeface="+mn-lt"/>
                <a:ea typeface="+mn-ea"/>
                <a:cs typeface="+mn-cs"/>
              </a:rPr>
              <a:t>Code of Conduct (ethics and values)</a:t>
            </a:r>
          </a:p>
          <a:p>
            <a:r>
              <a:rPr lang="en-US" sz="1000" kern="1200" dirty="0" smtClean="0">
                <a:solidFill>
                  <a:schemeClr val="tx1"/>
                </a:solidFill>
                <a:effectLst/>
                <a:latin typeface="+mn-lt"/>
                <a:ea typeface="+mn-ea"/>
                <a:cs typeface="+mn-cs"/>
              </a:rPr>
              <a:t>Establish regular supervision meeting frequency and times</a:t>
            </a:r>
          </a:p>
          <a:p>
            <a:r>
              <a:rPr lang="en-US" sz="1000" kern="1200" dirty="0" smtClean="0">
                <a:solidFill>
                  <a:schemeClr val="tx1"/>
                </a:solidFill>
                <a:effectLst/>
                <a:latin typeface="+mn-lt"/>
                <a:ea typeface="+mn-ea"/>
                <a:cs typeface="+mn-cs"/>
              </a:rPr>
              <a:t>Set six month goals &amp; objectives (consider probationary period for classified staff)</a:t>
            </a:r>
          </a:p>
          <a:p>
            <a:r>
              <a:rPr lang="en-US" sz="1000" kern="1200" dirty="0" smtClean="0">
                <a:solidFill>
                  <a:schemeClr val="tx1"/>
                </a:solidFill>
                <a:effectLst/>
                <a:latin typeface="+mn-lt"/>
                <a:ea typeface="+mn-ea"/>
                <a:cs typeface="+mn-cs"/>
              </a:rPr>
              <a:t>Training</a:t>
            </a:r>
          </a:p>
          <a:p>
            <a:pPr lvl="0"/>
            <a:r>
              <a:rPr lang="en-US" sz="1000" kern="1200" dirty="0" smtClean="0">
                <a:solidFill>
                  <a:schemeClr val="tx1"/>
                </a:solidFill>
                <a:effectLst/>
                <a:latin typeface="+mn-lt"/>
                <a:ea typeface="+mn-ea"/>
                <a:cs typeface="+mn-cs"/>
              </a:rPr>
              <a:t>ensure employee registers for/completes training and assessments(required by position or department, supportive of goals and objectives). </a:t>
            </a:r>
          </a:p>
          <a:p>
            <a:pPr lvl="0"/>
            <a:r>
              <a:rPr lang="en-US" sz="1000" kern="1200" dirty="0" smtClean="0">
                <a:solidFill>
                  <a:schemeClr val="tx1"/>
                </a:solidFill>
                <a:effectLst/>
                <a:latin typeface="+mn-lt"/>
                <a:ea typeface="+mn-ea"/>
                <a:cs typeface="+mn-cs"/>
              </a:rPr>
              <a:t>Timekeeping/leave request</a:t>
            </a:r>
          </a:p>
          <a:p>
            <a:pPr lvl="0"/>
            <a:r>
              <a:rPr lang="en-US" sz="1000" kern="1200" dirty="0" smtClean="0">
                <a:solidFill>
                  <a:schemeClr val="tx1"/>
                </a:solidFill>
                <a:effectLst/>
                <a:latin typeface="+mn-lt"/>
                <a:ea typeface="+mn-ea"/>
                <a:cs typeface="+mn-cs"/>
              </a:rPr>
              <a:t>Policy library</a:t>
            </a:r>
          </a:p>
          <a:p>
            <a:r>
              <a:rPr lang="en-US" sz="1000" kern="1200" dirty="0" smtClean="0">
                <a:solidFill>
                  <a:schemeClr val="tx1"/>
                </a:solidFill>
                <a:effectLst/>
                <a:latin typeface="+mn-lt"/>
                <a:ea typeface="+mn-ea"/>
                <a:cs typeface="+mn-cs"/>
              </a:rPr>
              <a:t>Explain communications</a:t>
            </a:r>
          </a:p>
          <a:p>
            <a:r>
              <a:rPr lang="en-US" sz="1000" kern="1200" dirty="0" smtClean="0">
                <a:solidFill>
                  <a:schemeClr val="tx1"/>
                </a:solidFill>
                <a:effectLst/>
                <a:latin typeface="+mn-lt"/>
                <a:ea typeface="+mn-ea"/>
                <a:cs typeface="+mn-cs"/>
              </a:rPr>
              <a:t>Provide relevant codes-office, account, long distance calling</a:t>
            </a:r>
          </a:p>
          <a:p>
            <a:r>
              <a:rPr lang="en-US" sz="1000" kern="1200" dirty="0" smtClean="0">
                <a:solidFill>
                  <a:schemeClr val="tx1"/>
                </a:solidFill>
                <a:effectLst/>
                <a:latin typeface="+mn-lt"/>
                <a:ea typeface="+mn-ea"/>
                <a:cs typeface="+mn-cs"/>
              </a:rPr>
              <a:t>Provide relevant keys/access information</a:t>
            </a:r>
          </a:p>
          <a:p>
            <a:r>
              <a:rPr lang="en-US" sz="1000" kern="1200" dirty="0" smtClean="0">
                <a:solidFill>
                  <a:schemeClr val="tx1"/>
                </a:solidFill>
                <a:effectLst/>
                <a:latin typeface="+mn-lt"/>
                <a:ea typeface="+mn-ea"/>
                <a:cs typeface="+mn-cs"/>
              </a:rPr>
              <a:t>Ensure network access and show location of electronic files and documents</a:t>
            </a:r>
          </a:p>
          <a:p>
            <a:r>
              <a:rPr lang="en-US" sz="1000" kern="1200" dirty="0" smtClean="0">
                <a:solidFill>
                  <a:schemeClr val="tx1"/>
                </a:solidFill>
                <a:effectLst/>
                <a:latin typeface="+mn-lt"/>
                <a:ea typeface="+mn-ea"/>
                <a:cs typeface="+mn-cs"/>
              </a:rPr>
              <a:t>Paper files, documents</a:t>
            </a:r>
          </a:p>
          <a:p>
            <a:r>
              <a:rPr lang="en-US" sz="1000" kern="1200" dirty="0" smtClean="0">
                <a:solidFill>
                  <a:schemeClr val="tx1"/>
                </a:solidFill>
                <a:effectLst/>
                <a:latin typeface="+mn-lt"/>
                <a:ea typeface="+mn-ea"/>
                <a:cs typeface="+mn-cs"/>
              </a:rPr>
              <a:t>Review schedules: work schedule, holiday calendar, relevant meetings and schedule</a:t>
            </a:r>
          </a:p>
          <a:p>
            <a:r>
              <a:rPr lang="en-US" sz="1000" kern="1200" dirty="0" smtClean="0">
                <a:solidFill>
                  <a:schemeClr val="tx1"/>
                </a:solidFill>
                <a:effectLst/>
                <a:latin typeface="+mn-lt"/>
                <a:ea typeface="+mn-ea"/>
                <a:cs typeface="+mn-cs"/>
              </a:rPr>
              <a:t>Review security &amp; use procedures-IT, building, office </a:t>
            </a:r>
          </a:p>
          <a:p>
            <a:r>
              <a:rPr lang="en-US" sz="1000" kern="1200" dirty="0" smtClean="0">
                <a:solidFill>
                  <a:schemeClr val="tx1"/>
                </a:solidFill>
                <a:effectLst/>
                <a:latin typeface="+mn-lt"/>
                <a:ea typeface="+mn-ea"/>
                <a:cs typeface="+mn-cs"/>
              </a:rPr>
              <a:t>Meet with unit/team to learn roles and responsibilities. Be sure to cover</a:t>
            </a:r>
          </a:p>
          <a:p>
            <a:pPr lvl="0"/>
            <a:r>
              <a:rPr lang="en-US" sz="1000" kern="1200" dirty="0" smtClean="0">
                <a:solidFill>
                  <a:schemeClr val="tx1"/>
                </a:solidFill>
                <a:effectLst/>
                <a:latin typeface="+mn-lt"/>
                <a:ea typeface="+mn-ea"/>
                <a:cs typeface="+mn-cs"/>
              </a:rPr>
              <a:t>Personnel Administrator</a:t>
            </a:r>
          </a:p>
          <a:p>
            <a:pPr lvl="0"/>
            <a:r>
              <a:rPr lang="en-US" sz="1000" kern="1200" dirty="0" smtClean="0">
                <a:solidFill>
                  <a:schemeClr val="tx1"/>
                </a:solidFill>
                <a:effectLst/>
                <a:latin typeface="+mn-lt"/>
                <a:ea typeface="+mn-ea"/>
                <a:cs typeface="+mn-cs"/>
              </a:rPr>
              <a:t>Timekeeper</a:t>
            </a:r>
          </a:p>
          <a:p>
            <a:pPr lvl="0"/>
            <a:r>
              <a:rPr lang="en-US" sz="1000" kern="1200" dirty="0" smtClean="0">
                <a:solidFill>
                  <a:schemeClr val="tx1"/>
                </a:solidFill>
                <a:effectLst/>
                <a:latin typeface="+mn-lt"/>
                <a:ea typeface="+mn-ea"/>
                <a:cs typeface="+mn-cs"/>
              </a:rPr>
              <a:t>all team members</a:t>
            </a:r>
          </a:p>
          <a:p>
            <a:r>
              <a:rPr lang="en-US" sz="1000" kern="1200" dirty="0" smtClean="0">
                <a:solidFill>
                  <a:schemeClr val="tx1"/>
                </a:solidFill>
                <a:effectLst/>
                <a:latin typeface="+mn-lt"/>
                <a:ea typeface="+mn-ea"/>
                <a:cs typeface="+mn-cs"/>
              </a:rPr>
              <a:t>Ensure new hire will have enough time to select healthcare benefits prior to 30 calendar days from start date</a:t>
            </a:r>
          </a:p>
          <a:p>
            <a:r>
              <a:rPr lang="en-US" sz="1000" kern="1200" dirty="0" smtClean="0">
                <a:solidFill>
                  <a:schemeClr val="tx1"/>
                </a:solidFill>
                <a:effectLst/>
                <a:latin typeface="+mn-lt"/>
                <a:ea typeface="+mn-ea"/>
                <a:cs typeface="+mn-cs"/>
              </a:rPr>
              <a:t>Near end of week: </a:t>
            </a:r>
          </a:p>
          <a:p>
            <a:pPr lvl="0"/>
            <a:r>
              <a:rPr lang="en-US" sz="1000" kern="1200" dirty="0" smtClean="0">
                <a:solidFill>
                  <a:schemeClr val="tx1"/>
                </a:solidFill>
                <a:effectLst/>
                <a:latin typeface="+mn-lt"/>
                <a:ea typeface="+mn-ea"/>
                <a:cs typeface="+mn-cs"/>
              </a:rPr>
              <a:t>establish workload &amp; projects for first several months</a:t>
            </a:r>
          </a:p>
          <a:p>
            <a:pPr lvl="0"/>
            <a:r>
              <a:rPr lang="en-US" sz="1000" kern="1200" dirty="0" smtClean="0">
                <a:solidFill>
                  <a:schemeClr val="tx1"/>
                </a:solidFill>
                <a:effectLst/>
                <a:latin typeface="+mn-lt"/>
                <a:ea typeface="+mn-ea"/>
                <a:cs typeface="+mn-cs"/>
              </a:rPr>
              <a:t>review department goals</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Monitor flow of the first week. Allow down time for employee to read materials, explore website, complete online requirements, and reflect. </a:t>
            </a:r>
          </a:p>
          <a:p>
            <a:r>
              <a:rPr lang="en-US" sz="1000" kern="1200" dirty="0" smtClean="0">
                <a:solidFill>
                  <a:schemeClr val="tx1"/>
                </a:solidFill>
                <a:effectLst/>
                <a:latin typeface="+mn-lt"/>
                <a:ea typeface="+mn-ea"/>
                <a:cs typeface="+mn-cs"/>
              </a:rPr>
              <a:t>Bonus: Plan lunch every day with individuals or groups the new employee should meet and know</a:t>
            </a:r>
          </a:p>
          <a:p>
            <a:r>
              <a:rPr lang="en-US" sz="1000" kern="1200" dirty="0" smtClean="0">
                <a:solidFill>
                  <a:schemeClr val="tx1"/>
                </a:solidFill>
                <a:effectLst/>
                <a:latin typeface="+mn-lt"/>
                <a:ea typeface="+mn-ea"/>
                <a:cs typeface="+mn-cs"/>
              </a:rPr>
              <a:t>Bonus: Invite new employee to take advantage of the 30 day free trial gym membership. Offer to go as well!</a:t>
            </a:r>
          </a:p>
          <a:p>
            <a:endParaRPr lang="en-US" sz="1000" b="1"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30 days</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Solicit feedback from new employee</a:t>
            </a:r>
          </a:p>
          <a:p>
            <a:r>
              <a:rPr lang="en-US" sz="1000" kern="1200" dirty="0" smtClean="0">
                <a:solidFill>
                  <a:schemeClr val="tx1"/>
                </a:solidFill>
                <a:effectLst/>
                <a:latin typeface="+mn-lt"/>
                <a:ea typeface="+mn-ea"/>
                <a:cs typeface="+mn-cs"/>
              </a:rPr>
              <a:t>fresh ideas to improve processes and practices</a:t>
            </a:r>
          </a:p>
          <a:p>
            <a:r>
              <a:rPr lang="en-US" sz="1000" kern="1200" dirty="0" smtClean="0">
                <a:solidFill>
                  <a:schemeClr val="tx1"/>
                </a:solidFill>
                <a:effectLst/>
                <a:latin typeface="+mn-lt"/>
                <a:ea typeface="+mn-ea"/>
                <a:cs typeface="+mn-cs"/>
              </a:rPr>
              <a:t>creative ways to solve problems</a:t>
            </a:r>
          </a:p>
          <a:p>
            <a:r>
              <a:rPr lang="en-US" sz="1000" kern="1200" dirty="0" smtClean="0">
                <a:solidFill>
                  <a:schemeClr val="tx1"/>
                </a:solidFill>
                <a:effectLst/>
                <a:latin typeface="+mn-lt"/>
                <a:ea typeface="+mn-ea"/>
                <a:cs typeface="+mn-cs"/>
              </a:rPr>
              <a:t>relationship development with supervisor and team</a:t>
            </a:r>
          </a:p>
          <a:p>
            <a:r>
              <a:rPr lang="en-US" sz="1000" kern="1200" dirty="0" smtClean="0">
                <a:solidFill>
                  <a:schemeClr val="tx1"/>
                </a:solidFill>
                <a:effectLst/>
                <a:latin typeface="+mn-lt"/>
                <a:ea typeface="+mn-ea"/>
                <a:cs typeface="+mn-cs"/>
              </a:rPr>
              <a:t>training, support, resources to do their jobs</a:t>
            </a:r>
          </a:p>
          <a:p>
            <a:r>
              <a:rPr lang="en-US" sz="1000" kern="1200" dirty="0" smtClean="0">
                <a:solidFill>
                  <a:schemeClr val="tx1"/>
                </a:solidFill>
                <a:effectLst/>
                <a:latin typeface="+mn-lt"/>
                <a:ea typeface="+mn-ea"/>
                <a:cs typeface="+mn-cs"/>
              </a:rPr>
              <a:t>onboarding process</a:t>
            </a:r>
          </a:p>
          <a:p>
            <a:r>
              <a:rPr lang="en-US" sz="1000" kern="1200" dirty="0" smtClean="0">
                <a:solidFill>
                  <a:schemeClr val="tx1"/>
                </a:solidFill>
                <a:effectLst/>
                <a:latin typeface="+mn-lt"/>
                <a:ea typeface="+mn-ea"/>
                <a:cs typeface="+mn-cs"/>
              </a:rPr>
              <a:t>communication and information needs</a:t>
            </a:r>
          </a:p>
          <a:p>
            <a:r>
              <a:rPr lang="en-US" sz="1000" kern="1200" dirty="0" smtClean="0">
                <a:solidFill>
                  <a:schemeClr val="tx1"/>
                </a:solidFill>
                <a:effectLst/>
                <a:latin typeface="+mn-lt"/>
                <a:ea typeface="+mn-ea"/>
                <a:cs typeface="+mn-cs"/>
              </a:rPr>
              <a:t>Review progress towards 6 month goals and objectives</a:t>
            </a:r>
          </a:p>
          <a:p>
            <a:r>
              <a:rPr lang="en-US" sz="1000" kern="1200" dirty="0" smtClean="0">
                <a:solidFill>
                  <a:schemeClr val="tx1"/>
                </a:solidFill>
                <a:effectLst/>
                <a:latin typeface="+mn-lt"/>
                <a:ea typeface="+mn-ea"/>
                <a:cs typeface="+mn-cs"/>
              </a:rPr>
              <a:t>Assign a short term (30 day) project </a:t>
            </a:r>
          </a:p>
          <a:p>
            <a:r>
              <a:rPr lang="en-US" sz="1000" kern="1200" dirty="0" smtClean="0">
                <a:solidFill>
                  <a:schemeClr val="tx1"/>
                </a:solidFill>
                <a:effectLst/>
                <a:latin typeface="+mn-lt"/>
                <a:ea typeface="+mn-ea"/>
                <a:cs typeface="+mn-cs"/>
              </a:rPr>
              <a:t>Bonus: solicit observations from new employee about unit/team/</a:t>
            </a:r>
            <a:r>
              <a:rPr lang="en-US" sz="1000" kern="1200" dirty="0" err="1" smtClean="0">
                <a:solidFill>
                  <a:schemeClr val="tx1"/>
                </a:solidFill>
                <a:effectLst/>
                <a:latin typeface="+mn-lt"/>
                <a:ea typeface="+mn-ea"/>
                <a:cs typeface="+mn-cs"/>
              </a:rPr>
              <a:t>dept</a:t>
            </a:r>
            <a:r>
              <a:rPr lang="en-US" sz="1000" kern="1200" dirty="0" smtClean="0">
                <a:solidFill>
                  <a:schemeClr val="tx1"/>
                </a:solidFill>
                <a:effectLst/>
                <a:latin typeface="+mn-lt"/>
                <a:ea typeface="+mn-ea"/>
                <a:cs typeface="+mn-cs"/>
              </a:rPr>
              <a:t>/culture. Start a culture conversation individually or with the team.</a:t>
            </a:r>
          </a:p>
          <a:p>
            <a:r>
              <a:rPr lang="en-US" sz="1000" kern="1200" dirty="0" smtClean="0">
                <a:solidFill>
                  <a:schemeClr val="tx1"/>
                </a:solidFill>
                <a:effectLst/>
                <a:latin typeface="+mn-lt"/>
                <a:ea typeface="+mn-ea"/>
                <a:cs typeface="+mn-cs"/>
              </a:rPr>
              <a:t>Bonus: plan a team building exercise </a:t>
            </a:r>
          </a:p>
          <a:p>
            <a:endParaRPr lang="en-US" sz="1000" b="1"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60 days</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During supervision, ask employee 15 questions (see checklist)</a:t>
            </a:r>
          </a:p>
          <a:p>
            <a:r>
              <a:rPr lang="en-US" sz="1000" kern="1200" dirty="0" smtClean="0">
                <a:solidFill>
                  <a:schemeClr val="tx1"/>
                </a:solidFill>
                <a:effectLst/>
                <a:latin typeface="+mn-lt"/>
                <a:ea typeface="+mn-ea"/>
                <a:cs typeface="+mn-cs"/>
              </a:rPr>
              <a:t>Review training attendance, impacts and application</a:t>
            </a:r>
          </a:p>
          <a:p>
            <a:r>
              <a:rPr lang="en-US" sz="1000" kern="1200" dirty="0" smtClean="0">
                <a:solidFill>
                  <a:schemeClr val="tx1"/>
                </a:solidFill>
                <a:effectLst/>
                <a:latin typeface="+mn-lt"/>
                <a:ea typeface="+mn-ea"/>
                <a:cs typeface="+mn-cs"/>
              </a:rPr>
              <a:t>Review progress towards 6 month goals and objectives</a:t>
            </a:r>
          </a:p>
          <a:p>
            <a:r>
              <a:rPr lang="en-US" sz="1000" kern="1200" dirty="0" smtClean="0">
                <a:solidFill>
                  <a:schemeClr val="tx1"/>
                </a:solidFill>
                <a:effectLst/>
                <a:latin typeface="+mn-lt"/>
                <a:ea typeface="+mn-ea"/>
                <a:cs typeface="+mn-cs"/>
              </a:rPr>
              <a:t>Solicit feedback (see 30 days)</a:t>
            </a:r>
          </a:p>
          <a:p>
            <a:r>
              <a:rPr lang="en-US" sz="1000" kern="1200" dirty="0" smtClean="0">
                <a:solidFill>
                  <a:schemeClr val="tx1"/>
                </a:solidFill>
                <a:effectLst/>
                <a:latin typeface="+mn-lt"/>
                <a:ea typeface="+mn-ea"/>
                <a:cs typeface="+mn-cs"/>
              </a:rPr>
              <a:t>Review &amp; praise project outcome</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 </a:t>
            </a:r>
          </a:p>
          <a:p>
            <a:r>
              <a:rPr lang="en-US" sz="1000" b="1" kern="1200" dirty="0" smtClean="0">
                <a:solidFill>
                  <a:schemeClr val="tx1"/>
                </a:solidFill>
                <a:effectLst/>
                <a:latin typeface="+mn-lt"/>
                <a:ea typeface="+mn-ea"/>
                <a:cs typeface="+mn-cs"/>
              </a:rPr>
              <a:t>90 days</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Review training attendance, impacts and application</a:t>
            </a:r>
          </a:p>
          <a:p>
            <a:r>
              <a:rPr lang="en-US" sz="1000" kern="1200" dirty="0" smtClean="0">
                <a:solidFill>
                  <a:schemeClr val="tx1"/>
                </a:solidFill>
                <a:effectLst/>
                <a:latin typeface="+mn-lt"/>
                <a:ea typeface="+mn-ea"/>
                <a:cs typeface="+mn-cs"/>
              </a:rPr>
              <a:t>Encourage employee attendance at Post NEO Meet &amp; Greet </a:t>
            </a:r>
          </a:p>
          <a:p>
            <a:r>
              <a:rPr lang="en-US" sz="1000" kern="1200" dirty="0" smtClean="0">
                <a:solidFill>
                  <a:schemeClr val="tx1"/>
                </a:solidFill>
                <a:effectLst/>
                <a:latin typeface="+mn-lt"/>
                <a:ea typeface="+mn-ea"/>
                <a:cs typeface="+mn-cs"/>
              </a:rPr>
              <a:t>Review progress towards 6 month goals and objectives</a:t>
            </a:r>
          </a:p>
          <a:p>
            <a:r>
              <a:rPr lang="en-US" sz="1000" kern="1200" dirty="0" smtClean="0">
                <a:solidFill>
                  <a:schemeClr val="tx1"/>
                </a:solidFill>
                <a:effectLst/>
                <a:latin typeface="+mn-lt"/>
                <a:ea typeface="+mn-ea"/>
                <a:cs typeface="+mn-cs"/>
              </a:rPr>
              <a:t>Explore additional professional and personal growth/development opportunities</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learning &amp; training</a:t>
            </a:r>
          </a:p>
          <a:p>
            <a:pPr lvl="0"/>
            <a:r>
              <a:rPr lang="en-US" sz="1000" kern="1200" dirty="0" smtClean="0">
                <a:solidFill>
                  <a:schemeClr val="tx1"/>
                </a:solidFill>
                <a:effectLst/>
                <a:latin typeface="+mn-lt"/>
                <a:ea typeface="+mn-ea"/>
                <a:cs typeface="+mn-cs"/>
              </a:rPr>
              <a:t>committee/group involvement</a:t>
            </a:r>
          </a:p>
          <a:p>
            <a:pPr lvl="0"/>
            <a:r>
              <a:rPr lang="en-US" sz="1000" kern="1200" dirty="0" smtClean="0">
                <a:solidFill>
                  <a:schemeClr val="tx1"/>
                </a:solidFill>
                <a:effectLst/>
                <a:latin typeface="+mn-lt"/>
                <a:ea typeface="+mn-ea"/>
                <a:cs typeface="+mn-cs"/>
              </a:rPr>
              <a:t>networking opportunities</a:t>
            </a:r>
          </a:p>
          <a:p>
            <a:endParaRPr lang="en-US" dirty="0"/>
          </a:p>
        </p:txBody>
      </p:sp>
      <p:sp>
        <p:nvSpPr>
          <p:cNvPr id="4" name="Slide Number Placeholder 3"/>
          <p:cNvSpPr>
            <a:spLocks noGrp="1"/>
          </p:cNvSpPr>
          <p:nvPr>
            <p:ph type="sldNum" sz="quarter" idx="10"/>
          </p:nvPr>
        </p:nvSpPr>
        <p:spPr/>
        <p:txBody>
          <a:bodyPr/>
          <a:lstStyle/>
          <a:p>
            <a:fld id="{25B18BC2-DF90-41AD-8863-D02F3DB7A039}" type="slidenum">
              <a:rPr lang="en-US" smtClean="0"/>
              <a:t>8</a:t>
            </a:fld>
            <a:endParaRPr lang="en-US"/>
          </a:p>
        </p:txBody>
      </p:sp>
    </p:spTree>
    <p:extLst>
      <p:ext uri="{BB962C8B-B14F-4D97-AF65-F5344CB8AC3E}">
        <p14:creationId xmlns:p14="http://schemas.microsoft.com/office/powerpoint/2010/main" val="353917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18BC2-DF90-41AD-8863-D02F3DB7A039}" type="slidenum">
              <a:rPr lang="en-US" smtClean="0"/>
              <a:t>9</a:t>
            </a:fld>
            <a:endParaRPr lang="en-US"/>
          </a:p>
        </p:txBody>
      </p:sp>
    </p:spTree>
    <p:extLst>
      <p:ext uri="{BB962C8B-B14F-4D97-AF65-F5344CB8AC3E}">
        <p14:creationId xmlns:p14="http://schemas.microsoft.com/office/powerpoint/2010/main" val="394718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B18BC2-DF90-41AD-8863-D02F3DB7A039}" type="slidenum">
              <a:rPr lang="en-US" smtClean="0"/>
              <a:t>10</a:t>
            </a:fld>
            <a:endParaRPr lang="en-US"/>
          </a:p>
        </p:txBody>
      </p:sp>
    </p:spTree>
    <p:extLst>
      <p:ext uri="{BB962C8B-B14F-4D97-AF65-F5344CB8AC3E}">
        <p14:creationId xmlns:p14="http://schemas.microsoft.com/office/powerpoint/2010/main" val="3907658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48A87A34-81AB-432B-8DAE-1953F412C126}" type="datetimeFigureOut">
              <a:rPr lang="en-US" smtClean="0"/>
              <a:t>3/11/2019</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6D22F896-40B5-4ADD-8801-0D06FADFA095}" type="slidenum">
              <a:rPr lang="en-US" smtClean="0"/>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703776024"/>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826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48A87A34-81AB-432B-8DAE-1953F412C126}" type="datetimeFigureOut">
              <a:rPr lang="en-US" smtClean="0"/>
              <a:pPr/>
              <a:t>3/11/2019</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6D22F896-40B5-4ADD-8801-0D06FADFA095}" type="slidenum">
              <a:rPr lang="en-US" smtClean="0"/>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94360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3/11/2019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632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022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3165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2235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9615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2373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0561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598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5921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429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4674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9875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32739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0292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9365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5887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9190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4792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96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48A87A34-81AB-432B-8DAE-1953F412C126}" type="datetimeFigureOut">
              <a:rPr lang="en-US" smtClean="0"/>
              <a:pPr/>
              <a:t>3/11/2019</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6D22F896-40B5-4ADD-8801-0D06FADFA095}" type="slidenum">
              <a:rPr lang="en-US" smtClean="0"/>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06603533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327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95066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577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91486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2479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28779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48785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2509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645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0590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2736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3604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63267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0855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769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6321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949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205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48A87A34-81AB-432B-8DAE-1953F412C126}" type="datetimeFigureOut">
              <a:rPr lang="en-US" smtClean="0"/>
              <a:t>3/11/2019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6123474"/>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48A87A34-81AB-432B-8DAE-1953F412C126}" type="datetimeFigureOut">
              <a:rPr lang="en-US" smtClean="0"/>
              <a:t>3/11/2019</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293575517"/>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48A87A34-81AB-432B-8DAE-1953F412C126}" type="datetimeFigureOut">
              <a:rPr lang="en-US" smtClean="0"/>
              <a:t>3/11/2019</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44708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48A87A34-81AB-432B-8DAE-1953F412C126}" type="datetimeFigureOut">
              <a:rPr lang="en-US" smtClean="0"/>
              <a:pPr/>
              <a:t>3/11/2019</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6D22F896-40B5-4ADD-8801-0D06FADFA095}" type="slidenum">
              <a:rPr lang="en-US" smtClean="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965439785"/>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3/11/2019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576256"/>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3/11/2019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2434633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archmil.or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employeenavigator.com/"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https://www.archmil.org/offices/lay-pension.htm"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hyperlink" Target="mailto:fischerb@archmil.org"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www.thebalance.com/how-overtime-pay-is-calculated-206343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526212"/>
            <a:ext cx="8915399" cy="4251170"/>
          </a:xfrm>
        </p:spPr>
        <p:txBody>
          <a:bodyPr>
            <a:normAutofit/>
          </a:bodyPr>
          <a:lstStyle/>
          <a:p>
            <a:r>
              <a:rPr lang="en-US" dirty="0" smtClean="0"/>
              <a:t>Welcome to the New Business Administrator Institute</a:t>
            </a:r>
            <a:br>
              <a:rPr lang="en-US" dirty="0" smtClean="0"/>
            </a:br>
            <a:r>
              <a:rPr lang="en-US" sz="3200" dirty="0" smtClean="0"/>
              <a:t>Session I</a:t>
            </a:r>
            <a:endParaRPr lang="en-US" sz="3200" dirty="0"/>
          </a:p>
        </p:txBody>
      </p:sp>
      <p:pic>
        <p:nvPicPr>
          <p:cNvPr id="4" name="Picture 3"/>
          <p:cNvPicPr>
            <a:picLocks noChangeAspect="1"/>
          </p:cNvPicPr>
          <p:nvPr/>
        </p:nvPicPr>
        <p:blipFill>
          <a:blip r:embed="rId2"/>
          <a:stretch>
            <a:fillRect/>
          </a:stretch>
        </p:blipFill>
        <p:spPr>
          <a:xfrm>
            <a:off x="340217" y="-1"/>
            <a:ext cx="1695617" cy="2352370"/>
          </a:xfrm>
          <a:prstGeom prst="rect">
            <a:avLst/>
          </a:prstGeom>
        </p:spPr>
      </p:pic>
    </p:spTree>
    <p:extLst>
      <p:ext uri="{BB962C8B-B14F-4D97-AF65-F5344CB8AC3E}">
        <p14:creationId xmlns:p14="http://schemas.microsoft.com/office/powerpoint/2010/main" val="3617502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of Ethical Standards</a:t>
            </a:r>
            <a:endParaRPr lang="en-US" dirty="0"/>
          </a:p>
        </p:txBody>
      </p:sp>
      <p:sp>
        <p:nvSpPr>
          <p:cNvPr id="3" name="Content Placeholder 2"/>
          <p:cNvSpPr>
            <a:spLocks noGrp="1"/>
          </p:cNvSpPr>
          <p:nvPr>
            <p:ph idx="1"/>
          </p:nvPr>
        </p:nvSpPr>
        <p:spPr>
          <a:xfrm>
            <a:off x="3380014" y="2383971"/>
            <a:ext cx="8123009" cy="3722914"/>
          </a:xfrm>
        </p:spPr>
        <p:txBody>
          <a:bodyPr/>
          <a:lstStyle/>
          <a:p>
            <a:pPr marL="0" indent="0">
              <a:buNone/>
            </a:pPr>
            <a:r>
              <a:rPr lang="en-US" sz="3600" dirty="0" smtClean="0"/>
              <a:t>Three Purposes:</a:t>
            </a:r>
          </a:p>
          <a:p>
            <a:r>
              <a:rPr lang="en-US" sz="2800" dirty="0" smtClean="0"/>
              <a:t>Guidelines on which to model lives &amp; ministries</a:t>
            </a:r>
          </a:p>
          <a:p>
            <a:r>
              <a:rPr lang="en-US" sz="2800" dirty="0" smtClean="0"/>
              <a:t>Stimulate discussion to broaden consensus on ethical standards , aid in training and supervision</a:t>
            </a:r>
          </a:p>
          <a:p>
            <a:r>
              <a:rPr lang="en-US" sz="2800" dirty="0" smtClean="0"/>
              <a:t>Instrument for accountability &amp; basis for disciplinary action.</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4363130"/>
            <a:ext cx="2343150" cy="1952625"/>
          </a:xfrm>
          <a:prstGeom prst="rect">
            <a:avLst/>
          </a:prstGeom>
        </p:spPr>
      </p:pic>
    </p:spTree>
    <p:extLst>
      <p:ext uri="{BB962C8B-B14F-4D97-AF65-F5344CB8AC3E}">
        <p14:creationId xmlns:p14="http://schemas.microsoft.com/office/powerpoint/2010/main" val="1629685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37114" y="568345"/>
            <a:ext cx="8667157" cy="1560716"/>
          </a:xfrm>
        </p:spPr>
        <p:txBody>
          <a:bodyPr>
            <a:noAutofit/>
          </a:bodyPr>
          <a:lstStyle/>
          <a:p>
            <a:r>
              <a:rPr lang="en-US" sz="7200" b="1" u="sng" dirty="0" smtClean="0"/>
              <a:t>I-9</a:t>
            </a:r>
            <a:br>
              <a:rPr lang="en-US" sz="7200" b="1" u="sng" dirty="0" smtClean="0"/>
            </a:br>
            <a:endParaRPr lang="en-US" sz="7200" b="1" u="sng" dirty="0"/>
          </a:p>
        </p:txBody>
      </p:sp>
      <p:pic>
        <p:nvPicPr>
          <p:cNvPr id="1026" name="Picture 2" descr="Image result for i-9 form 201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06186" y="2279295"/>
            <a:ext cx="2935926" cy="381670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sz="half" idx="2"/>
          </p:nvPr>
        </p:nvSpPr>
        <p:spPr>
          <a:xfrm>
            <a:off x="3984172" y="2438400"/>
            <a:ext cx="7720099" cy="3657600"/>
          </a:xfrm>
        </p:spPr>
        <p:txBody>
          <a:bodyPr>
            <a:normAutofit fontScale="70000" lnSpcReduction="20000"/>
          </a:bodyPr>
          <a:lstStyle/>
          <a:p>
            <a:pPr marL="285750" indent="-285750" algn="l">
              <a:buFont typeface="Arial" panose="020B0604020202020204" pitchFamily="34" charset="0"/>
              <a:buChar char="•"/>
            </a:pPr>
            <a:r>
              <a:rPr lang="en-US" sz="4400" dirty="0" smtClean="0"/>
              <a:t>Law– confirms identity &amp; work authorization</a:t>
            </a:r>
          </a:p>
          <a:p>
            <a:pPr marL="285750" indent="-285750" algn="l">
              <a:buFont typeface="Arial" panose="020B0604020202020204" pitchFamily="34" charset="0"/>
              <a:buChar char="•"/>
            </a:pPr>
            <a:r>
              <a:rPr lang="en-US" sz="4400" dirty="0" smtClean="0"/>
              <a:t>Form expiration date 8/31/19</a:t>
            </a:r>
          </a:p>
          <a:p>
            <a:pPr marL="285750" indent="-285750" algn="l">
              <a:buFont typeface="Arial" panose="020B0604020202020204" pitchFamily="34" charset="0"/>
              <a:buChar char="•"/>
            </a:pPr>
            <a:r>
              <a:rPr lang="en-US" sz="4400" dirty="0" smtClean="0"/>
              <a:t>Employee has one day to fill out page 1</a:t>
            </a:r>
          </a:p>
          <a:p>
            <a:pPr marL="285750" indent="-285750" algn="l">
              <a:buFont typeface="Arial" panose="020B0604020202020204" pitchFamily="34" charset="0"/>
              <a:buChar char="•"/>
            </a:pPr>
            <a:r>
              <a:rPr lang="en-US" sz="4400" dirty="0" smtClean="0"/>
              <a:t>Employer has three days to fill out page 2</a:t>
            </a:r>
          </a:p>
          <a:p>
            <a:pPr marL="742950" lvl="1" indent="-285750">
              <a:buFont typeface="Arial" panose="020B0604020202020204" pitchFamily="34" charset="0"/>
              <a:buChar char="•"/>
            </a:pPr>
            <a:r>
              <a:rPr lang="en-US" sz="4400" dirty="0" smtClean="0"/>
              <a:t>Don’t suggest what id to bring</a:t>
            </a:r>
          </a:p>
          <a:p>
            <a:pPr marL="742950" lvl="1" indent="-285750">
              <a:buFont typeface="Arial" panose="020B0604020202020204" pitchFamily="34" charset="0"/>
              <a:buChar char="•"/>
            </a:pPr>
            <a:r>
              <a:rPr lang="en-US" sz="4400" dirty="0" smtClean="0"/>
              <a:t>Recommend NOT photocopying id</a:t>
            </a:r>
          </a:p>
          <a:p>
            <a:pPr marL="742950" lvl="1" indent="-285750">
              <a:buFont typeface="Arial" panose="020B0604020202020204" pitchFamily="34" charset="0"/>
              <a:buChar char="•"/>
            </a:pPr>
            <a:endParaRPr lang="en-US" sz="2200" dirty="0" smtClean="0"/>
          </a:p>
          <a:p>
            <a:pPr marL="742950" lvl="1" indent="-285750">
              <a:buFont typeface="Arial" panose="020B0604020202020204" pitchFamily="34" charset="0"/>
              <a:buChar char="•"/>
            </a:pPr>
            <a:endParaRPr lang="en-US" sz="2200" dirty="0" smtClean="0"/>
          </a:p>
          <a:p>
            <a:pPr marL="285750" indent="-285750" algn="l">
              <a:buFont typeface="Arial" panose="020B0604020202020204" pitchFamily="34" charset="0"/>
              <a:buChar char="•"/>
            </a:pPr>
            <a:endParaRPr lang="en-US" sz="2800" dirty="0"/>
          </a:p>
        </p:txBody>
      </p:sp>
    </p:spTree>
    <p:extLst>
      <p:ext uri="{BB962C8B-B14F-4D97-AF65-F5344CB8AC3E}">
        <p14:creationId xmlns:p14="http://schemas.microsoft.com/office/powerpoint/2010/main" val="891539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you Employer (</a:t>
            </a:r>
            <a:r>
              <a:rPr lang="en-US" dirty="0" err="1" smtClean="0"/>
              <a:t>er</a:t>
            </a:r>
            <a:r>
              <a:rPr lang="en-US" dirty="0" smtClean="0"/>
              <a:t>)?</a:t>
            </a:r>
            <a:endParaRPr lang="en-US" dirty="0"/>
          </a:p>
        </p:txBody>
      </p:sp>
      <p:sp>
        <p:nvSpPr>
          <p:cNvPr id="3" name="Content Placeholder 2"/>
          <p:cNvSpPr>
            <a:spLocks noGrp="1"/>
          </p:cNvSpPr>
          <p:nvPr>
            <p:ph idx="1"/>
          </p:nvPr>
        </p:nvSpPr>
        <p:spPr/>
        <p:txBody>
          <a:bodyPr>
            <a:normAutofit fontScale="92500"/>
          </a:bodyPr>
          <a:lstStyle/>
          <a:p>
            <a:r>
              <a:rPr lang="en-US" sz="3600" dirty="0" smtClean="0"/>
              <a:t>Mission Statement of the Catholic Church</a:t>
            </a:r>
          </a:p>
          <a:p>
            <a:r>
              <a:rPr lang="en-US" sz="3600" dirty="0" smtClean="0"/>
              <a:t>Vision</a:t>
            </a:r>
          </a:p>
          <a:p>
            <a:r>
              <a:rPr lang="en-US" sz="3600" dirty="0" smtClean="0"/>
              <a:t>Values</a:t>
            </a:r>
          </a:p>
          <a:p>
            <a:r>
              <a:rPr lang="en-US" sz="3600" dirty="0" smtClean="0"/>
              <a:t>Organizational Chart </a:t>
            </a:r>
            <a:r>
              <a:rPr lang="en-US" sz="3000" dirty="0" smtClean="0"/>
              <a:t>(reporting &amp; communication)</a:t>
            </a:r>
          </a:p>
          <a:p>
            <a:r>
              <a:rPr lang="en-US" sz="3600" dirty="0" smtClean="0"/>
              <a:t>Role of Communication</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59" y="4914900"/>
            <a:ext cx="2324644" cy="1714500"/>
          </a:xfrm>
          <a:prstGeom prst="rect">
            <a:avLst/>
          </a:prstGeom>
        </p:spPr>
      </p:pic>
    </p:spTree>
    <p:extLst>
      <p:ext uri="{BB962C8B-B14F-4D97-AF65-F5344CB8AC3E}">
        <p14:creationId xmlns:p14="http://schemas.microsoft.com/office/powerpoint/2010/main" val="4144933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Communication</a:t>
            </a:r>
            <a:endParaRPr lang="en-US" sz="5400" dirty="0"/>
          </a:p>
        </p:txBody>
      </p:sp>
      <p:sp>
        <p:nvSpPr>
          <p:cNvPr id="3" name="Content Placeholder 2"/>
          <p:cNvSpPr>
            <a:spLocks noGrp="1"/>
          </p:cNvSpPr>
          <p:nvPr>
            <p:ph idx="1"/>
          </p:nvPr>
        </p:nvSpPr>
        <p:spPr>
          <a:xfrm>
            <a:off x="2806706" y="2481943"/>
            <a:ext cx="8696317" cy="3309258"/>
          </a:xfrm>
        </p:spPr>
        <p:txBody>
          <a:bodyPr>
            <a:normAutofit/>
          </a:bodyPr>
          <a:lstStyle/>
          <a:p>
            <a:pPr marL="0" indent="0">
              <a:buNone/>
            </a:pPr>
            <a:r>
              <a:rPr lang="en-US" sz="3600" dirty="0"/>
              <a:t>In order for an outer idea to take root in higher </a:t>
            </a:r>
            <a:r>
              <a:rPr lang="en-US" sz="3600" dirty="0" smtClean="0"/>
              <a:t>awareness…..</a:t>
            </a:r>
          </a:p>
          <a:p>
            <a:pPr marL="0" indent="0">
              <a:buNone/>
            </a:pPr>
            <a:r>
              <a:rPr lang="en-US" sz="3600" dirty="0" smtClean="0"/>
              <a:t>it </a:t>
            </a:r>
            <a:r>
              <a:rPr lang="en-US" sz="3600" dirty="0"/>
              <a:t>must first make its way through the endless maze of prior experiences and values.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36" y="4713514"/>
            <a:ext cx="2400300" cy="1905000"/>
          </a:xfrm>
          <a:prstGeom prst="rect">
            <a:avLst/>
          </a:prstGeom>
        </p:spPr>
      </p:pic>
    </p:spTree>
    <p:extLst>
      <p:ext uri="{BB962C8B-B14F-4D97-AF65-F5344CB8AC3E}">
        <p14:creationId xmlns:p14="http://schemas.microsoft.com/office/powerpoint/2010/main" val="111030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86" y="568345"/>
            <a:ext cx="9369285" cy="1560716"/>
          </a:xfrm>
        </p:spPr>
        <p:txBody>
          <a:bodyPr>
            <a:normAutofit fontScale="90000"/>
          </a:bodyPr>
          <a:lstStyle/>
          <a:p>
            <a:r>
              <a:rPr lang="en-US" sz="4800" dirty="0" smtClean="0"/>
              <a:t>Tools that help a person….</a:t>
            </a:r>
            <a:br>
              <a:rPr lang="en-US" sz="4800" dirty="0" smtClean="0"/>
            </a:br>
            <a:r>
              <a:rPr lang="en-US" sz="4800" dirty="0" smtClean="0"/>
              <a:t>What is my job?  How do I behave?</a:t>
            </a:r>
            <a:endParaRPr lang="en-US" sz="4800" dirty="0"/>
          </a:p>
        </p:txBody>
      </p:sp>
      <p:sp>
        <p:nvSpPr>
          <p:cNvPr id="3" name="Content Placeholder 2"/>
          <p:cNvSpPr>
            <a:spLocks noGrp="1"/>
          </p:cNvSpPr>
          <p:nvPr>
            <p:ph idx="1"/>
          </p:nvPr>
        </p:nvSpPr>
        <p:spPr>
          <a:xfrm>
            <a:off x="2819400" y="2565400"/>
            <a:ext cx="8683623" cy="3898899"/>
          </a:xfrm>
        </p:spPr>
        <p:txBody>
          <a:bodyPr>
            <a:normAutofit lnSpcReduction="10000"/>
          </a:bodyPr>
          <a:lstStyle/>
          <a:p>
            <a:r>
              <a:rPr lang="en-US" sz="2800" dirty="0" smtClean="0"/>
              <a:t>Job Description</a:t>
            </a:r>
          </a:p>
          <a:p>
            <a:r>
              <a:rPr lang="en-US" sz="2800" dirty="0" smtClean="0"/>
              <a:t>Performance Evaluation </a:t>
            </a:r>
          </a:p>
          <a:p>
            <a:pPr lvl="1"/>
            <a:r>
              <a:rPr lang="en-US" sz="2800" dirty="0" smtClean="0"/>
              <a:t>Share document within 90 days of start date</a:t>
            </a:r>
          </a:p>
          <a:p>
            <a:pPr lvl="1"/>
            <a:r>
              <a:rPr lang="en-US" sz="2800" dirty="0" smtClean="0"/>
              <a:t>Performance Evaluation 90 days &amp; yearly</a:t>
            </a:r>
          </a:p>
          <a:p>
            <a:pPr lvl="2"/>
            <a:r>
              <a:rPr lang="en-US" sz="2600" dirty="0" smtClean="0"/>
              <a:t>Self-Evaluation</a:t>
            </a:r>
          </a:p>
          <a:p>
            <a:pPr lvl="2"/>
            <a:r>
              <a:rPr lang="en-US" sz="2600" dirty="0" smtClean="0"/>
              <a:t>Written with face-to-face conversation</a:t>
            </a:r>
          </a:p>
          <a:p>
            <a:pPr lvl="2"/>
            <a:r>
              <a:rPr lang="en-US" sz="2600" dirty="0" smtClean="0"/>
              <a:t>Give and </a:t>
            </a:r>
            <a:r>
              <a:rPr lang="en-US" sz="2600" dirty="0"/>
              <a:t>r</a:t>
            </a:r>
            <a:r>
              <a:rPr lang="en-US" sz="2600" dirty="0" smtClean="0"/>
              <a:t>eceive feedback with Grace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61" y="4025899"/>
            <a:ext cx="1876425" cy="2438400"/>
          </a:xfrm>
          <a:prstGeom prst="rect">
            <a:avLst/>
          </a:prstGeom>
        </p:spPr>
      </p:pic>
    </p:spTree>
    <p:extLst>
      <p:ext uri="{BB962C8B-B14F-4D97-AF65-F5344CB8AC3E}">
        <p14:creationId xmlns:p14="http://schemas.microsoft.com/office/powerpoint/2010/main" val="1777903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39701"/>
            <a:ext cx="10018713" cy="1016000"/>
          </a:xfrm>
        </p:spPr>
        <p:txBody>
          <a:bodyPr/>
          <a:lstStyle/>
          <a:p>
            <a:r>
              <a:rPr lang="en-US" dirty="0" smtClean="0"/>
              <a:t>Teacher Example</a:t>
            </a:r>
            <a:endParaRPr lang="en-US" dirty="0"/>
          </a:p>
        </p:txBody>
      </p:sp>
      <p:sp>
        <p:nvSpPr>
          <p:cNvPr id="7" name="Content Placeholder 6"/>
          <p:cNvSpPr>
            <a:spLocks noGrp="1"/>
          </p:cNvSpPr>
          <p:nvPr>
            <p:ph idx="1"/>
          </p:nvPr>
        </p:nvSpPr>
        <p:spPr>
          <a:xfrm>
            <a:off x="1484310" y="1155700"/>
            <a:ext cx="10018713" cy="5408385"/>
          </a:xfrm>
        </p:spPr>
        <p:txBody>
          <a:bodyPr>
            <a:normAutofit fontScale="92500" lnSpcReduction="10000"/>
          </a:bodyPr>
          <a:lstStyle/>
          <a:p>
            <a:r>
              <a:rPr lang="en-US" sz="2800" u="sng" dirty="0" smtClean="0"/>
              <a:t>Domaine 2: Professional Life</a:t>
            </a:r>
          </a:p>
          <a:p>
            <a:pPr lvl="1"/>
            <a:r>
              <a:rPr lang="en-US" sz="2800" dirty="0" smtClean="0"/>
              <a:t>Component 2A: </a:t>
            </a:r>
            <a:r>
              <a:rPr lang="en-US" sz="2800" u="sng" dirty="0" smtClean="0"/>
              <a:t>Understands School Mission &amp; Role</a:t>
            </a:r>
          </a:p>
          <a:p>
            <a:pPr lvl="2"/>
            <a:r>
              <a:rPr lang="en-US" sz="2800" dirty="0" smtClean="0"/>
              <a:t>Focus on Role model &amp; professional demeanor/attitude</a:t>
            </a:r>
          </a:p>
          <a:p>
            <a:pPr lvl="3"/>
            <a:r>
              <a:rPr lang="en-US" sz="2800" b="1" u="sng" dirty="0" smtClean="0"/>
              <a:t>PIP could look like:</a:t>
            </a:r>
          </a:p>
          <a:p>
            <a:pPr lvl="0"/>
            <a:r>
              <a:rPr lang="en-US" sz="2800" dirty="0"/>
              <a:t>Model professional behavior, through his words and actions, that is appropriate for his audience.</a:t>
            </a:r>
          </a:p>
          <a:p>
            <a:pPr lvl="0"/>
            <a:r>
              <a:rPr lang="en-US" sz="2800" dirty="0"/>
              <a:t>Refrain from sarcastic comments toward students.</a:t>
            </a:r>
          </a:p>
          <a:p>
            <a:pPr lvl="0"/>
            <a:r>
              <a:rPr lang="en-US" sz="2800" dirty="0"/>
              <a:t>Refrain from conduct and language that may inhibit a student’s comfort level and ability to learn.</a:t>
            </a:r>
          </a:p>
          <a:p>
            <a:pPr lvl="0"/>
            <a:r>
              <a:rPr lang="en-US" sz="2800" dirty="0"/>
              <a:t>Understand and maintain a highly professional relationship with students, parents, and staff.</a:t>
            </a:r>
          </a:p>
          <a:p>
            <a:pPr lvl="4"/>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8504" y="126999"/>
            <a:ext cx="2228850" cy="2057400"/>
          </a:xfrm>
          <a:prstGeom prst="rect">
            <a:avLst/>
          </a:prstGeom>
        </p:spPr>
      </p:pic>
    </p:spTree>
    <p:extLst>
      <p:ext uri="{BB962C8B-B14F-4D97-AF65-F5344CB8AC3E}">
        <p14:creationId xmlns:p14="http://schemas.microsoft.com/office/powerpoint/2010/main" val="1110406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b="1" dirty="0" smtClean="0"/>
              <a:t>Questions?</a:t>
            </a:r>
            <a:r>
              <a:rPr lang="en-US" sz="6600" b="1" dirty="0" smtClean="0"/>
              <a:t/>
            </a:r>
            <a:br>
              <a:rPr lang="en-US" sz="6600" b="1" dirty="0" smtClean="0"/>
            </a:br>
            <a:endParaRPr lang="en-US" sz="6600" b="1" dirty="0"/>
          </a:p>
        </p:txBody>
      </p:sp>
      <p:sp>
        <p:nvSpPr>
          <p:cNvPr id="3" name="Subtitle 2"/>
          <p:cNvSpPr>
            <a:spLocks noGrp="1"/>
          </p:cNvSpPr>
          <p:nvPr>
            <p:ph type="subTitle" idx="1"/>
          </p:nvPr>
        </p:nvSpPr>
        <p:spPr>
          <a:xfrm>
            <a:off x="7920752" y="4648200"/>
            <a:ext cx="3793678" cy="1334937"/>
          </a:xfrm>
        </p:spPr>
        <p:txBody>
          <a:bodyPr>
            <a:normAutofit fontScale="92500" lnSpcReduction="20000"/>
          </a:bodyPr>
          <a:lstStyle/>
          <a:p>
            <a:r>
              <a:rPr lang="en-US" b="1" dirty="0">
                <a:solidFill>
                  <a:schemeClr val="tx1"/>
                </a:solidFill>
              </a:rPr>
              <a:t>Catherine Gryniewicz</a:t>
            </a:r>
          </a:p>
          <a:p>
            <a:r>
              <a:rPr lang="en-US" b="1" dirty="0">
                <a:solidFill>
                  <a:schemeClr val="tx1"/>
                </a:solidFill>
              </a:rPr>
              <a:t>gryniewiczc@archmil.org</a:t>
            </a:r>
          </a:p>
          <a:p>
            <a:r>
              <a:rPr lang="en-US" dirty="0"/>
              <a:t>414-769-3370</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369" y="2059550"/>
            <a:ext cx="2739688" cy="2313958"/>
          </a:xfrm>
          <a:prstGeom prst="rect">
            <a:avLst/>
          </a:prstGeom>
        </p:spPr>
      </p:pic>
    </p:spTree>
    <p:extLst>
      <p:ext uri="{BB962C8B-B14F-4D97-AF65-F5344CB8AC3E}">
        <p14:creationId xmlns:p14="http://schemas.microsoft.com/office/powerpoint/2010/main" val="831397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3913384"/>
          </a:xfrm>
        </p:spPr>
        <p:txBody>
          <a:bodyPr/>
          <a:lstStyle/>
          <a:p>
            <a:r>
              <a:rPr lang="en-US" sz="6600" dirty="0" smtClean="0"/>
              <a:t>Break</a:t>
            </a:r>
            <a:r>
              <a:rPr lang="en-US" dirty="0" smtClean="0"/>
              <a:t/>
            </a:r>
            <a:br>
              <a:rPr lang="en-US" dirty="0" smtClean="0"/>
            </a:br>
            <a:r>
              <a:rPr lang="en-US" dirty="0"/>
              <a:t/>
            </a:r>
            <a:br>
              <a:rPr lang="en-US" dirty="0"/>
            </a:br>
            <a:r>
              <a:rPr lang="en-US" dirty="0" smtClean="0"/>
              <a:t/>
            </a:r>
            <a:br>
              <a:rPr lang="en-US" dirty="0" smtClean="0"/>
            </a:br>
            <a:r>
              <a:rPr lang="en-US" dirty="0" smtClean="0"/>
              <a:t>Let’s regroup in 15 minutes</a:t>
            </a:r>
            <a:endParaRPr lang="en-US" dirty="0"/>
          </a:p>
        </p:txBody>
      </p:sp>
    </p:spTree>
    <p:extLst>
      <p:ext uri="{BB962C8B-B14F-4D97-AF65-F5344CB8AC3E}">
        <p14:creationId xmlns:p14="http://schemas.microsoft.com/office/powerpoint/2010/main" val="3028054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pPr algn="r"/>
            <a:endParaRPr lang="en-US" dirty="0" smtClean="0"/>
          </a:p>
          <a:p>
            <a:pPr algn="r"/>
            <a:r>
              <a:rPr lang="en-US" dirty="0" smtClean="0"/>
              <a:t>Mandi Kramlich</a:t>
            </a:r>
          </a:p>
          <a:p>
            <a:pPr algn="r"/>
            <a:r>
              <a:rPr lang="en-US" dirty="0" smtClean="0"/>
              <a:t>Benefit Administrator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757" y="970788"/>
            <a:ext cx="7870309" cy="3220212"/>
          </a:xfrm>
          <a:prstGeom prst="rect">
            <a:avLst/>
          </a:prstGeom>
        </p:spPr>
      </p:pic>
      <p:pic>
        <p:nvPicPr>
          <p:cNvPr id="2" name="Picture 1"/>
          <p:cNvPicPr>
            <a:picLocks noChangeAspect="1"/>
          </p:cNvPicPr>
          <p:nvPr/>
        </p:nvPicPr>
        <p:blipFill>
          <a:blip r:embed="rId3"/>
          <a:stretch>
            <a:fillRect/>
          </a:stretch>
        </p:blipFill>
        <p:spPr>
          <a:xfrm>
            <a:off x="658293" y="178862"/>
            <a:ext cx="1731414" cy="2402032"/>
          </a:xfrm>
          <a:prstGeom prst="rect">
            <a:avLst/>
          </a:prstGeom>
        </p:spPr>
      </p:pic>
    </p:spTree>
    <p:extLst>
      <p:ext uri="{BB962C8B-B14F-4D97-AF65-F5344CB8AC3E}">
        <p14:creationId xmlns:p14="http://schemas.microsoft.com/office/powerpoint/2010/main" val="1881813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Overview </a:t>
            </a:r>
            <a:endParaRPr lang="en-US" sz="4000" dirty="0"/>
          </a:p>
        </p:txBody>
      </p:sp>
      <p:sp>
        <p:nvSpPr>
          <p:cNvPr id="3" name="Content Placeholder 2"/>
          <p:cNvSpPr>
            <a:spLocks noGrp="1"/>
          </p:cNvSpPr>
          <p:nvPr>
            <p:ph idx="1"/>
          </p:nvPr>
        </p:nvSpPr>
        <p:spPr/>
        <p:txBody>
          <a:bodyPr>
            <a:normAutofit/>
          </a:bodyPr>
          <a:lstStyle/>
          <a:p>
            <a:r>
              <a:rPr lang="en-US" sz="2400" dirty="0" smtClean="0"/>
              <a:t>Summary of the St. Raphael Health Plan</a:t>
            </a:r>
          </a:p>
          <a:p>
            <a:r>
              <a:rPr lang="en-US" sz="2400" dirty="0" smtClean="0"/>
              <a:t>Continuation of Coverage</a:t>
            </a:r>
          </a:p>
          <a:p>
            <a:r>
              <a:rPr lang="en-US" sz="2400" dirty="0" smtClean="0"/>
              <a:t>Qualifying Event</a:t>
            </a:r>
          </a:p>
          <a:p>
            <a:r>
              <a:rPr lang="en-US" sz="2400" dirty="0" smtClean="0"/>
              <a:t>Online Enrollment </a:t>
            </a:r>
          </a:p>
          <a:p>
            <a:endParaRPr lang="en-US" sz="2000" dirty="0"/>
          </a:p>
        </p:txBody>
      </p:sp>
      <p:pic>
        <p:nvPicPr>
          <p:cNvPr id="4" name="Picture 3"/>
          <p:cNvPicPr>
            <a:picLocks noChangeAspect="1"/>
          </p:cNvPicPr>
          <p:nvPr/>
        </p:nvPicPr>
        <p:blipFill>
          <a:blip r:embed="rId2"/>
          <a:stretch>
            <a:fillRect/>
          </a:stretch>
        </p:blipFill>
        <p:spPr>
          <a:xfrm>
            <a:off x="5919537" y="4632155"/>
            <a:ext cx="6027821" cy="1984843"/>
          </a:xfrm>
          <a:prstGeom prst="rect">
            <a:avLst/>
          </a:prstGeom>
        </p:spPr>
      </p:pic>
    </p:spTree>
    <p:extLst>
      <p:ext uri="{BB962C8B-B14F-4D97-AF65-F5344CB8AC3E}">
        <p14:creationId xmlns:p14="http://schemas.microsoft.com/office/powerpoint/2010/main" val="1087701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25063" y="568345"/>
            <a:ext cx="8897565" cy="1560716"/>
          </a:xfrm>
        </p:spPr>
        <p:txBody>
          <a:bodyPr>
            <a:normAutofit/>
          </a:bodyPr>
          <a:lstStyle/>
          <a:p>
            <a:r>
              <a:rPr lang="en-US" sz="6000" dirty="0" smtClean="0"/>
              <a:t>Coffee with Catherine</a:t>
            </a:r>
            <a:endParaRPr lang="en-US" sz="6000" dirty="0"/>
          </a:p>
        </p:txBody>
      </p:sp>
      <p:sp>
        <p:nvSpPr>
          <p:cNvPr id="5" name="Content Placeholder 4"/>
          <p:cNvSpPr>
            <a:spLocks noGrp="1"/>
          </p:cNvSpPr>
          <p:nvPr>
            <p:ph sz="half" idx="1"/>
          </p:nvPr>
        </p:nvSpPr>
        <p:spPr>
          <a:xfrm>
            <a:off x="2188029" y="2396673"/>
            <a:ext cx="5780314" cy="2648856"/>
          </a:xfrm>
        </p:spPr>
        <p:txBody>
          <a:bodyPr>
            <a:normAutofit/>
          </a:bodyPr>
          <a:lstStyle/>
          <a:p>
            <a:pPr marL="0" indent="0">
              <a:buNone/>
            </a:pPr>
            <a:r>
              <a:rPr lang="en-US" sz="4800" dirty="0" smtClean="0">
                <a:solidFill>
                  <a:schemeClr val="accent6">
                    <a:lumMod val="75000"/>
                  </a:schemeClr>
                </a:solidFill>
              </a:rPr>
              <a:t>Today’s Chat is on:</a:t>
            </a:r>
          </a:p>
          <a:p>
            <a:pPr marL="0" indent="0" algn="ctr">
              <a:buNone/>
            </a:pPr>
            <a:r>
              <a:rPr lang="en-US" sz="4800" b="1" dirty="0">
                <a:solidFill>
                  <a:schemeClr val="accent6">
                    <a:lumMod val="75000"/>
                  </a:schemeClr>
                </a:solidFill>
              </a:rPr>
              <a:t>Setting Employees Up for Success</a:t>
            </a:r>
          </a:p>
        </p:txBody>
      </p:sp>
      <p:sp>
        <p:nvSpPr>
          <p:cNvPr id="3" name="TextBox 2"/>
          <p:cNvSpPr txBox="1"/>
          <p:nvPr/>
        </p:nvSpPr>
        <p:spPr>
          <a:xfrm>
            <a:off x="711200" y="6426200"/>
            <a:ext cx="11480800" cy="400110"/>
          </a:xfrm>
          <a:prstGeom prst="rect">
            <a:avLst/>
          </a:prstGeom>
          <a:noFill/>
        </p:spPr>
        <p:txBody>
          <a:bodyPr wrap="square" rtlCol="0">
            <a:spAutoFit/>
          </a:bodyPr>
          <a:lstStyle/>
          <a:p>
            <a:r>
              <a:rPr lang="en-US" sz="2000" b="1" dirty="0" smtClean="0">
                <a:solidFill>
                  <a:schemeClr val="accent6">
                    <a:lumMod val="75000"/>
                  </a:schemeClr>
                </a:solidFill>
              </a:rPr>
              <a:t>Making an impact on the workplace community requires clarity, focus, &amp; expanding knowledge</a:t>
            </a:r>
            <a:r>
              <a:rPr lang="en-US" sz="2000" dirty="0" smtClean="0">
                <a:solidFill>
                  <a:schemeClr val="accent6">
                    <a:lumMod val="75000"/>
                  </a:schemeClr>
                </a:solidFill>
              </a:rPr>
              <a:t>.</a:t>
            </a:r>
            <a:endParaRPr lang="en-US" sz="2000" dirty="0">
              <a:solidFill>
                <a:schemeClr val="accent6">
                  <a:lumMod val="75000"/>
                </a:schemeClr>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322" y="2416630"/>
            <a:ext cx="3295064" cy="398961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08" y="4112987"/>
            <a:ext cx="2400300" cy="1905000"/>
          </a:xfrm>
          <a:prstGeom prst="rect">
            <a:avLst/>
          </a:prstGeom>
        </p:spPr>
      </p:pic>
    </p:spTree>
    <p:extLst>
      <p:ext uri="{BB962C8B-B14F-4D97-AF65-F5344CB8AC3E}">
        <p14:creationId xmlns:p14="http://schemas.microsoft.com/office/powerpoint/2010/main" val="3631788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187" y="481972"/>
            <a:ext cx="8911687" cy="1280890"/>
          </a:xfrm>
        </p:spPr>
        <p:txBody>
          <a:bodyPr>
            <a:normAutofit/>
          </a:bodyPr>
          <a:lstStyle/>
          <a:p>
            <a:r>
              <a:rPr lang="en-US" sz="4000" dirty="0" smtClean="0"/>
              <a:t>What is the St. Raphael Health Plan</a:t>
            </a:r>
            <a:endParaRPr lang="en-US" sz="4000" dirty="0"/>
          </a:p>
        </p:txBody>
      </p:sp>
      <p:sp>
        <p:nvSpPr>
          <p:cNvPr id="3" name="Content Placeholder 2"/>
          <p:cNvSpPr>
            <a:spLocks noGrp="1"/>
          </p:cNvSpPr>
          <p:nvPr>
            <p:ph idx="1"/>
          </p:nvPr>
        </p:nvSpPr>
        <p:spPr>
          <a:xfrm>
            <a:off x="2589212" y="1331495"/>
            <a:ext cx="8503904" cy="5021179"/>
          </a:xfrm>
        </p:spPr>
        <p:txBody>
          <a:bodyPr>
            <a:normAutofit/>
          </a:bodyPr>
          <a:lstStyle/>
          <a:p>
            <a:r>
              <a:rPr lang="en-US" altLang="en-US" sz="2400" b="1" dirty="0">
                <a:cs typeface="Tahoma" panose="020B0604030504040204" pitchFamily="34" charset="0"/>
              </a:rPr>
              <a:t>An Association: </a:t>
            </a:r>
            <a:r>
              <a:rPr lang="en-US" altLang="en-US" sz="2400" dirty="0">
                <a:cs typeface="Tahoma" panose="020B0604030504040204" pitchFamily="34" charset="0"/>
              </a:rPr>
              <a:t>Made up of parishes, schools and other catholic organizations who choose to participate in the plan</a:t>
            </a:r>
          </a:p>
          <a:p>
            <a:r>
              <a:rPr lang="en-US" altLang="en-US" sz="2400" b="1" dirty="0" smtClean="0">
                <a:cs typeface="Tahoma" panose="020B0604030504040204" pitchFamily="34" charset="0"/>
              </a:rPr>
              <a:t>The Archdiocese </a:t>
            </a:r>
            <a:r>
              <a:rPr lang="en-US" altLang="en-US" sz="2400" b="1" dirty="0">
                <a:cs typeface="Tahoma" panose="020B0604030504040204" pitchFamily="34" charset="0"/>
              </a:rPr>
              <a:t>is the sponsoring organization: </a:t>
            </a:r>
            <a:r>
              <a:rPr lang="en-US" altLang="en-US" sz="2400" dirty="0">
                <a:cs typeface="Tahoma" panose="020B0604030504040204" pitchFamily="34" charset="0"/>
              </a:rPr>
              <a:t>As the sponsoring organization </a:t>
            </a:r>
            <a:r>
              <a:rPr lang="en-US" altLang="en-US" sz="2400" dirty="0" smtClean="0">
                <a:cs typeface="Tahoma" panose="020B0604030504040204" pitchFamily="34" charset="0"/>
              </a:rPr>
              <a:t>the Archdiocese has </a:t>
            </a:r>
            <a:r>
              <a:rPr lang="en-US" altLang="en-US" sz="2400" dirty="0">
                <a:cs typeface="Tahoma" panose="020B0604030504040204" pitchFamily="34" charset="0"/>
              </a:rPr>
              <a:t>set up a trust to manage the funds necessary to pay the insurance premiums, claims and other administrative </a:t>
            </a:r>
            <a:r>
              <a:rPr lang="en-US" altLang="en-US" sz="2400" dirty="0" smtClean="0">
                <a:cs typeface="Tahoma" panose="020B0604030504040204" pitchFamily="34" charset="0"/>
              </a:rPr>
              <a:t>costs</a:t>
            </a:r>
            <a:endParaRPr lang="en-US" altLang="en-US" sz="2400" b="1" dirty="0">
              <a:cs typeface="Tahoma" panose="020B0604030504040204" pitchFamily="34" charset="0"/>
            </a:endParaRPr>
          </a:p>
          <a:p>
            <a:r>
              <a:rPr lang="en-US" altLang="en-US" sz="2400" b="1" dirty="0" smtClean="0">
                <a:cs typeface="Tahoma" panose="020B0604030504040204" pitchFamily="34" charset="0"/>
              </a:rPr>
              <a:t>Benefit</a:t>
            </a:r>
            <a:r>
              <a:rPr lang="en-US" altLang="en-US" sz="2400" b="1" dirty="0">
                <a:cs typeface="Tahoma" panose="020B0604030504040204" pitchFamily="34" charset="0"/>
              </a:rPr>
              <a:t>: </a:t>
            </a:r>
            <a:r>
              <a:rPr lang="en-US" altLang="en-US" sz="2400" dirty="0">
                <a:cs typeface="Tahoma" panose="020B0604030504040204" pitchFamily="34" charset="0"/>
              </a:rPr>
              <a:t>participation in the </a:t>
            </a:r>
            <a:r>
              <a:rPr lang="en-US" altLang="en-US" sz="2400" dirty="0" smtClean="0">
                <a:cs typeface="Tahoma" panose="020B0604030504040204" pitchFamily="34" charset="0"/>
              </a:rPr>
              <a:t>St. Raphael Health Plan </a:t>
            </a:r>
            <a:r>
              <a:rPr lang="en-US" altLang="en-US" sz="2400" dirty="0">
                <a:cs typeface="Tahoma" panose="020B0604030504040204" pitchFamily="34" charset="0"/>
              </a:rPr>
              <a:t>allows for locations to reap the benefit of a large group insurance plan; i.e</a:t>
            </a:r>
            <a:r>
              <a:rPr lang="en-US" altLang="en-US" sz="2400" dirty="0" smtClean="0">
                <a:cs typeface="Tahoma" panose="020B0604030504040204" pitchFamily="34" charset="0"/>
              </a:rPr>
              <a:t>. </a:t>
            </a:r>
            <a:r>
              <a:rPr lang="en-US" altLang="en-US" sz="2400" dirty="0">
                <a:cs typeface="Tahoma" panose="020B0604030504040204" pitchFamily="34" charset="0"/>
              </a:rPr>
              <a:t>network provider, discounts and protection</a:t>
            </a:r>
            <a:endParaRPr lang="en-US" altLang="en-US" sz="2400" b="1" dirty="0">
              <a:cs typeface="Tahoma" panose="020B0604030504040204" pitchFamily="34" charset="0"/>
            </a:endParaRPr>
          </a:p>
          <a:p>
            <a:endParaRPr lang="en-US" dirty="0"/>
          </a:p>
        </p:txBody>
      </p:sp>
      <p:pic>
        <p:nvPicPr>
          <p:cNvPr id="4" name="Picture 3"/>
          <p:cNvPicPr>
            <a:picLocks noChangeAspect="1"/>
          </p:cNvPicPr>
          <p:nvPr/>
        </p:nvPicPr>
        <p:blipFill rotWithShape="1">
          <a:blip r:embed="rId2"/>
          <a:srcRect l="2214" t="8307" r="50261" b="8591"/>
          <a:stretch/>
        </p:blipFill>
        <p:spPr>
          <a:xfrm rot="20974843">
            <a:off x="10839863" y="325039"/>
            <a:ext cx="996721" cy="1594754"/>
          </a:xfrm>
          <a:prstGeom prst="rect">
            <a:avLst/>
          </a:prstGeom>
        </p:spPr>
      </p:pic>
    </p:spTree>
    <p:extLst>
      <p:ext uri="{BB962C8B-B14F-4D97-AF65-F5344CB8AC3E}">
        <p14:creationId xmlns:p14="http://schemas.microsoft.com/office/powerpoint/2010/main" val="123464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Selected Providers</a:t>
            </a:r>
            <a:endParaRPr lang="en-US" sz="4000" dirty="0"/>
          </a:p>
        </p:txBody>
      </p:sp>
      <p:sp>
        <p:nvSpPr>
          <p:cNvPr id="3" name="Content Placeholder 2"/>
          <p:cNvSpPr>
            <a:spLocks noGrp="1"/>
          </p:cNvSpPr>
          <p:nvPr>
            <p:ph idx="1"/>
          </p:nvPr>
        </p:nvSpPr>
        <p:spPr>
          <a:xfrm>
            <a:off x="2589212" y="1684421"/>
            <a:ext cx="8915400" cy="4602079"/>
          </a:xfrm>
        </p:spPr>
        <p:txBody>
          <a:bodyPr/>
          <a:lstStyle/>
          <a:p>
            <a:r>
              <a:rPr lang="en-US" altLang="en-US" sz="2400" b="1" dirty="0">
                <a:cs typeface="Tahoma" panose="020B0604030504040204" pitchFamily="34" charset="0"/>
              </a:rPr>
              <a:t>United </a:t>
            </a:r>
            <a:r>
              <a:rPr lang="en-US" altLang="en-US" sz="2400" b="1" dirty="0" smtClean="0">
                <a:cs typeface="Tahoma" panose="020B0604030504040204" pitchFamily="34" charset="0"/>
              </a:rPr>
              <a:t>HealthCare</a:t>
            </a:r>
            <a:endParaRPr lang="en-US" altLang="en-US" sz="2400" b="1" dirty="0">
              <a:cs typeface="Tahoma" panose="020B0604030504040204" pitchFamily="34" charset="0"/>
            </a:endParaRPr>
          </a:p>
          <a:p>
            <a:r>
              <a:rPr lang="en-US" altLang="en-US" sz="2400" b="1" dirty="0" smtClean="0">
                <a:cs typeface="Tahoma" panose="020B0604030504040204" pitchFamily="34" charset="0"/>
              </a:rPr>
              <a:t>CVS Caremark </a:t>
            </a:r>
            <a:endParaRPr lang="en-US" altLang="en-US" sz="2400" dirty="0">
              <a:cs typeface="Tahoma" panose="020B0604030504040204" pitchFamily="34" charset="0"/>
            </a:endParaRPr>
          </a:p>
          <a:p>
            <a:r>
              <a:rPr lang="en-US" altLang="en-US" sz="2400" b="1" dirty="0">
                <a:cs typeface="Tahoma" panose="020B0604030504040204" pitchFamily="34" charset="0"/>
              </a:rPr>
              <a:t>Delta Dental</a:t>
            </a:r>
            <a:endParaRPr lang="en-US" altLang="en-US" sz="2400" dirty="0">
              <a:cs typeface="Tahoma" panose="020B0604030504040204" pitchFamily="34" charset="0"/>
            </a:endParaRPr>
          </a:p>
          <a:p>
            <a:r>
              <a:rPr lang="en-US" altLang="en-US" sz="2400" b="1" dirty="0">
                <a:cs typeface="Tahoma" panose="020B0604030504040204" pitchFamily="34" charset="0"/>
              </a:rPr>
              <a:t>VSP </a:t>
            </a:r>
          </a:p>
          <a:p>
            <a:r>
              <a:rPr lang="en-US" altLang="en-US" sz="2400" b="1" dirty="0" smtClean="0">
                <a:cs typeface="Tahoma" panose="020B0604030504040204" pitchFamily="34" charset="0"/>
              </a:rPr>
              <a:t>Smart Choice MRI </a:t>
            </a:r>
            <a:endParaRPr lang="en-US" altLang="en-US" sz="2400" b="1" dirty="0">
              <a:cs typeface="Tahoma" panose="020B0604030504040204" pitchFamily="34" charset="0"/>
            </a:endParaRPr>
          </a:p>
          <a:p>
            <a:r>
              <a:rPr lang="en-US" altLang="en-US" sz="2400" b="1" dirty="0">
                <a:cs typeface="Tahoma" panose="020B0604030504040204" pitchFamily="34" charset="0"/>
              </a:rPr>
              <a:t>Benefit Administrative Services </a:t>
            </a:r>
          </a:p>
          <a:p>
            <a:r>
              <a:rPr lang="en-US" altLang="en-US" sz="2400" b="1" dirty="0">
                <a:cs typeface="Tahoma" panose="020B0604030504040204" pitchFamily="34" charset="0"/>
              </a:rPr>
              <a:t>Catholic Mutual Group </a:t>
            </a:r>
          </a:p>
          <a:p>
            <a:endParaRPr lang="en-US" dirty="0"/>
          </a:p>
        </p:txBody>
      </p:sp>
      <p:pic>
        <p:nvPicPr>
          <p:cNvPr id="4" name="Picture 3"/>
          <p:cNvPicPr>
            <a:picLocks noChangeAspect="1"/>
          </p:cNvPicPr>
          <p:nvPr/>
        </p:nvPicPr>
        <p:blipFill>
          <a:blip r:embed="rId2"/>
          <a:stretch>
            <a:fillRect/>
          </a:stretch>
        </p:blipFill>
        <p:spPr>
          <a:xfrm>
            <a:off x="7624365" y="1332320"/>
            <a:ext cx="2687637" cy="710997"/>
          </a:xfrm>
          <a:prstGeom prst="rect">
            <a:avLst/>
          </a:prstGeom>
        </p:spPr>
      </p:pic>
      <p:pic>
        <p:nvPicPr>
          <p:cNvPr id="7" name="Picture 6"/>
          <p:cNvPicPr>
            <a:picLocks noChangeAspect="1"/>
          </p:cNvPicPr>
          <p:nvPr/>
        </p:nvPicPr>
        <p:blipFill rotWithShape="1">
          <a:blip r:embed="rId3"/>
          <a:srcRect l="14545" t="21818" r="11564" b="20000"/>
          <a:stretch/>
        </p:blipFill>
        <p:spPr>
          <a:xfrm>
            <a:off x="7772002" y="2115592"/>
            <a:ext cx="2489200" cy="313600"/>
          </a:xfrm>
          <a:prstGeom prst="rect">
            <a:avLst/>
          </a:prstGeom>
        </p:spPr>
      </p:pic>
      <p:pic>
        <p:nvPicPr>
          <p:cNvPr id="9" name="Picture 8"/>
          <p:cNvPicPr>
            <a:picLocks noChangeAspect="1"/>
          </p:cNvPicPr>
          <p:nvPr/>
        </p:nvPicPr>
        <p:blipFill>
          <a:blip r:embed="rId4"/>
          <a:stretch>
            <a:fillRect/>
          </a:stretch>
        </p:blipFill>
        <p:spPr>
          <a:xfrm>
            <a:off x="6913563" y="2892632"/>
            <a:ext cx="2632075" cy="293915"/>
          </a:xfrm>
          <a:prstGeom prst="rect">
            <a:avLst/>
          </a:prstGeom>
        </p:spPr>
      </p:pic>
      <p:pic>
        <p:nvPicPr>
          <p:cNvPr id="10" name="Picture 9"/>
          <p:cNvPicPr>
            <a:picLocks noChangeAspect="1"/>
          </p:cNvPicPr>
          <p:nvPr/>
        </p:nvPicPr>
        <p:blipFill>
          <a:blip r:embed="rId5"/>
          <a:stretch>
            <a:fillRect/>
          </a:stretch>
        </p:blipFill>
        <p:spPr>
          <a:xfrm>
            <a:off x="9702800" y="2445947"/>
            <a:ext cx="1958974" cy="1278980"/>
          </a:xfrm>
          <a:prstGeom prst="rect">
            <a:avLst/>
          </a:prstGeom>
        </p:spPr>
      </p:pic>
      <p:pic>
        <p:nvPicPr>
          <p:cNvPr id="12" name="Picture 11"/>
          <p:cNvPicPr>
            <a:picLocks noChangeAspect="1"/>
          </p:cNvPicPr>
          <p:nvPr/>
        </p:nvPicPr>
        <p:blipFill>
          <a:blip r:embed="rId6"/>
          <a:stretch>
            <a:fillRect/>
          </a:stretch>
        </p:blipFill>
        <p:spPr>
          <a:xfrm>
            <a:off x="7624365" y="3736662"/>
            <a:ext cx="3170466" cy="684084"/>
          </a:xfrm>
          <a:prstGeom prst="rect">
            <a:avLst/>
          </a:prstGeom>
        </p:spPr>
      </p:pic>
      <p:pic>
        <p:nvPicPr>
          <p:cNvPr id="15" name="Picture 14"/>
          <p:cNvPicPr>
            <a:picLocks noChangeAspect="1"/>
          </p:cNvPicPr>
          <p:nvPr/>
        </p:nvPicPr>
        <p:blipFill rotWithShape="1">
          <a:blip r:embed="rId7"/>
          <a:srcRect l="11352" t="23770" r="9421" b="23771"/>
          <a:stretch/>
        </p:blipFill>
        <p:spPr>
          <a:xfrm>
            <a:off x="7185819" y="5391863"/>
            <a:ext cx="2161381" cy="948899"/>
          </a:xfrm>
          <a:prstGeom prst="rect">
            <a:avLst/>
          </a:prstGeom>
        </p:spPr>
      </p:pic>
      <p:pic>
        <p:nvPicPr>
          <p:cNvPr id="16" name="Picture 15"/>
          <p:cNvPicPr>
            <a:picLocks noChangeAspect="1"/>
          </p:cNvPicPr>
          <p:nvPr/>
        </p:nvPicPr>
        <p:blipFill>
          <a:blip r:embed="rId8"/>
          <a:stretch>
            <a:fillRect/>
          </a:stretch>
        </p:blipFill>
        <p:spPr>
          <a:xfrm>
            <a:off x="8992790" y="4540242"/>
            <a:ext cx="2157412" cy="735047"/>
          </a:xfrm>
          <a:prstGeom prst="rect">
            <a:avLst/>
          </a:prstGeom>
        </p:spPr>
      </p:pic>
    </p:spTree>
    <p:extLst>
      <p:ext uri="{BB962C8B-B14F-4D97-AF65-F5344CB8AC3E}">
        <p14:creationId xmlns:p14="http://schemas.microsoft.com/office/powerpoint/2010/main" val="470849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Plan Overview</a:t>
            </a:r>
          </a:p>
        </p:txBody>
      </p:sp>
      <p:sp>
        <p:nvSpPr>
          <p:cNvPr id="3" name="Content Placeholder 2"/>
          <p:cNvSpPr>
            <a:spLocks noGrp="1"/>
          </p:cNvSpPr>
          <p:nvPr>
            <p:ph idx="1"/>
          </p:nvPr>
        </p:nvSpPr>
        <p:spPr>
          <a:xfrm>
            <a:off x="2273300" y="1556083"/>
            <a:ext cx="9613900" cy="4668253"/>
          </a:xfrm>
        </p:spPr>
        <p:txBody>
          <a:bodyPr>
            <a:normAutofit/>
          </a:bodyPr>
          <a:lstStyle/>
          <a:p>
            <a:r>
              <a:rPr lang="en-US" altLang="en-US" sz="2500" dirty="0"/>
              <a:t>Plans run fiscal </a:t>
            </a:r>
            <a:r>
              <a:rPr lang="en-US" altLang="en-US" sz="2500" dirty="0" smtClean="0"/>
              <a:t>year (July 1</a:t>
            </a:r>
            <a:r>
              <a:rPr lang="en-US" altLang="en-US" sz="2500" baseline="30000" dirty="0" smtClean="0"/>
              <a:t>st</a:t>
            </a:r>
            <a:r>
              <a:rPr lang="en-US" altLang="en-US" sz="2500" dirty="0" smtClean="0"/>
              <a:t> – June 30</a:t>
            </a:r>
            <a:r>
              <a:rPr lang="en-US" altLang="en-US" sz="2500" baseline="30000" dirty="0" smtClean="0"/>
              <a:t>th</a:t>
            </a:r>
            <a:r>
              <a:rPr lang="en-US" altLang="en-US" sz="2500" dirty="0"/>
              <a:t>)</a:t>
            </a:r>
          </a:p>
          <a:p>
            <a:r>
              <a:rPr lang="en-US" altLang="en-US" sz="2400" dirty="0"/>
              <a:t>Deductibles run calendar </a:t>
            </a:r>
            <a:r>
              <a:rPr lang="en-US" altLang="en-US" sz="2400" dirty="0" smtClean="0"/>
              <a:t>year (January 1</a:t>
            </a:r>
            <a:r>
              <a:rPr lang="en-US" altLang="en-US" sz="2400" baseline="30000" dirty="0" smtClean="0"/>
              <a:t>st</a:t>
            </a:r>
            <a:r>
              <a:rPr lang="en-US" altLang="en-US" sz="2400" dirty="0" smtClean="0"/>
              <a:t> – December 31</a:t>
            </a:r>
            <a:r>
              <a:rPr lang="en-US" altLang="en-US" sz="2400" baseline="30000" dirty="0" smtClean="0"/>
              <a:t>st</a:t>
            </a:r>
            <a:r>
              <a:rPr lang="en-US" altLang="en-US" sz="2400" dirty="0" smtClean="0"/>
              <a:t>)</a:t>
            </a:r>
          </a:p>
          <a:p>
            <a:r>
              <a:rPr lang="en-US" altLang="en-US" sz="2500" dirty="0"/>
              <a:t>Plan renews July </a:t>
            </a:r>
            <a:r>
              <a:rPr lang="en-US" altLang="en-US" sz="2500" dirty="0" smtClean="0"/>
              <a:t>1</a:t>
            </a:r>
            <a:r>
              <a:rPr lang="en-US" altLang="en-US" sz="2500" baseline="30000" dirty="0" smtClean="0"/>
              <a:t>st</a:t>
            </a:r>
            <a:endParaRPr lang="en-US" altLang="en-US" sz="2500" dirty="0"/>
          </a:p>
          <a:p>
            <a:r>
              <a:rPr lang="en-US" altLang="en-US" sz="2500" dirty="0"/>
              <a:t>Open enrollment </a:t>
            </a:r>
            <a:r>
              <a:rPr lang="en-US" altLang="en-US" sz="2500" dirty="0" smtClean="0"/>
              <a:t>is </a:t>
            </a:r>
            <a:r>
              <a:rPr lang="en-US" altLang="en-US" sz="2500" smtClean="0"/>
              <a:t>April 16</a:t>
            </a:r>
            <a:r>
              <a:rPr lang="en-US" altLang="en-US" sz="2500" baseline="30000" smtClean="0"/>
              <a:t>th</a:t>
            </a:r>
            <a:r>
              <a:rPr lang="en-US" altLang="en-US" sz="2500" smtClean="0"/>
              <a:t>  </a:t>
            </a:r>
            <a:r>
              <a:rPr lang="en-US" altLang="en-US" sz="2500" dirty="0"/>
              <a:t>to </a:t>
            </a:r>
            <a:r>
              <a:rPr lang="en-US" altLang="en-US" sz="2500" smtClean="0"/>
              <a:t>May 18</a:t>
            </a:r>
            <a:r>
              <a:rPr lang="en-US" altLang="en-US" sz="2500" baseline="30000" smtClean="0"/>
              <a:t>th</a:t>
            </a:r>
            <a:r>
              <a:rPr lang="en-US" altLang="en-US" sz="2500" smtClean="0"/>
              <a:t> </a:t>
            </a:r>
            <a:endParaRPr lang="en-US" altLang="en-US" sz="2500" dirty="0"/>
          </a:p>
          <a:p>
            <a:r>
              <a:rPr lang="en-US" altLang="en-US" sz="2500" dirty="0" smtClean="0"/>
              <a:t>Two </a:t>
            </a:r>
            <a:r>
              <a:rPr lang="en-US" altLang="en-US" sz="2500" dirty="0"/>
              <a:t>health plans; Choice $1000 &amp; HSA-Eligible</a:t>
            </a:r>
          </a:p>
          <a:p>
            <a:pPr lvl="1"/>
            <a:r>
              <a:rPr lang="en-US" altLang="en-US" sz="2100" dirty="0">
                <a:solidFill>
                  <a:srgbClr val="FF0000"/>
                </a:solidFill>
              </a:rPr>
              <a:t>Not all locations offer both!</a:t>
            </a:r>
          </a:p>
          <a:p>
            <a:r>
              <a:rPr lang="en-US" altLang="en-US" sz="2500" dirty="0"/>
              <a:t>Dental through Delta Dental</a:t>
            </a:r>
          </a:p>
          <a:p>
            <a:r>
              <a:rPr lang="en-US" altLang="en-US" sz="2500" dirty="0"/>
              <a:t>Vision through VSP – no card needed</a:t>
            </a:r>
          </a:p>
          <a:p>
            <a:r>
              <a:rPr lang="en-US" altLang="en-US" sz="2500" dirty="0"/>
              <a:t>No changes mid-year unless qualifying event</a:t>
            </a:r>
          </a:p>
          <a:p>
            <a:endParaRPr lang="en-US" dirty="0"/>
          </a:p>
        </p:txBody>
      </p:sp>
    </p:spTree>
    <p:extLst>
      <p:ext uri="{BB962C8B-B14F-4D97-AF65-F5344CB8AC3E}">
        <p14:creationId xmlns:p14="http://schemas.microsoft.com/office/powerpoint/2010/main" val="797318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ea typeface="ＭＳ Ｐゴシック" pitchFamily="34" charset="-128"/>
                <a:cs typeface="Times New Roman" pitchFamily="18" charset="0"/>
              </a:rPr>
              <a:t>Policies and Mandates</a:t>
            </a:r>
            <a:endParaRPr lang="en-US" dirty="0"/>
          </a:p>
        </p:txBody>
      </p:sp>
      <p:sp>
        <p:nvSpPr>
          <p:cNvPr id="3" name="Content Placeholder 2"/>
          <p:cNvSpPr>
            <a:spLocks noGrp="1"/>
          </p:cNvSpPr>
          <p:nvPr>
            <p:ph idx="1"/>
          </p:nvPr>
        </p:nvSpPr>
        <p:spPr>
          <a:xfrm>
            <a:off x="2589212" y="1363579"/>
            <a:ext cx="8915400" cy="5165558"/>
          </a:xfrm>
        </p:spPr>
        <p:txBody>
          <a:bodyPr>
            <a:normAutofit fontScale="92500" lnSpcReduction="20000"/>
          </a:bodyPr>
          <a:lstStyle/>
          <a:p>
            <a:r>
              <a:rPr lang="en-US" altLang="en-US" sz="2600" dirty="0">
                <a:cs typeface="Tahoma" panose="020B0604030504040204" pitchFamily="34" charset="0"/>
              </a:rPr>
              <a:t>Archdiocesan Policies – </a:t>
            </a:r>
          </a:p>
          <a:p>
            <a:pPr lvl="1"/>
            <a:r>
              <a:rPr lang="en-US" altLang="en-US" sz="2600" dirty="0" smtClean="0">
                <a:cs typeface="Tahoma" panose="020B0604030504040204" pitchFamily="34" charset="0"/>
              </a:rPr>
              <a:t>Eligibility</a:t>
            </a:r>
            <a:endParaRPr lang="en-US" altLang="en-US" sz="2600" dirty="0">
              <a:cs typeface="Tahoma" panose="020B0604030504040204" pitchFamily="34" charset="0"/>
            </a:endParaRPr>
          </a:p>
          <a:p>
            <a:pPr lvl="2"/>
            <a:r>
              <a:rPr lang="en-US" altLang="en-US" sz="2600" dirty="0" smtClean="0">
                <a:cs typeface="Tahoma" panose="020B0604030504040204" pitchFamily="34" charset="0"/>
              </a:rPr>
              <a:t>Full time </a:t>
            </a:r>
            <a:r>
              <a:rPr lang="en-US" altLang="en-US" sz="2600" dirty="0">
                <a:cs typeface="Tahoma" panose="020B0604030504040204" pitchFamily="34" charset="0"/>
              </a:rPr>
              <a:t>employees working 30+ hours a </a:t>
            </a:r>
            <a:r>
              <a:rPr lang="en-US" altLang="en-US" sz="2600" dirty="0" smtClean="0">
                <a:cs typeface="Tahoma" panose="020B0604030504040204" pitchFamily="34" charset="0"/>
              </a:rPr>
              <a:t>week</a:t>
            </a:r>
            <a:endParaRPr lang="en-US" altLang="en-US" sz="2600" dirty="0">
              <a:cs typeface="Tahoma" panose="020B0604030504040204" pitchFamily="34" charset="0"/>
            </a:endParaRPr>
          </a:p>
          <a:p>
            <a:pPr lvl="2"/>
            <a:r>
              <a:rPr lang="en-US" altLang="en-US" sz="2600" dirty="0" smtClean="0">
                <a:cs typeface="Tahoma" panose="020B0604030504040204" pitchFamily="34" charset="0"/>
              </a:rPr>
              <a:t>Part time </a:t>
            </a:r>
            <a:r>
              <a:rPr lang="en-US" altLang="en-US" sz="2600" dirty="0">
                <a:cs typeface="Tahoma" panose="020B0604030504040204" pitchFamily="34" charset="0"/>
              </a:rPr>
              <a:t>employees working 20-29 hours a week </a:t>
            </a:r>
          </a:p>
          <a:p>
            <a:pPr lvl="1"/>
            <a:r>
              <a:rPr lang="en-US" altLang="en-US" sz="2600" dirty="0" smtClean="0">
                <a:cs typeface="Tahoma" panose="020B0604030504040204" pitchFamily="34" charset="0"/>
              </a:rPr>
              <a:t>Percentage </a:t>
            </a:r>
            <a:r>
              <a:rPr lang="en-US" altLang="en-US" sz="2600" dirty="0">
                <a:cs typeface="Tahoma" panose="020B0604030504040204" pitchFamily="34" charset="0"/>
              </a:rPr>
              <a:t>of premium </a:t>
            </a:r>
            <a:r>
              <a:rPr lang="en-US" altLang="en-US" sz="2600" dirty="0" smtClean="0">
                <a:cs typeface="Tahoma" panose="020B0604030504040204" pitchFamily="34" charset="0"/>
              </a:rPr>
              <a:t>paid </a:t>
            </a:r>
            <a:r>
              <a:rPr lang="en-US" altLang="en-US" sz="2600" dirty="0">
                <a:cs typeface="Tahoma" panose="020B0604030504040204" pitchFamily="34" charset="0"/>
              </a:rPr>
              <a:t>– Bishop’s Mandate</a:t>
            </a:r>
          </a:p>
          <a:p>
            <a:pPr lvl="2"/>
            <a:r>
              <a:rPr lang="en-US" altLang="en-US" sz="2600" dirty="0">
                <a:cs typeface="Tahoma" panose="020B0604030504040204" pitchFamily="34" charset="0"/>
              </a:rPr>
              <a:t>70% family  85% single</a:t>
            </a:r>
          </a:p>
          <a:p>
            <a:pPr lvl="1"/>
            <a:r>
              <a:rPr lang="en-US" altLang="en-US" sz="2600" dirty="0">
                <a:cs typeface="Tahoma" panose="020B0604030504040204" pitchFamily="34" charset="0"/>
              </a:rPr>
              <a:t>Eligibility </a:t>
            </a:r>
            <a:r>
              <a:rPr lang="en-US" altLang="en-US" sz="2600" dirty="0" smtClean="0">
                <a:cs typeface="Tahoma" panose="020B0604030504040204" pitchFamily="34" charset="0"/>
              </a:rPr>
              <a:t>Dates</a:t>
            </a:r>
            <a:endParaRPr lang="en-US" altLang="en-US" sz="2600" dirty="0">
              <a:cs typeface="Tahoma" panose="020B0604030504040204" pitchFamily="34" charset="0"/>
            </a:endParaRPr>
          </a:p>
          <a:p>
            <a:pPr lvl="2"/>
            <a:r>
              <a:rPr lang="en-US" altLang="en-US" sz="2600" dirty="0">
                <a:cs typeface="Tahoma" panose="020B0604030504040204" pitchFamily="34" charset="0"/>
              </a:rPr>
              <a:t>First of month </a:t>
            </a:r>
            <a:r>
              <a:rPr lang="en-US" altLang="en-US" sz="2600" i="1" dirty="0">
                <a:cs typeface="Tahoma" panose="020B0604030504040204" pitchFamily="34" charset="0"/>
              </a:rPr>
              <a:t>FOLLOWING 30 </a:t>
            </a:r>
            <a:r>
              <a:rPr lang="en-US" altLang="en-US" sz="2600" dirty="0">
                <a:cs typeface="Tahoma" panose="020B0604030504040204" pitchFamily="34" charset="0"/>
              </a:rPr>
              <a:t>days of employment</a:t>
            </a:r>
          </a:p>
          <a:p>
            <a:pPr lvl="1"/>
            <a:r>
              <a:rPr lang="en-US" altLang="en-US" sz="2600" dirty="0">
                <a:cs typeface="Tahoma" panose="020B0604030504040204" pitchFamily="34" charset="0"/>
              </a:rPr>
              <a:t>Continuation of Coverage (THIS IS NOT COBRA!) </a:t>
            </a:r>
          </a:p>
          <a:p>
            <a:pPr lvl="2"/>
            <a:r>
              <a:rPr lang="en-US" altLang="en-US" sz="2600" dirty="0">
                <a:cs typeface="Tahoma" panose="020B0604030504040204" pitchFamily="34" charset="0"/>
              </a:rPr>
              <a:t>Continuation MUST be offered to any employee who leaves employment, unless </a:t>
            </a:r>
            <a:r>
              <a:rPr lang="en-US" altLang="en-US" sz="2600" dirty="0" smtClean="0">
                <a:cs typeface="Tahoma" panose="020B0604030504040204" pitchFamily="34" charset="0"/>
              </a:rPr>
              <a:t>terminated due to </a:t>
            </a:r>
            <a:r>
              <a:rPr lang="en-US" altLang="en-US" sz="2600" dirty="0">
                <a:cs typeface="Tahoma" panose="020B0604030504040204" pitchFamily="34" charset="0"/>
              </a:rPr>
              <a:t>gross misconduct! </a:t>
            </a:r>
          </a:p>
          <a:p>
            <a:endParaRPr lang="en-US" dirty="0"/>
          </a:p>
        </p:txBody>
      </p:sp>
    </p:spTree>
    <p:extLst>
      <p:ext uri="{BB962C8B-B14F-4D97-AF65-F5344CB8AC3E}">
        <p14:creationId xmlns:p14="http://schemas.microsoft.com/office/powerpoint/2010/main" val="4241147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0534" y="0"/>
            <a:ext cx="8911687" cy="1280890"/>
          </a:xfrm>
        </p:spPr>
        <p:txBody>
          <a:bodyPr/>
          <a:lstStyle/>
          <a:p>
            <a:r>
              <a:rPr lang="en-US" dirty="0" smtClean="0"/>
              <a:t>Two Health Plans</a:t>
            </a:r>
            <a:endParaRPr lang="en-US" dirty="0"/>
          </a:p>
        </p:txBody>
      </p:sp>
      <p:pic>
        <p:nvPicPr>
          <p:cNvPr id="11" name="Picture 10"/>
          <p:cNvPicPr>
            <a:picLocks noChangeAspect="1"/>
          </p:cNvPicPr>
          <p:nvPr/>
        </p:nvPicPr>
        <p:blipFill rotWithShape="1">
          <a:blip r:embed="rId2"/>
          <a:srcRect l="55576" t="16682" r="5148" b="8676"/>
          <a:stretch/>
        </p:blipFill>
        <p:spPr>
          <a:xfrm>
            <a:off x="2342147" y="545432"/>
            <a:ext cx="9336505" cy="6472641"/>
          </a:xfrm>
          <a:prstGeom prst="rect">
            <a:avLst/>
          </a:prstGeom>
        </p:spPr>
      </p:pic>
    </p:spTree>
    <p:extLst>
      <p:ext uri="{BB962C8B-B14F-4D97-AF65-F5344CB8AC3E}">
        <p14:creationId xmlns:p14="http://schemas.microsoft.com/office/powerpoint/2010/main" val="2894677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Visits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996" y="1905000"/>
            <a:ext cx="6502270" cy="3037332"/>
          </a:xfrm>
        </p:spPr>
      </p:pic>
      <p:pic>
        <p:nvPicPr>
          <p:cNvPr id="5" name="Picture 4"/>
          <p:cNvPicPr>
            <a:picLocks noChangeAspect="1"/>
          </p:cNvPicPr>
          <p:nvPr/>
        </p:nvPicPr>
        <p:blipFill>
          <a:blip r:embed="rId3"/>
          <a:stretch>
            <a:fillRect/>
          </a:stretch>
        </p:blipFill>
        <p:spPr>
          <a:xfrm>
            <a:off x="5053681" y="4656457"/>
            <a:ext cx="6667500" cy="2095500"/>
          </a:xfrm>
          <a:prstGeom prst="rect">
            <a:avLst/>
          </a:prstGeom>
        </p:spPr>
      </p:pic>
    </p:spTree>
    <p:extLst>
      <p:ext uri="{BB962C8B-B14F-4D97-AF65-F5344CB8AC3E}">
        <p14:creationId xmlns:p14="http://schemas.microsoft.com/office/powerpoint/2010/main" val="35763336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rotWithShape="1">
          <a:blip r:embed="rId2"/>
          <a:srcRect l="50078" t="4883" r="1485" b="4883"/>
          <a:stretch/>
        </p:blipFill>
        <p:spPr>
          <a:xfrm>
            <a:off x="2589211" y="1264554"/>
            <a:ext cx="8915399" cy="5364845"/>
          </a:xfrm>
          <a:prstGeom prst="rect">
            <a:avLst/>
          </a:prstGeom>
        </p:spPr>
      </p:pic>
    </p:spTree>
    <p:extLst>
      <p:ext uri="{BB962C8B-B14F-4D97-AF65-F5344CB8AC3E}">
        <p14:creationId xmlns:p14="http://schemas.microsoft.com/office/powerpoint/2010/main" val="29304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0313" t="4101" r="1094" b="5664"/>
          <a:stretch/>
        </p:blipFill>
        <p:spPr>
          <a:xfrm>
            <a:off x="2133600" y="133350"/>
            <a:ext cx="8801100" cy="6537151"/>
          </a:xfrm>
          <a:prstGeom prst="rect">
            <a:avLst/>
          </a:prstGeom>
        </p:spPr>
      </p:pic>
    </p:spTree>
    <p:extLst>
      <p:ext uri="{BB962C8B-B14F-4D97-AF65-F5344CB8AC3E}">
        <p14:creationId xmlns:p14="http://schemas.microsoft.com/office/powerpoint/2010/main" val="2252637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altLang="en-US" sz="4000" dirty="0" smtClean="0">
                <a:latin typeface="+mj-lt"/>
                <a:cs typeface="Tahoma" panose="020B0604030504040204" pitchFamily="34" charset="0"/>
              </a:rPr>
              <a:t>My Archmil</a:t>
            </a:r>
            <a:endParaRPr lang="en-US" altLang="en-US" sz="4000" dirty="0">
              <a:latin typeface="+mj-lt"/>
              <a:cs typeface="Tahoma" panose="020B0604030504040204" pitchFamily="34" charset="0"/>
            </a:endParaRPr>
          </a:p>
        </p:txBody>
      </p:sp>
      <p:sp>
        <p:nvSpPr>
          <p:cNvPr id="3" name="Content Placeholder 2"/>
          <p:cNvSpPr>
            <a:spLocks noGrp="1"/>
          </p:cNvSpPr>
          <p:nvPr>
            <p:ph idx="1"/>
          </p:nvPr>
        </p:nvSpPr>
        <p:spPr>
          <a:xfrm>
            <a:off x="986590" y="1499936"/>
            <a:ext cx="3713746" cy="3777622"/>
          </a:xfrm>
        </p:spPr>
        <p:txBody>
          <a:bodyPr/>
          <a:lstStyle/>
          <a:p>
            <a:pPr marL="0" indent="0">
              <a:buNone/>
            </a:pPr>
            <a:endParaRPr lang="en-US" altLang="en-US" dirty="0">
              <a:latin typeface="Tahoma" panose="020B0604030504040204" pitchFamily="34" charset="0"/>
              <a:cs typeface="Tahoma" panose="020B0604030504040204" pitchFamily="34" charset="0"/>
            </a:endParaRPr>
          </a:p>
          <a:p>
            <a:r>
              <a:rPr lang="en-US" sz="2400" dirty="0" smtClean="0"/>
              <a:t>Where to find Health Insurance Information</a:t>
            </a:r>
          </a:p>
          <a:p>
            <a:pPr lvl="1"/>
            <a:r>
              <a:rPr lang="en-US" sz="2400" dirty="0" smtClean="0">
                <a:hlinkClick r:id="rId2"/>
              </a:rPr>
              <a:t>www.archmil.org</a:t>
            </a:r>
            <a:endParaRPr lang="en-US" sz="2400" dirty="0" smtClean="0"/>
          </a:p>
          <a:p>
            <a:pPr lvl="2"/>
            <a:r>
              <a:rPr lang="en-US" sz="2400" dirty="0" smtClean="0"/>
              <a:t>Log in to My Archmil</a:t>
            </a:r>
          </a:p>
          <a:p>
            <a:pPr lvl="3"/>
            <a:endParaRPr lang="en-US" dirty="0"/>
          </a:p>
        </p:txBody>
      </p:sp>
      <p:pic>
        <p:nvPicPr>
          <p:cNvPr id="4" name="Picture 3"/>
          <p:cNvPicPr>
            <a:picLocks noChangeAspect="1"/>
          </p:cNvPicPr>
          <p:nvPr/>
        </p:nvPicPr>
        <p:blipFill rotWithShape="1">
          <a:blip r:embed="rId3"/>
          <a:srcRect l="50000" t="4037" r="2865" b="15337"/>
          <a:stretch/>
        </p:blipFill>
        <p:spPr>
          <a:xfrm>
            <a:off x="4700336" y="1880937"/>
            <a:ext cx="7066547" cy="4835006"/>
          </a:xfrm>
          <a:prstGeom prst="rect">
            <a:avLst/>
          </a:prstGeom>
          <a:effectLst>
            <a:glow rad="228600">
              <a:schemeClr val="accent3">
                <a:satMod val="175000"/>
                <a:alpha val="40000"/>
              </a:schemeClr>
            </a:glow>
          </a:effectLst>
        </p:spPr>
      </p:pic>
      <p:sp>
        <p:nvSpPr>
          <p:cNvPr id="5" name="Oval 4"/>
          <p:cNvSpPr/>
          <p:nvPr/>
        </p:nvSpPr>
        <p:spPr>
          <a:xfrm>
            <a:off x="4834958" y="5470358"/>
            <a:ext cx="2213810" cy="794084"/>
          </a:xfrm>
          <a:prstGeom prst="ellipse">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99826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178" t="14509" b="4130"/>
          <a:stretch/>
        </p:blipFill>
        <p:spPr>
          <a:xfrm>
            <a:off x="2088107" y="150125"/>
            <a:ext cx="10003809" cy="6707875"/>
          </a:xfrm>
          <a:prstGeom prst="rect">
            <a:avLst/>
          </a:prstGeom>
        </p:spPr>
      </p:pic>
      <p:sp>
        <p:nvSpPr>
          <p:cNvPr id="3" name="Left Arrow 2"/>
          <p:cNvSpPr/>
          <p:nvPr/>
        </p:nvSpPr>
        <p:spPr>
          <a:xfrm>
            <a:off x="10099343" y="2251881"/>
            <a:ext cx="1269241" cy="4230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p:cNvPicPr>
            <a:picLocks noChangeAspect="1"/>
          </p:cNvPicPr>
          <p:nvPr/>
        </p:nvPicPr>
        <p:blipFill>
          <a:blip r:embed="rId3"/>
          <a:stretch>
            <a:fillRect/>
          </a:stretch>
        </p:blipFill>
        <p:spPr>
          <a:xfrm>
            <a:off x="10311419" y="4776718"/>
            <a:ext cx="1286367" cy="445047"/>
          </a:xfrm>
          <a:prstGeom prst="rect">
            <a:avLst/>
          </a:prstGeom>
        </p:spPr>
      </p:pic>
    </p:spTree>
    <p:extLst>
      <p:ext uri="{BB962C8B-B14F-4D97-AF65-F5344CB8AC3E}">
        <p14:creationId xmlns:p14="http://schemas.microsoft.com/office/powerpoint/2010/main" val="35621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4544" y="326571"/>
            <a:ext cx="11511644" cy="1121230"/>
          </a:xfrm>
        </p:spPr>
        <p:txBody>
          <a:bodyPr>
            <a:noAutofit/>
          </a:bodyPr>
          <a:lstStyle/>
          <a:p>
            <a:r>
              <a:rPr lang="en-US" b="1" dirty="0" smtClean="0">
                <a:solidFill>
                  <a:schemeClr val="accent1"/>
                </a:solidFill>
              </a:rPr>
              <a:t>Employee or Independent Contractor?</a:t>
            </a:r>
            <a:endParaRPr lang="en-US" b="1" dirty="0">
              <a:solidFill>
                <a:schemeClr val="accent1"/>
              </a:solidFill>
            </a:endParaRPr>
          </a:p>
        </p:txBody>
      </p:sp>
      <p:sp>
        <p:nvSpPr>
          <p:cNvPr id="5" name="Text Placeholder 4"/>
          <p:cNvSpPr>
            <a:spLocks noGrp="1"/>
          </p:cNvSpPr>
          <p:nvPr>
            <p:ph type="body" idx="1"/>
          </p:nvPr>
        </p:nvSpPr>
        <p:spPr>
          <a:xfrm>
            <a:off x="2171699" y="1447801"/>
            <a:ext cx="3641271" cy="658585"/>
          </a:xfrm>
        </p:spPr>
        <p:txBody>
          <a:bodyPr>
            <a:normAutofit lnSpcReduction="10000"/>
          </a:bodyPr>
          <a:lstStyle/>
          <a:p>
            <a:r>
              <a:rPr lang="en-US" sz="4000" b="1" dirty="0" smtClean="0">
                <a:solidFill>
                  <a:schemeClr val="accent6">
                    <a:lumMod val="75000"/>
                  </a:schemeClr>
                </a:solidFill>
              </a:rPr>
              <a:t>Employee</a:t>
            </a:r>
            <a:r>
              <a:rPr lang="en-US" sz="3600" b="1" dirty="0" smtClean="0">
                <a:solidFill>
                  <a:schemeClr val="accent6">
                    <a:lumMod val="75000"/>
                  </a:schemeClr>
                </a:solidFill>
              </a:rPr>
              <a:t> </a:t>
            </a:r>
            <a:r>
              <a:rPr lang="en-US" b="1" dirty="0" smtClean="0">
                <a:solidFill>
                  <a:schemeClr val="accent6">
                    <a:lumMod val="75000"/>
                  </a:schemeClr>
                </a:solidFill>
              </a:rPr>
              <a:t>(3 areas)</a:t>
            </a:r>
            <a:endParaRPr lang="en-US" b="1" dirty="0">
              <a:solidFill>
                <a:schemeClr val="accent6">
                  <a:lumMod val="75000"/>
                </a:schemeClr>
              </a:solidFill>
            </a:endParaRPr>
          </a:p>
        </p:txBody>
      </p:sp>
      <p:sp>
        <p:nvSpPr>
          <p:cNvPr id="6" name="Content Placeholder 5"/>
          <p:cNvSpPr>
            <a:spLocks noGrp="1"/>
          </p:cNvSpPr>
          <p:nvPr>
            <p:ph sz="half" idx="2"/>
          </p:nvPr>
        </p:nvSpPr>
        <p:spPr>
          <a:xfrm>
            <a:off x="2400299" y="2514600"/>
            <a:ext cx="3412671" cy="3276600"/>
          </a:xfrm>
        </p:spPr>
        <p:txBody>
          <a:bodyPr>
            <a:normAutofit/>
          </a:bodyPr>
          <a:lstStyle/>
          <a:p>
            <a:r>
              <a:rPr lang="en-US" sz="3600" dirty="0" smtClean="0">
                <a:solidFill>
                  <a:schemeClr val="accent6">
                    <a:lumMod val="50000"/>
                  </a:schemeClr>
                </a:solidFill>
              </a:rPr>
              <a:t>Behavioral</a:t>
            </a:r>
          </a:p>
          <a:p>
            <a:r>
              <a:rPr lang="en-US" sz="3600" dirty="0" smtClean="0">
                <a:solidFill>
                  <a:schemeClr val="accent6">
                    <a:lumMod val="50000"/>
                  </a:schemeClr>
                </a:solidFill>
              </a:rPr>
              <a:t>Financial</a:t>
            </a:r>
          </a:p>
          <a:p>
            <a:r>
              <a:rPr lang="en-US" sz="3600" dirty="0" smtClean="0">
                <a:solidFill>
                  <a:schemeClr val="accent6">
                    <a:lumMod val="50000"/>
                  </a:schemeClr>
                </a:solidFill>
              </a:rPr>
              <a:t>Type of Relationship</a:t>
            </a:r>
            <a:endParaRPr lang="en-US" sz="3600" dirty="0">
              <a:solidFill>
                <a:schemeClr val="accent6">
                  <a:lumMod val="50000"/>
                </a:schemeClr>
              </a:solidFill>
            </a:endParaRPr>
          </a:p>
        </p:txBody>
      </p:sp>
      <p:sp>
        <p:nvSpPr>
          <p:cNvPr id="7" name="Text Placeholder 6"/>
          <p:cNvSpPr>
            <a:spLocks noGrp="1"/>
          </p:cNvSpPr>
          <p:nvPr>
            <p:ph type="body" sz="quarter" idx="3"/>
          </p:nvPr>
        </p:nvSpPr>
        <p:spPr>
          <a:xfrm>
            <a:off x="6172201" y="1099457"/>
            <a:ext cx="5763986" cy="881743"/>
          </a:xfrm>
        </p:spPr>
        <p:txBody>
          <a:bodyPr>
            <a:normAutofit/>
          </a:bodyPr>
          <a:lstStyle/>
          <a:p>
            <a:r>
              <a:rPr lang="en-US" sz="3200" b="1" dirty="0" smtClean="0">
                <a:solidFill>
                  <a:schemeClr val="accent6">
                    <a:lumMod val="75000"/>
                  </a:schemeClr>
                </a:solidFill>
              </a:rPr>
              <a:t>Independent Contractor </a:t>
            </a:r>
            <a:r>
              <a:rPr lang="en-US" b="1" dirty="0" smtClean="0">
                <a:solidFill>
                  <a:schemeClr val="accent6">
                    <a:lumMod val="75000"/>
                  </a:schemeClr>
                </a:solidFill>
              </a:rPr>
              <a:t>(need all)</a:t>
            </a:r>
            <a:endParaRPr lang="en-US" b="1" dirty="0">
              <a:solidFill>
                <a:schemeClr val="accent6">
                  <a:lumMod val="75000"/>
                </a:schemeClr>
              </a:solidFill>
            </a:endParaRPr>
          </a:p>
        </p:txBody>
      </p:sp>
      <p:sp>
        <p:nvSpPr>
          <p:cNvPr id="8" name="Content Placeholder 7"/>
          <p:cNvSpPr>
            <a:spLocks noGrp="1"/>
          </p:cNvSpPr>
          <p:nvPr>
            <p:ph sz="quarter" idx="4"/>
          </p:nvPr>
        </p:nvSpPr>
        <p:spPr>
          <a:xfrm>
            <a:off x="6172201" y="2318656"/>
            <a:ext cx="5330822" cy="3967843"/>
          </a:xfrm>
        </p:spPr>
        <p:txBody>
          <a:bodyPr>
            <a:normAutofit fontScale="92500" lnSpcReduction="10000"/>
          </a:bodyPr>
          <a:lstStyle/>
          <a:p>
            <a:r>
              <a:rPr lang="en-US" b="1" dirty="0" smtClean="0">
                <a:solidFill>
                  <a:schemeClr val="accent6">
                    <a:lumMod val="50000"/>
                  </a:schemeClr>
                </a:solidFill>
              </a:rPr>
              <a:t>Separate business </a:t>
            </a:r>
          </a:p>
          <a:p>
            <a:r>
              <a:rPr lang="en-US" b="1" dirty="0" smtClean="0">
                <a:solidFill>
                  <a:schemeClr val="accent6">
                    <a:lumMod val="50000"/>
                  </a:schemeClr>
                </a:solidFill>
              </a:rPr>
              <a:t>FEIN or self-employment income tax w/ IRS</a:t>
            </a:r>
          </a:p>
          <a:p>
            <a:r>
              <a:rPr lang="en-US" b="1" dirty="0" smtClean="0">
                <a:solidFill>
                  <a:schemeClr val="accent6">
                    <a:lumMod val="50000"/>
                  </a:schemeClr>
                </a:solidFill>
              </a:rPr>
              <a:t>Contracts or $ where contractor controls the means of doing the service</a:t>
            </a:r>
          </a:p>
          <a:p>
            <a:r>
              <a:rPr lang="en-US" b="1" dirty="0" smtClean="0">
                <a:solidFill>
                  <a:schemeClr val="accent6">
                    <a:lumMod val="50000"/>
                  </a:schemeClr>
                </a:solidFill>
              </a:rPr>
              <a:t>Incurs the main expenses</a:t>
            </a:r>
          </a:p>
          <a:p>
            <a:r>
              <a:rPr lang="en-US" b="1" dirty="0" smtClean="0">
                <a:solidFill>
                  <a:schemeClr val="accent6">
                    <a:lumMod val="50000"/>
                  </a:schemeClr>
                </a:solidFill>
              </a:rPr>
              <a:t>Responsible for satisfactory completion of job</a:t>
            </a:r>
          </a:p>
          <a:p>
            <a:r>
              <a:rPr lang="en-US" b="1" dirty="0" smtClean="0">
                <a:solidFill>
                  <a:schemeClr val="accent6">
                    <a:lumMod val="50000"/>
                  </a:schemeClr>
                </a:solidFill>
              </a:rPr>
              <a:t>Receives $</a:t>
            </a:r>
          </a:p>
          <a:p>
            <a:r>
              <a:rPr lang="en-US" b="1" dirty="0" smtClean="0">
                <a:solidFill>
                  <a:schemeClr val="accent6">
                    <a:lumMod val="50000"/>
                  </a:schemeClr>
                </a:solidFill>
              </a:rPr>
              <a:t>May realize a profit or loss</a:t>
            </a:r>
          </a:p>
          <a:p>
            <a:r>
              <a:rPr lang="en-US" b="1" dirty="0" smtClean="0">
                <a:solidFill>
                  <a:schemeClr val="accent6">
                    <a:lumMod val="50000"/>
                  </a:schemeClr>
                </a:solidFill>
              </a:rPr>
              <a:t>Business liabilities</a:t>
            </a:r>
          </a:p>
          <a:p>
            <a:r>
              <a:rPr lang="en-US" b="1" dirty="0" smtClean="0">
                <a:solidFill>
                  <a:schemeClr val="accent6">
                    <a:lumMod val="50000"/>
                  </a:schemeClr>
                </a:solidFill>
              </a:rPr>
              <a:t>Success/Failure</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179" y="4661805"/>
            <a:ext cx="2124075" cy="1962150"/>
          </a:xfrm>
          <a:prstGeom prst="rect">
            <a:avLst/>
          </a:prstGeom>
        </p:spPr>
      </p:pic>
    </p:spTree>
    <p:extLst>
      <p:ext uri="{BB962C8B-B14F-4D97-AF65-F5344CB8AC3E}">
        <p14:creationId xmlns:p14="http://schemas.microsoft.com/office/powerpoint/2010/main" val="2885553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4598" t="14174" r="6562" b="15178"/>
          <a:stretch/>
        </p:blipFill>
        <p:spPr>
          <a:xfrm>
            <a:off x="2024742" y="293914"/>
            <a:ext cx="9834823" cy="6335486"/>
          </a:xfrm>
          <a:prstGeom prst="rect">
            <a:avLst/>
          </a:prstGeom>
        </p:spPr>
      </p:pic>
      <p:sp>
        <p:nvSpPr>
          <p:cNvPr id="7" name="Left Arrow 6"/>
          <p:cNvSpPr/>
          <p:nvPr/>
        </p:nvSpPr>
        <p:spPr>
          <a:xfrm rot="12089631">
            <a:off x="1123639" y="4483598"/>
            <a:ext cx="1395185" cy="6960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Oval 9"/>
          <p:cNvSpPr/>
          <p:nvPr/>
        </p:nvSpPr>
        <p:spPr>
          <a:xfrm>
            <a:off x="4926842" y="4558352"/>
            <a:ext cx="6605516" cy="1323833"/>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4531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172" t="20117" r="6641" b="5274"/>
          <a:stretch/>
        </p:blipFill>
        <p:spPr>
          <a:xfrm>
            <a:off x="2114550" y="323850"/>
            <a:ext cx="9410700" cy="6534150"/>
          </a:xfrm>
          <a:prstGeom prst="rect">
            <a:avLst/>
          </a:prstGeom>
        </p:spPr>
      </p:pic>
      <p:sp>
        <p:nvSpPr>
          <p:cNvPr id="7" name="Left Arrow 6"/>
          <p:cNvSpPr/>
          <p:nvPr/>
        </p:nvSpPr>
        <p:spPr>
          <a:xfrm>
            <a:off x="7296150" y="3476625"/>
            <a:ext cx="1543050" cy="200025"/>
          </a:xfrm>
          <a:prstGeom prst="leftArrow">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966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1039228"/>
            <a:ext cx="8915400" cy="5694947"/>
          </a:xfrm>
        </p:spPr>
        <p:txBody>
          <a:bodyPr>
            <a:normAutofit fontScale="92500" lnSpcReduction="10000"/>
          </a:bodyPr>
          <a:lstStyle/>
          <a:p>
            <a:r>
              <a:rPr lang="en-US" altLang="en-US" dirty="0">
                <a:cs typeface="Tahoma" panose="020B0604030504040204" pitchFamily="34" charset="0"/>
              </a:rPr>
              <a:t>Continuation of Coverage form MUST be used. Verbal acceptance or refusal is not </a:t>
            </a:r>
            <a:r>
              <a:rPr lang="en-US" altLang="en-US" dirty="0" smtClean="0">
                <a:cs typeface="Tahoma" panose="020B0604030504040204" pitchFamily="34" charset="0"/>
              </a:rPr>
              <a:t>acceptable</a:t>
            </a:r>
            <a:endParaRPr lang="en-US" dirty="0" smtClean="0"/>
          </a:p>
          <a:p>
            <a:r>
              <a:rPr lang="en-US" dirty="0" smtClean="0"/>
              <a:t>REGULAR </a:t>
            </a:r>
            <a:r>
              <a:rPr lang="en-US" dirty="0"/>
              <a:t>TERMINATION</a:t>
            </a:r>
          </a:p>
          <a:p>
            <a:r>
              <a:rPr lang="en-US" dirty="0"/>
              <a:t>When an employee terminates employment with you, the following steps should be taken: </a:t>
            </a:r>
          </a:p>
          <a:p>
            <a:pPr lvl="1"/>
            <a:r>
              <a:rPr lang="en-US" dirty="0" smtClean="0"/>
              <a:t>1.The </a:t>
            </a:r>
            <a:r>
              <a:rPr lang="en-US" dirty="0"/>
              <a:t>continuation form should be given to the employee during the exit interview. *NOTE: the top part of </a:t>
            </a:r>
            <a:r>
              <a:rPr lang="en-US" dirty="0" smtClean="0"/>
              <a:t>the </a:t>
            </a:r>
            <a:r>
              <a:rPr lang="en-US" dirty="0"/>
              <a:t>form should be filled </a:t>
            </a:r>
            <a:r>
              <a:rPr lang="en-US" dirty="0" smtClean="0"/>
              <a:t>out </a:t>
            </a:r>
            <a:r>
              <a:rPr lang="en-US" dirty="0"/>
              <a:t>by YOU. </a:t>
            </a:r>
          </a:p>
          <a:p>
            <a:pPr lvl="1"/>
            <a:r>
              <a:rPr lang="en-US" dirty="0" smtClean="0"/>
              <a:t>2. If </a:t>
            </a:r>
            <a:r>
              <a:rPr lang="en-US" dirty="0"/>
              <a:t>you are unable to give the employee the form personally, the form should be mailed to the employee </a:t>
            </a:r>
            <a:r>
              <a:rPr lang="en-US" dirty="0" smtClean="0"/>
              <a:t>immediately </a:t>
            </a:r>
            <a:r>
              <a:rPr lang="en-US" dirty="0"/>
              <a:t>upon the last day of employment. </a:t>
            </a:r>
          </a:p>
          <a:p>
            <a:pPr lvl="1"/>
            <a:r>
              <a:rPr lang="en-US" dirty="0" smtClean="0"/>
              <a:t>3. The </a:t>
            </a:r>
            <a:r>
              <a:rPr lang="en-US" dirty="0"/>
              <a:t>employee has 30 days from their coverage termination date to decide if they wish to continue coverage. </a:t>
            </a:r>
            <a:r>
              <a:rPr lang="en-US" dirty="0" smtClean="0"/>
              <a:t>The </a:t>
            </a:r>
            <a:r>
              <a:rPr lang="en-US" dirty="0"/>
              <a:t>form should be signed by the employee indicating whether they are choosing to opt in or out of </a:t>
            </a:r>
            <a:r>
              <a:rPr lang="en-US" dirty="0" smtClean="0"/>
              <a:t>continuation</a:t>
            </a:r>
            <a:r>
              <a:rPr lang="en-US" dirty="0"/>
              <a:t>. </a:t>
            </a:r>
          </a:p>
          <a:p>
            <a:pPr lvl="1"/>
            <a:r>
              <a:rPr lang="en-US" dirty="0" smtClean="0"/>
              <a:t>4. It </a:t>
            </a:r>
            <a:r>
              <a:rPr lang="en-US" dirty="0"/>
              <a:t>needs to be communicated </a:t>
            </a:r>
            <a:r>
              <a:rPr lang="en-US" dirty="0" smtClean="0"/>
              <a:t>to the </a:t>
            </a:r>
            <a:r>
              <a:rPr lang="en-US" dirty="0"/>
              <a:t>employee that if they opt for continuation, that they mail the form along </a:t>
            </a:r>
            <a:r>
              <a:rPr lang="en-US" dirty="0" smtClean="0"/>
              <a:t>with </a:t>
            </a:r>
            <a:r>
              <a:rPr lang="en-US" dirty="0"/>
              <a:t>their first month premium to Lisa McGinnis. </a:t>
            </a:r>
          </a:p>
          <a:p>
            <a:pPr lvl="1"/>
            <a:r>
              <a:rPr lang="en-US" dirty="0" smtClean="0"/>
              <a:t>5. You </a:t>
            </a:r>
            <a:r>
              <a:rPr lang="en-US" dirty="0"/>
              <a:t>should terminate coverage for the employee at the end of the month in which they terminate </a:t>
            </a:r>
            <a:r>
              <a:rPr lang="en-US" dirty="0" smtClean="0"/>
              <a:t>employment</a:t>
            </a:r>
            <a:r>
              <a:rPr lang="en-US" dirty="0"/>
              <a:t>. </a:t>
            </a:r>
          </a:p>
          <a:p>
            <a:r>
              <a:rPr lang="en-US" dirty="0"/>
              <a:t>You do not </a:t>
            </a:r>
            <a:r>
              <a:rPr lang="en-US" dirty="0" smtClean="0"/>
              <a:t>need </a:t>
            </a:r>
            <a:r>
              <a:rPr lang="en-US" dirty="0"/>
              <a:t>a copy of the continuation form. In addition to the termination paperwork that you send to </a:t>
            </a:r>
            <a:r>
              <a:rPr lang="en-US" dirty="0" smtClean="0"/>
              <a:t>Lisa </a:t>
            </a:r>
            <a:r>
              <a:rPr lang="en-US" dirty="0"/>
              <a:t>at BAS, it would also be helpful to note on the termination form that you have given the appropriate </a:t>
            </a:r>
            <a:r>
              <a:rPr lang="en-US" dirty="0" smtClean="0"/>
              <a:t>continuation </a:t>
            </a:r>
            <a:r>
              <a:rPr lang="en-US" dirty="0"/>
              <a:t>paperwork to the employee</a:t>
            </a:r>
          </a:p>
          <a:p>
            <a:endParaRPr lang="en-US" dirty="0"/>
          </a:p>
        </p:txBody>
      </p:sp>
      <p:sp>
        <p:nvSpPr>
          <p:cNvPr id="4" name="Title 1"/>
          <p:cNvSpPr>
            <a:spLocks noGrp="1"/>
          </p:cNvSpPr>
          <p:nvPr>
            <p:ph type="title"/>
          </p:nvPr>
        </p:nvSpPr>
        <p:spPr/>
        <p:txBody>
          <a:bodyPr/>
          <a:lstStyle/>
          <a:p>
            <a:pPr lvl="1"/>
            <a:r>
              <a:rPr lang="en-US" altLang="en-US" sz="2400" dirty="0" smtClean="0">
                <a:latin typeface="Tahoma" panose="020B0604030504040204" pitchFamily="34" charset="0"/>
                <a:cs typeface="Tahoma" panose="020B0604030504040204" pitchFamily="34" charset="0"/>
              </a:rPr>
              <a:t>Continuation </a:t>
            </a:r>
            <a:r>
              <a:rPr lang="en-US" altLang="en-US" sz="2400" dirty="0">
                <a:latin typeface="Tahoma" panose="020B0604030504040204" pitchFamily="34" charset="0"/>
                <a:cs typeface="Tahoma" panose="020B0604030504040204" pitchFamily="34" charset="0"/>
              </a:rPr>
              <a:t>of Coverage (THIS IS NOT COBRA!) </a:t>
            </a:r>
          </a:p>
        </p:txBody>
      </p:sp>
    </p:spTree>
    <p:extLst>
      <p:ext uri="{BB962C8B-B14F-4D97-AF65-F5344CB8AC3E}">
        <p14:creationId xmlns:p14="http://schemas.microsoft.com/office/powerpoint/2010/main" val="348078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2237" t="16211" r="13038" b="6507"/>
          <a:stretch/>
        </p:blipFill>
        <p:spPr>
          <a:xfrm>
            <a:off x="3052430" y="0"/>
            <a:ext cx="7845942" cy="6761747"/>
          </a:xfrm>
          <a:prstGeom prst="rect">
            <a:avLst/>
          </a:prstGeom>
        </p:spPr>
      </p:pic>
      <p:sp>
        <p:nvSpPr>
          <p:cNvPr id="2" name="TextBox 1"/>
          <p:cNvSpPr txBox="1"/>
          <p:nvPr/>
        </p:nvSpPr>
        <p:spPr>
          <a:xfrm>
            <a:off x="3693695" y="108284"/>
            <a:ext cx="26950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Tom Test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TextBox 2"/>
          <p:cNvSpPr txBox="1"/>
          <p:nvPr/>
        </p:nvSpPr>
        <p:spPr>
          <a:xfrm>
            <a:off x="8325853" y="108284"/>
            <a:ext cx="1407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3/2/2018</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TextBox 4"/>
          <p:cNvSpPr txBox="1"/>
          <p:nvPr/>
        </p:nvSpPr>
        <p:spPr>
          <a:xfrm>
            <a:off x="4935186" y="292950"/>
            <a:ext cx="22258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United Healthcare</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extBox 5"/>
          <p:cNvSpPr txBox="1"/>
          <p:nvPr/>
        </p:nvSpPr>
        <p:spPr>
          <a:xfrm>
            <a:off x="8325853" y="401234"/>
            <a:ext cx="1407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712332</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7" name="TextBox 6"/>
          <p:cNvSpPr txBox="1"/>
          <p:nvPr/>
        </p:nvSpPr>
        <p:spPr>
          <a:xfrm>
            <a:off x="6509085" y="770566"/>
            <a:ext cx="15520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03/31/2018</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TextBox 7"/>
          <p:cNvSpPr txBox="1"/>
          <p:nvPr/>
        </p:nvSpPr>
        <p:spPr>
          <a:xfrm>
            <a:off x="7285121" y="1636295"/>
            <a:ext cx="12332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725.00</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76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300260"/>
            <a:ext cx="8911687" cy="1042765"/>
          </a:xfrm>
        </p:spPr>
        <p:txBody>
          <a:bodyPr>
            <a:normAutofit fontScale="90000"/>
          </a:bodyPr>
          <a:lstStyle/>
          <a:p>
            <a:r>
              <a:rPr lang="en-US" dirty="0"/>
              <a:t>Qualifying </a:t>
            </a:r>
            <a:r>
              <a:rPr lang="en-US" dirty="0" smtClean="0"/>
              <a:t>Events</a:t>
            </a:r>
            <a:br>
              <a:rPr lang="en-US" dirty="0" smtClean="0"/>
            </a:br>
            <a:r>
              <a:rPr lang="en-US" dirty="0" smtClean="0"/>
              <a:t>	What are they?</a:t>
            </a:r>
            <a:endParaRPr lang="en-US" dirty="0"/>
          </a:p>
        </p:txBody>
      </p:sp>
      <p:sp>
        <p:nvSpPr>
          <p:cNvPr id="3" name="Content Placeholder 2"/>
          <p:cNvSpPr>
            <a:spLocks noGrp="1"/>
          </p:cNvSpPr>
          <p:nvPr>
            <p:ph idx="1"/>
          </p:nvPr>
        </p:nvSpPr>
        <p:spPr>
          <a:xfrm>
            <a:off x="2589212" y="1609724"/>
            <a:ext cx="8915400" cy="4394033"/>
          </a:xfrm>
        </p:spPr>
        <p:txBody>
          <a:bodyPr>
            <a:normAutofit/>
          </a:bodyPr>
          <a:lstStyle/>
          <a:p>
            <a:r>
              <a:rPr lang="en-US" dirty="0" smtClean="0"/>
              <a:t>Your marriage, divorce, legal separation or annulment</a:t>
            </a:r>
          </a:p>
          <a:p>
            <a:r>
              <a:rPr lang="en-US" dirty="0" smtClean="0"/>
              <a:t>The birth, adoption, placement for adoption or legal guardianship</a:t>
            </a:r>
          </a:p>
          <a:p>
            <a:r>
              <a:rPr lang="en-US" dirty="0" smtClean="0"/>
              <a:t>Change in your Spouse’s employment or involuntary loss of health coverage (other than coverage under the Medicare or Medicaid programs) under another employer’s plan</a:t>
            </a:r>
          </a:p>
          <a:p>
            <a:r>
              <a:rPr lang="en-US" dirty="0" smtClean="0"/>
              <a:t>Loss </a:t>
            </a:r>
            <a:r>
              <a:rPr lang="en-US" dirty="0"/>
              <a:t>of coverage due to the exhaustion of another employer's COBRA benefits, provided </a:t>
            </a:r>
            <a:r>
              <a:rPr lang="en-US" dirty="0" smtClean="0"/>
              <a:t>you </a:t>
            </a:r>
            <a:r>
              <a:rPr lang="en-US" dirty="0"/>
              <a:t>were paying for premiums on a timely </a:t>
            </a:r>
            <a:r>
              <a:rPr lang="en-US" dirty="0" smtClean="0"/>
              <a:t>basis</a:t>
            </a:r>
            <a:endParaRPr lang="en-US" dirty="0"/>
          </a:p>
          <a:p>
            <a:r>
              <a:rPr lang="en-US" dirty="0" smtClean="0"/>
              <a:t>The </a:t>
            </a:r>
            <a:r>
              <a:rPr lang="en-US" dirty="0"/>
              <a:t>death of a </a:t>
            </a:r>
            <a:r>
              <a:rPr lang="en-US" dirty="0" smtClean="0"/>
              <a:t>Dependent</a:t>
            </a:r>
            <a:endParaRPr lang="en-US" dirty="0"/>
          </a:p>
          <a:p>
            <a:r>
              <a:rPr lang="en-US" dirty="0" smtClean="0"/>
              <a:t>Your </a:t>
            </a:r>
            <a:r>
              <a:rPr lang="en-US" dirty="0"/>
              <a:t>Dependent child no longer qualifying as an eligible </a:t>
            </a:r>
            <a:r>
              <a:rPr lang="en-US" dirty="0" smtClean="0"/>
              <a:t>Dependent</a:t>
            </a:r>
            <a:endParaRPr lang="en-US" dirty="0"/>
          </a:p>
          <a:p>
            <a:r>
              <a:rPr lang="en-US" dirty="0" smtClean="0"/>
              <a:t>A </a:t>
            </a:r>
            <a:r>
              <a:rPr lang="en-US" dirty="0"/>
              <a:t>change in your or your Spouse's position or work schedule that impacts eligibility for </a:t>
            </a:r>
            <a:r>
              <a:rPr lang="en-US" dirty="0" smtClean="0"/>
              <a:t>health coverage</a:t>
            </a:r>
            <a:endParaRPr lang="en-US" dirty="0"/>
          </a:p>
        </p:txBody>
      </p:sp>
    </p:spTree>
    <p:extLst>
      <p:ext uri="{BB962C8B-B14F-4D97-AF65-F5344CB8AC3E}">
        <p14:creationId xmlns:p14="http://schemas.microsoft.com/office/powerpoint/2010/main" val="42341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Qualifying </a:t>
            </a:r>
            <a:r>
              <a:rPr lang="en-US" dirty="0" smtClean="0"/>
              <a:t>Events </a:t>
            </a:r>
            <a:endParaRPr lang="en-US" dirty="0"/>
          </a:p>
        </p:txBody>
      </p:sp>
      <p:sp>
        <p:nvSpPr>
          <p:cNvPr id="3" name="Content Placeholder 2"/>
          <p:cNvSpPr>
            <a:spLocks noGrp="1"/>
          </p:cNvSpPr>
          <p:nvPr>
            <p:ph idx="1"/>
          </p:nvPr>
        </p:nvSpPr>
        <p:spPr>
          <a:xfrm>
            <a:off x="2589212" y="1383632"/>
            <a:ext cx="8915400" cy="5305926"/>
          </a:xfrm>
        </p:spPr>
        <p:txBody>
          <a:bodyPr/>
          <a:lstStyle/>
          <a:p>
            <a:pPr marL="0" indent="0">
              <a:buNone/>
            </a:pPr>
            <a:r>
              <a:rPr lang="en-US" sz="2800" b="1" dirty="0" smtClean="0"/>
              <a:t>Important</a:t>
            </a:r>
            <a:endParaRPr lang="en-US" sz="2800" dirty="0" smtClean="0"/>
          </a:p>
          <a:p>
            <a:r>
              <a:rPr lang="en-US" sz="2400" dirty="0" smtClean="0"/>
              <a:t>If </a:t>
            </a:r>
            <a:r>
              <a:rPr lang="en-US" sz="2400" dirty="0"/>
              <a:t>you wish to change your benefit elections following your marriage, birth, adoption of a child, placement for adoption of a child or other family status change, you must contact your Benefit Coordinator within </a:t>
            </a:r>
            <a:r>
              <a:rPr lang="en-US" sz="2400" b="1" dirty="0"/>
              <a:t>31 days</a:t>
            </a:r>
            <a:r>
              <a:rPr lang="en-US" sz="2400" dirty="0"/>
              <a:t> of the event. Otherwise, you will need to wait until the next annual Open Enrollment to change your elections.</a:t>
            </a:r>
          </a:p>
          <a:p>
            <a:r>
              <a:rPr lang="en-US" sz="2400" dirty="0"/>
              <a:t>They have </a:t>
            </a:r>
            <a:r>
              <a:rPr lang="en-US" sz="2400" b="1" dirty="0"/>
              <a:t>31 days</a:t>
            </a:r>
            <a:r>
              <a:rPr lang="en-US" sz="2400" dirty="0"/>
              <a:t> from the date of birth to report the child’s information to you including the child’s social security number for the child to be enrolled into the United Healthcare system otherwise they will need to wait until Open Enrollment to add the </a:t>
            </a:r>
            <a:r>
              <a:rPr lang="en-US" sz="2400" dirty="0" smtClean="0"/>
              <a:t>child.  </a:t>
            </a:r>
          </a:p>
          <a:p>
            <a:pPr marL="0" indent="0">
              <a:buNone/>
            </a:pPr>
            <a:endParaRPr lang="en-US" dirty="0" smtClean="0"/>
          </a:p>
          <a:p>
            <a:endParaRPr lang="en-US" dirty="0"/>
          </a:p>
        </p:txBody>
      </p:sp>
    </p:spTree>
    <p:extLst>
      <p:ext uri="{BB962C8B-B14F-4D97-AF65-F5344CB8AC3E}">
        <p14:creationId xmlns:p14="http://schemas.microsoft.com/office/powerpoint/2010/main" val="374206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620"/>
          <a:stretch/>
        </p:blipFill>
        <p:spPr>
          <a:xfrm>
            <a:off x="3621506" y="103271"/>
            <a:ext cx="5438274" cy="6465971"/>
          </a:xfrm>
          <a:prstGeom prst="rect">
            <a:avLst/>
          </a:prstGeom>
        </p:spPr>
      </p:pic>
    </p:spTree>
    <p:extLst>
      <p:ext uri="{BB962C8B-B14F-4D97-AF65-F5344CB8AC3E}">
        <p14:creationId xmlns:p14="http://schemas.microsoft.com/office/powerpoint/2010/main" val="2659234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Enrollment </a:t>
            </a:r>
            <a:endParaRPr lang="en-US" dirty="0"/>
          </a:p>
        </p:txBody>
      </p:sp>
      <p:sp>
        <p:nvSpPr>
          <p:cNvPr id="3" name="Content Placeholder 2"/>
          <p:cNvSpPr>
            <a:spLocks noGrp="1"/>
          </p:cNvSpPr>
          <p:nvPr>
            <p:ph idx="1"/>
          </p:nvPr>
        </p:nvSpPr>
        <p:spPr>
          <a:xfrm>
            <a:off x="1927476" y="1264555"/>
            <a:ext cx="8915400" cy="910389"/>
          </a:xfrm>
        </p:spPr>
        <p:txBody>
          <a:bodyPr/>
          <a:lstStyle/>
          <a:p>
            <a:pPr marL="0" indent="0" algn="ctr">
              <a:buNone/>
            </a:pPr>
            <a:r>
              <a:rPr lang="en-US" sz="3600" dirty="0">
                <a:hlinkClick r:id="rId2"/>
              </a:rPr>
              <a:t>https://www.employeenavigator.com</a:t>
            </a:r>
            <a:r>
              <a:rPr lang="en-US" sz="3600" dirty="0" smtClean="0">
                <a:hlinkClick r:id="rId2"/>
              </a:rPr>
              <a:t>/</a:t>
            </a:r>
            <a:endParaRPr lang="en-US" sz="3600" dirty="0" smtClean="0"/>
          </a:p>
          <a:p>
            <a:endParaRPr lang="en-US" dirty="0"/>
          </a:p>
        </p:txBody>
      </p:sp>
      <p:pic>
        <p:nvPicPr>
          <p:cNvPr id="4" name="Picture 3"/>
          <p:cNvPicPr>
            <a:picLocks noChangeAspect="1"/>
          </p:cNvPicPr>
          <p:nvPr/>
        </p:nvPicPr>
        <p:blipFill rotWithShape="1">
          <a:blip r:embed="rId3"/>
          <a:srcRect l="50313" t="14452" r="1563" b="6446"/>
          <a:stretch/>
        </p:blipFill>
        <p:spPr>
          <a:xfrm>
            <a:off x="3280026" y="2121562"/>
            <a:ext cx="7064124" cy="4644432"/>
          </a:xfrm>
          <a:prstGeom prst="rect">
            <a:avLst/>
          </a:prstGeom>
        </p:spPr>
      </p:pic>
    </p:spTree>
    <p:extLst>
      <p:ext uri="{BB962C8B-B14F-4D97-AF65-F5344CB8AC3E}">
        <p14:creationId xmlns:p14="http://schemas.microsoft.com/office/powerpoint/2010/main" val="3602556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8828" t="4687" r="7032" b="23047"/>
          <a:stretch/>
        </p:blipFill>
        <p:spPr>
          <a:xfrm>
            <a:off x="2476500" y="247650"/>
            <a:ext cx="8077200" cy="6191250"/>
          </a:xfrm>
          <a:prstGeom prst="rect">
            <a:avLst/>
          </a:prstGeom>
        </p:spPr>
      </p:pic>
    </p:spTree>
    <p:extLst>
      <p:ext uri="{BB962C8B-B14F-4D97-AF65-F5344CB8AC3E}">
        <p14:creationId xmlns:p14="http://schemas.microsoft.com/office/powerpoint/2010/main" val="3271444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641" y="3497580"/>
            <a:ext cx="9927272" cy="2262781"/>
          </a:xfrm>
        </p:spPr>
        <p:txBody>
          <a:bodyPr/>
          <a:lstStyle/>
          <a:p>
            <a:pPr algn="ctr"/>
            <a:r>
              <a:rPr lang="en-US" dirty="0" smtClean="0"/>
              <a:t>Questions about Insurance?</a:t>
            </a:r>
            <a:endParaRPr lang="en-US" dirty="0"/>
          </a:p>
        </p:txBody>
      </p:sp>
      <p:pic>
        <p:nvPicPr>
          <p:cNvPr id="4" name="Picture 3"/>
          <p:cNvPicPr>
            <a:picLocks noChangeAspect="1"/>
          </p:cNvPicPr>
          <p:nvPr/>
        </p:nvPicPr>
        <p:blipFill>
          <a:blip r:embed="rId2"/>
          <a:stretch>
            <a:fillRect/>
          </a:stretch>
        </p:blipFill>
        <p:spPr>
          <a:xfrm>
            <a:off x="7471832" y="1285875"/>
            <a:ext cx="3704167" cy="2778125"/>
          </a:xfrm>
          <a:prstGeom prst="rect">
            <a:avLst/>
          </a:prstGeom>
        </p:spPr>
      </p:pic>
    </p:spTree>
    <p:extLst>
      <p:ext uri="{BB962C8B-B14F-4D97-AF65-F5344CB8AC3E}">
        <p14:creationId xmlns:p14="http://schemas.microsoft.com/office/powerpoint/2010/main" val="2017521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39143" y="1681843"/>
            <a:ext cx="6204857" cy="2598058"/>
          </a:xfrm>
        </p:spPr>
        <p:txBody>
          <a:bodyPr>
            <a:noAutofit/>
          </a:bodyPr>
          <a:lstStyle/>
          <a:p>
            <a:pPr algn="ctr"/>
            <a:r>
              <a:rPr lang="en-US" sz="2800" dirty="0" smtClean="0"/>
              <a:t>In an employee-employer relationship, employment is for an </a:t>
            </a:r>
            <a:r>
              <a:rPr lang="en-US" sz="2800" b="1" u="sng" dirty="0" smtClean="0"/>
              <a:t>extended period </a:t>
            </a:r>
            <a:r>
              <a:rPr lang="en-US" sz="2800" dirty="0" smtClean="0"/>
              <a:t>of time, additional </a:t>
            </a:r>
            <a:r>
              <a:rPr lang="en-US" sz="2800" b="1" u="sng" dirty="0" smtClean="0">
                <a:solidFill>
                  <a:schemeClr val="accent1">
                    <a:lumMod val="75000"/>
                  </a:schemeClr>
                </a:solidFill>
              </a:rPr>
              <a:t>projects can be given w/o added compensation</a:t>
            </a:r>
            <a:r>
              <a:rPr lang="en-US" sz="2800" dirty="0" smtClean="0"/>
              <a:t>, employer determines </a:t>
            </a:r>
            <a:r>
              <a:rPr lang="en-US" sz="2800" b="1" u="sng" dirty="0" smtClean="0"/>
              <a:t>work schedule</a:t>
            </a:r>
            <a:r>
              <a:rPr lang="en-US" sz="2800" dirty="0" smtClean="0"/>
              <a:t>, and employee </a:t>
            </a:r>
            <a:r>
              <a:rPr lang="en-US" sz="2800" b="1" u="sng" dirty="0" smtClean="0">
                <a:solidFill>
                  <a:schemeClr val="accent1">
                    <a:lumMod val="75000"/>
                  </a:schemeClr>
                </a:solidFill>
              </a:rPr>
              <a:t>paid by time period</a:t>
            </a:r>
            <a:r>
              <a:rPr lang="en-US" sz="2800" dirty="0" smtClean="0"/>
              <a:t>.</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441" y="5323114"/>
            <a:ext cx="2021274" cy="1345066"/>
          </a:xfrm>
          <a:prstGeom prst="rect">
            <a:avLst/>
          </a:prstGeom>
        </p:spPr>
      </p:pic>
    </p:spTree>
    <p:extLst>
      <p:ext uri="{BB962C8B-B14F-4D97-AF65-F5344CB8AC3E}">
        <p14:creationId xmlns:p14="http://schemas.microsoft.com/office/powerpoint/2010/main" val="3161343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2" y="372979"/>
            <a:ext cx="8915399" cy="2262781"/>
          </a:xfrm>
        </p:spPr>
        <p:txBody>
          <a:bodyPr>
            <a:normAutofit fontScale="90000"/>
          </a:bodyPr>
          <a:lstStyle/>
          <a:p>
            <a:r>
              <a:rPr lang="en-US" dirty="0"/>
              <a:t>Archdiocese of Milwaukee Lay Employee Pension Information</a:t>
            </a:r>
          </a:p>
        </p:txBody>
      </p:sp>
      <p:pic>
        <p:nvPicPr>
          <p:cNvPr id="4" name="Picture 3"/>
          <p:cNvPicPr>
            <a:picLocks noChangeAspect="1"/>
          </p:cNvPicPr>
          <p:nvPr/>
        </p:nvPicPr>
        <p:blipFill>
          <a:blip r:embed="rId2"/>
          <a:stretch>
            <a:fillRect/>
          </a:stretch>
        </p:blipFill>
        <p:spPr>
          <a:xfrm>
            <a:off x="340217" y="-1"/>
            <a:ext cx="1695617" cy="2352370"/>
          </a:xfrm>
          <a:prstGeom prst="rect">
            <a:avLst/>
          </a:prstGeom>
        </p:spPr>
      </p:pic>
      <p:pic>
        <p:nvPicPr>
          <p:cNvPr id="5" name="2FD13ED7-A0C3-4770-AAC7-5760513DCBE7" descr="8E64249C-AE9A-4D43-BEDB-5DA789A39892@archm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221" y="3554553"/>
            <a:ext cx="5796412" cy="234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305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5369" y="624110"/>
            <a:ext cx="9459244" cy="1280890"/>
          </a:xfrm>
        </p:spPr>
        <p:txBody>
          <a:bodyPr/>
          <a:lstStyle/>
          <a:p>
            <a:r>
              <a:rPr lang="en-US" dirty="0" smtClean="0"/>
              <a:t>Basic Lay Employee Pension Information</a:t>
            </a:r>
            <a:endParaRPr lang="en-US" dirty="0"/>
          </a:p>
        </p:txBody>
      </p:sp>
      <p:sp>
        <p:nvSpPr>
          <p:cNvPr id="5" name="Content Placeholder 4"/>
          <p:cNvSpPr>
            <a:spLocks noGrp="1"/>
          </p:cNvSpPr>
          <p:nvPr>
            <p:ph idx="1"/>
          </p:nvPr>
        </p:nvSpPr>
        <p:spPr>
          <a:xfrm>
            <a:off x="2377440" y="1485900"/>
            <a:ext cx="9814560" cy="5372100"/>
          </a:xfrm>
        </p:spPr>
        <p:txBody>
          <a:bodyPr>
            <a:normAutofit/>
          </a:bodyPr>
          <a:lstStyle/>
          <a:p>
            <a:pPr>
              <a:lnSpc>
                <a:spcPct val="100000"/>
              </a:lnSpc>
            </a:pPr>
            <a:r>
              <a:rPr lang="en-US" sz="2000" dirty="0"/>
              <a:t>This is a Defined Benefit </a:t>
            </a:r>
            <a:r>
              <a:rPr lang="en-US" sz="2000" dirty="0" smtClean="0"/>
              <a:t>Plan</a:t>
            </a:r>
          </a:p>
          <a:p>
            <a:pPr lvl="1"/>
            <a:r>
              <a:rPr lang="en-US" sz="2000" dirty="0"/>
              <a:t>A defined benefit pension plan is a type of pension plan in which an employer/sponsor promises a specified pension payment, lump-sum on retirement that is predetermined by a formula based on the employee's earnings history, tenure of service and age, rather than depending directly on individual investment returns. </a:t>
            </a:r>
          </a:p>
          <a:p>
            <a:pPr>
              <a:lnSpc>
                <a:spcPct val="100000"/>
              </a:lnSpc>
            </a:pPr>
            <a:r>
              <a:rPr lang="en-US" sz="2000" dirty="0"/>
              <a:t>It is 100% employer funded and employees cannot contribute to it</a:t>
            </a:r>
          </a:p>
          <a:p>
            <a:pPr>
              <a:lnSpc>
                <a:spcPct val="100000"/>
              </a:lnSpc>
            </a:pPr>
            <a:r>
              <a:rPr lang="en-US" sz="2000" dirty="0" smtClean="0"/>
              <a:t>It </a:t>
            </a:r>
            <a:r>
              <a:rPr lang="en-US" sz="2000" dirty="0"/>
              <a:t>takes 6 full-time years to be vested (1-year wait plus 5 more years)</a:t>
            </a:r>
          </a:p>
          <a:p>
            <a:pPr>
              <a:lnSpc>
                <a:spcPct val="100000"/>
              </a:lnSpc>
            </a:pPr>
            <a:r>
              <a:rPr lang="en-US" sz="2000" dirty="0"/>
              <a:t>If an employee leaves before becoming vested, there is no benefit and the money paid in for them stays in the pension fund</a:t>
            </a:r>
          </a:p>
          <a:p>
            <a:pPr>
              <a:lnSpc>
                <a:spcPct val="100000"/>
              </a:lnSpc>
            </a:pPr>
            <a:r>
              <a:rPr lang="en-US" sz="2000" dirty="0"/>
              <a:t>If an employee breaks service before becoming vested, they have 18 months to return to full-time or their credited service is lost. The exception is if they work </a:t>
            </a:r>
            <a:r>
              <a:rPr lang="en-US" sz="2000" u="sng" dirty="0"/>
              <a:t>continuously</a:t>
            </a:r>
            <a:r>
              <a:rPr lang="en-US" sz="2000" dirty="0"/>
              <a:t> part-time in between the full-time employment</a:t>
            </a:r>
          </a:p>
          <a:p>
            <a:endParaRPr lang="en-US" dirty="0"/>
          </a:p>
        </p:txBody>
      </p:sp>
    </p:spTree>
    <p:extLst>
      <p:ext uri="{BB962C8B-B14F-4D97-AF65-F5344CB8AC3E}">
        <p14:creationId xmlns:p14="http://schemas.microsoft.com/office/powerpoint/2010/main" val="42774600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43743"/>
          </a:xfrm>
        </p:spPr>
        <p:txBody>
          <a:bodyPr/>
          <a:lstStyle/>
          <a:p>
            <a:r>
              <a:rPr lang="en-US" dirty="0" smtClean="0"/>
              <a:t>Who Qualifies </a:t>
            </a:r>
            <a:endParaRPr lang="en-US" dirty="0"/>
          </a:p>
        </p:txBody>
      </p:sp>
      <p:sp>
        <p:nvSpPr>
          <p:cNvPr id="3" name="Content Placeholder 2"/>
          <p:cNvSpPr>
            <a:spLocks noGrp="1"/>
          </p:cNvSpPr>
          <p:nvPr>
            <p:ph idx="1"/>
          </p:nvPr>
        </p:nvSpPr>
        <p:spPr>
          <a:xfrm>
            <a:off x="2589212" y="1736558"/>
            <a:ext cx="8915400" cy="4652210"/>
          </a:xfrm>
        </p:spPr>
        <p:txBody>
          <a:bodyPr>
            <a:normAutofit/>
          </a:bodyPr>
          <a:lstStyle/>
          <a:p>
            <a:pPr>
              <a:lnSpc>
                <a:spcPct val="100000"/>
              </a:lnSpc>
            </a:pPr>
            <a:r>
              <a:rPr lang="en-US" sz="2400" dirty="0"/>
              <a:t>Only full-time employees qualify for pension</a:t>
            </a:r>
          </a:p>
          <a:p>
            <a:pPr>
              <a:lnSpc>
                <a:spcPct val="100000"/>
              </a:lnSpc>
            </a:pPr>
            <a:r>
              <a:rPr lang="en-US" sz="2400" dirty="0"/>
              <a:t>All new employees have a one-year wait before going into the plan</a:t>
            </a:r>
          </a:p>
          <a:p>
            <a:pPr>
              <a:lnSpc>
                <a:spcPct val="100000"/>
              </a:lnSpc>
            </a:pPr>
            <a:r>
              <a:rPr lang="en-US" sz="2400" dirty="0"/>
              <a:t>Full-time is 30 or more hours per week / minimum 8 consecutive months per year</a:t>
            </a:r>
          </a:p>
          <a:p>
            <a:pPr>
              <a:lnSpc>
                <a:spcPct val="100000"/>
              </a:lnSpc>
            </a:pPr>
            <a:r>
              <a:rPr lang="en-US" sz="2400" dirty="0"/>
              <a:t>If a part-time employee works at more than one site and the hours total 30 or more, they are considered full-time and all employers must pay in toward their pension</a:t>
            </a:r>
          </a:p>
          <a:p>
            <a:pPr>
              <a:lnSpc>
                <a:spcPct val="100000"/>
              </a:lnSpc>
            </a:pPr>
            <a:r>
              <a:rPr lang="en-US" sz="2400" dirty="0"/>
              <a:t>If an employee moves from part-time to full-time, they have a one-year wait from their full-time start date </a:t>
            </a:r>
          </a:p>
          <a:p>
            <a:endParaRPr lang="en-US" dirty="0"/>
          </a:p>
        </p:txBody>
      </p:sp>
    </p:spTree>
    <p:extLst>
      <p:ext uri="{BB962C8B-B14F-4D97-AF65-F5344CB8AC3E}">
        <p14:creationId xmlns:p14="http://schemas.microsoft.com/office/powerpoint/2010/main" val="818964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Quarterly Pension Reports</a:t>
            </a:r>
          </a:p>
        </p:txBody>
      </p:sp>
      <p:sp>
        <p:nvSpPr>
          <p:cNvPr id="3" name="Content Placeholder 2"/>
          <p:cNvSpPr>
            <a:spLocks noGrp="1"/>
          </p:cNvSpPr>
          <p:nvPr>
            <p:ph idx="1"/>
          </p:nvPr>
        </p:nvSpPr>
        <p:spPr>
          <a:xfrm>
            <a:off x="2589212" y="1348740"/>
            <a:ext cx="9435148" cy="5326380"/>
          </a:xfrm>
        </p:spPr>
        <p:txBody>
          <a:bodyPr>
            <a:normAutofit/>
          </a:bodyPr>
          <a:lstStyle/>
          <a:p>
            <a:pPr>
              <a:lnSpc>
                <a:spcPct val="100000"/>
              </a:lnSpc>
            </a:pPr>
            <a:r>
              <a:rPr lang="en-US" dirty="0"/>
              <a:t>Pension bills are mailed out after the end of each quarter and due back within 30 days</a:t>
            </a:r>
          </a:p>
          <a:p>
            <a:pPr>
              <a:lnSpc>
                <a:spcPct val="100000"/>
              </a:lnSpc>
            </a:pPr>
            <a:r>
              <a:rPr lang="en-US" dirty="0"/>
              <a:t>All pages of the report must be completed and returned</a:t>
            </a:r>
          </a:p>
          <a:p>
            <a:pPr>
              <a:lnSpc>
                <a:spcPct val="100000"/>
              </a:lnSpc>
            </a:pPr>
            <a:r>
              <a:rPr lang="en-US" dirty="0"/>
              <a:t>The pension contribution is 7% of each employee’s gross, base wages</a:t>
            </a:r>
          </a:p>
          <a:p>
            <a:pPr>
              <a:lnSpc>
                <a:spcPct val="100000"/>
              </a:lnSpc>
            </a:pPr>
            <a:r>
              <a:rPr lang="en-US" dirty="0"/>
              <a:t>Overtime &amp; bonuses are not qualified for pension</a:t>
            </a:r>
          </a:p>
          <a:p>
            <a:pPr>
              <a:lnSpc>
                <a:spcPct val="100000"/>
              </a:lnSpc>
            </a:pPr>
            <a:r>
              <a:rPr lang="en-US" dirty="0"/>
              <a:t>List all new full-time employees in the ‘New Employee’ section, along will their </a:t>
            </a:r>
            <a:r>
              <a:rPr lang="en-US" u="sng" dirty="0"/>
              <a:t>complete</a:t>
            </a:r>
            <a:r>
              <a:rPr lang="en-US" dirty="0"/>
              <a:t> information</a:t>
            </a:r>
          </a:p>
          <a:p>
            <a:pPr>
              <a:lnSpc>
                <a:spcPct val="100000"/>
              </a:lnSpc>
            </a:pPr>
            <a:r>
              <a:rPr lang="en-US" dirty="0"/>
              <a:t>If an employee has transferred from another unit, their salary would count upon their start date</a:t>
            </a:r>
          </a:p>
          <a:p>
            <a:pPr>
              <a:lnSpc>
                <a:spcPct val="100000"/>
              </a:lnSpc>
            </a:pPr>
            <a:r>
              <a:rPr lang="en-US" dirty="0"/>
              <a:t>If an employee’s eligibility date falls in the middle of the quarter, only count the wages from their 1-year anniversary date, through the end of that quarter</a:t>
            </a:r>
          </a:p>
          <a:p>
            <a:pPr>
              <a:lnSpc>
                <a:spcPct val="100000"/>
              </a:lnSpc>
            </a:pPr>
            <a:r>
              <a:rPr lang="en-US" dirty="0"/>
              <a:t>Please call or email the pension office if you are unsure of an employee’s eligibility</a:t>
            </a:r>
          </a:p>
          <a:p>
            <a:endParaRPr lang="en-US" dirty="0"/>
          </a:p>
        </p:txBody>
      </p:sp>
    </p:spTree>
    <p:extLst>
      <p:ext uri="{BB962C8B-B14F-4D97-AF65-F5344CB8AC3E}">
        <p14:creationId xmlns:p14="http://schemas.microsoft.com/office/powerpoint/2010/main" val="3892378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Pension Statements</a:t>
            </a:r>
          </a:p>
        </p:txBody>
      </p:sp>
      <p:sp>
        <p:nvSpPr>
          <p:cNvPr id="3" name="Content Placeholder 2"/>
          <p:cNvSpPr>
            <a:spLocks noGrp="1"/>
          </p:cNvSpPr>
          <p:nvPr>
            <p:ph idx="1"/>
          </p:nvPr>
        </p:nvSpPr>
        <p:spPr>
          <a:xfrm>
            <a:off x="2308860" y="1303020"/>
            <a:ext cx="9464040" cy="5394960"/>
          </a:xfrm>
        </p:spPr>
        <p:txBody>
          <a:bodyPr>
            <a:normAutofit/>
          </a:bodyPr>
          <a:lstStyle/>
          <a:p>
            <a:r>
              <a:rPr lang="en-US" sz="2200" dirty="0"/>
              <a:t>Annual pension statements are normally produced every year in the spring and get mailed in a large packet to business administrators </a:t>
            </a:r>
          </a:p>
          <a:p>
            <a:pPr lvl="1"/>
            <a:r>
              <a:rPr lang="en-US" sz="2200" dirty="0"/>
              <a:t>Statements come in confidential envelopes for each employee</a:t>
            </a:r>
          </a:p>
          <a:p>
            <a:pPr lvl="1"/>
            <a:r>
              <a:rPr lang="en-US" sz="2200" dirty="0" smtClean="0"/>
              <a:t>Employees </a:t>
            </a:r>
            <a:r>
              <a:rPr lang="en-US" sz="2200" u="sng" dirty="0"/>
              <a:t>cannot</a:t>
            </a:r>
            <a:r>
              <a:rPr lang="en-US" sz="2200" dirty="0"/>
              <a:t> look up their pension information online</a:t>
            </a:r>
          </a:p>
          <a:p>
            <a:r>
              <a:rPr lang="en-US" sz="2200" dirty="0"/>
              <a:t>No one has a balance in any account.    </a:t>
            </a:r>
            <a:endParaRPr lang="en-US" sz="2200" dirty="0" smtClean="0"/>
          </a:p>
          <a:p>
            <a:pPr lvl="1"/>
            <a:r>
              <a:rPr lang="en-US" sz="2200" dirty="0" smtClean="0"/>
              <a:t>If </a:t>
            </a:r>
            <a:r>
              <a:rPr lang="en-US" sz="2200" dirty="0"/>
              <a:t>they are vested, the statement will show their age 65 monthly benefit</a:t>
            </a:r>
          </a:p>
          <a:p>
            <a:r>
              <a:rPr lang="en-US" sz="2200" dirty="0"/>
              <a:t>If employees continue to work full-time beyond age 65, their benefit will continue to increase until they </a:t>
            </a:r>
            <a:r>
              <a:rPr lang="en-US" sz="2200" dirty="0" smtClean="0"/>
              <a:t>terminate employment or retire</a:t>
            </a:r>
          </a:p>
          <a:p>
            <a:pPr marL="0" indent="0">
              <a:buNone/>
            </a:pPr>
            <a:endParaRPr lang="en-US" dirty="0"/>
          </a:p>
        </p:txBody>
      </p:sp>
    </p:spTree>
    <p:extLst>
      <p:ext uri="{BB962C8B-B14F-4D97-AF65-F5344CB8AC3E}">
        <p14:creationId xmlns:p14="http://schemas.microsoft.com/office/powerpoint/2010/main" val="28553543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Great </a:t>
            </a:r>
            <a:r>
              <a:rPr lang="en-US" dirty="0" smtClean="0"/>
              <a:t>Resource for Pension information</a:t>
            </a:r>
            <a:r>
              <a:rPr lang="en-US" dirty="0"/>
              <a:t/>
            </a:r>
            <a:br>
              <a:rPr lang="en-US" dirty="0"/>
            </a:br>
            <a:endParaRPr lang="en-US" dirty="0"/>
          </a:p>
        </p:txBody>
      </p:sp>
      <p:sp>
        <p:nvSpPr>
          <p:cNvPr id="3" name="Content Placeholder 2"/>
          <p:cNvSpPr>
            <a:spLocks noGrp="1"/>
          </p:cNvSpPr>
          <p:nvPr>
            <p:ph idx="1"/>
          </p:nvPr>
        </p:nvSpPr>
        <p:spPr/>
        <p:txBody>
          <a:bodyPr/>
          <a:lstStyle/>
          <a:p>
            <a:pPr lvl="1"/>
            <a:r>
              <a:rPr lang="en-US" sz="2400" dirty="0" smtClean="0"/>
              <a:t>There </a:t>
            </a:r>
            <a:r>
              <a:rPr lang="en-US" sz="2400" dirty="0"/>
              <a:t>is a pension calculator on the archmil.org website where non-vested employees can estimate a future benefit</a:t>
            </a:r>
          </a:p>
          <a:p>
            <a:pPr lvl="1"/>
            <a:r>
              <a:rPr lang="en-US" sz="2400" dirty="0"/>
              <a:t>The pension booklets are also available on our </a:t>
            </a:r>
            <a:r>
              <a:rPr lang="en-US" sz="2400" dirty="0" smtClean="0"/>
              <a:t>website</a:t>
            </a:r>
          </a:p>
          <a:p>
            <a:pPr lvl="1"/>
            <a:endParaRPr lang="en-US" sz="2400" dirty="0"/>
          </a:p>
          <a:p>
            <a:pPr lvl="1"/>
            <a:r>
              <a:rPr lang="en-US" sz="2400" dirty="0">
                <a:hlinkClick r:id="rId2"/>
              </a:rPr>
              <a:t>https://</a:t>
            </a:r>
            <a:r>
              <a:rPr lang="en-US" sz="2400" dirty="0" smtClean="0">
                <a:hlinkClick r:id="rId2"/>
              </a:rPr>
              <a:t>www.archmil.org/offices/lay-pension.htm</a:t>
            </a:r>
            <a:endParaRPr lang="en-US" sz="2400" dirty="0" smtClean="0"/>
          </a:p>
          <a:p>
            <a:pPr marL="457200" lvl="1" indent="0">
              <a:buNone/>
            </a:pPr>
            <a:endParaRPr lang="en-US" dirty="0"/>
          </a:p>
          <a:p>
            <a:endParaRPr lang="en-US" dirty="0"/>
          </a:p>
        </p:txBody>
      </p:sp>
    </p:spTree>
    <p:extLst>
      <p:ext uri="{BB962C8B-B14F-4D97-AF65-F5344CB8AC3E}">
        <p14:creationId xmlns:p14="http://schemas.microsoft.com/office/powerpoint/2010/main" val="35509642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Retirement Process </a:t>
            </a:r>
          </a:p>
        </p:txBody>
      </p:sp>
      <p:sp>
        <p:nvSpPr>
          <p:cNvPr id="3" name="Content Placeholder 2"/>
          <p:cNvSpPr>
            <a:spLocks noGrp="1"/>
          </p:cNvSpPr>
          <p:nvPr>
            <p:ph idx="1"/>
          </p:nvPr>
        </p:nvSpPr>
        <p:spPr>
          <a:xfrm>
            <a:off x="2011680" y="1371600"/>
            <a:ext cx="9944100" cy="5486400"/>
          </a:xfrm>
        </p:spPr>
        <p:txBody>
          <a:bodyPr>
            <a:normAutofit/>
          </a:bodyPr>
          <a:lstStyle/>
          <a:p>
            <a:r>
              <a:rPr lang="en-US" dirty="0"/>
              <a:t>The normal retirement age is 65</a:t>
            </a:r>
          </a:p>
          <a:p>
            <a:r>
              <a:rPr lang="en-US" dirty="0"/>
              <a:t>Pension can be taken as early as age 60, at a reduced benefit</a:t>
            </a:r>
          </a:p>
          <a:p>
            <a:r>
              <a:rPr lang="en-US" dirty="0"/>
              <a:t>Employees must contact the pension office for their pension information 8–10 weeks in advance of the month they’d like to start</a:t>
            </a:r>
          </a:p>
          <a:p>
            <a:r>
              <a:rPr lang="en-US" dirty="0" smtClean="0"/>
              <a:t>Business </a:t>
            </a:r>
            <a:r>
              <a:rPr lang="en-US" dirty="0"/>
              <a:t>administrators will be contacted </a:t>
            </a:r>
            <a:r>
              <a:rPr lang="en-US" u="sng" dirty="0"/>
              <a:t>prior to the starting month</a:t>
            </a:r>
            <a:r>
              <a:rPr lang="en-US" dirty="0"/>
              <a:t> of an employee’s pension for final wage information</a:t>
            </a:r>
          </a:p>
          <a:p>
            <a:r>
              <a:rPr lang="en-US" dirty="0"/>
              <a:t>Applications are processed by mail</a:t>
            </a:r>
          </a:p>
          <a:p>
            <a:r>
              <a:rPr lang="en-US" dirty="0" smtClean="0"/>
              <a:t>We </a:t>
            </a:r>
            <a:r>
              <a:rPr lang="en-US" dirty="0"/>
              <a:t>offer a normal pension or a joint and survivor pension</a:t>
            </a:r>
          </a:p>
          <a:p>
            <a:pPr lvl="1"/>
            <a:r>
              <a:rPr lang="en-US" dirty="0"/>
              <a:t>The survivor for pension can only be the spouse</a:t>
            </a:r>
          </a:p>
          <a:p>
            <a:r>
              <a:rPr lang="en-US" dirty="0"/>
              <a:t>If a vested person is over age 65 and no longer working full-time, their benefit amount does not increase</a:t>
            </a:r>
          </a:p>
          <a:p>
            <a:r>
              <a:rPr lang="en-US" dirty="0"/>
              <a:t>Pension payments come via direct deposit at the end of each month</a:t>
            </a:r>
          </a:p>
          <a:p>
            <a:r>
              <a:rPr lang="en-US" dirty="0"/>
              <a:t>We offer a lump sum benefit, </a:t>
            </a:r>
            <a:r>
              <a:rPr lang="en-US" i="1" dirty="0"/>
              <a:t>only</a:t>
            </a:r>
            <a:r>
              <a:rPr lang="en-US" dirty="0"/>
              <a:t> if a retiree’s monthly benefit is $100.00 or less</a:t>
            </a:r>
          </a:p>
          <a:p>
            <a:endParaRPr lang="en-US" dirty="0"/>
          </a:p>
        </p:txBody>
      </p:sp>
    </p:spTree>
    <p:extLst>
      <p:ext uri="{BB962C8B-B14F-4D97-AF65-F5344CB8AC3E}">
        <p14:creationId xmlns:p14="http://schemas.microsoft.com/office/powerpoint/2010/main" val="39755408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a:xfrm>
            <a:off x="2240280" y="1211580"/>
            <a:ext cx="9692640" cy="5646420"/>
          </a:xfrm>
        </p:spPr>
        <p:txBody>
          <a:bodyPr>
            <a:normAutofit/>
          </a:bodyPr>
          <a:lstStyle/>
          <a:p>
            <a:pPr marL="0" indent="0" algn="ctr">
              <a:lnSpc>
                <a:spcPct val="150000"/>
              </a:lnSpc>
              <a:buNone/>
            </a:pPr>
            <a:r>
              <a:rPr lang="en-US" sz="3200" dirty="0" smtClean="0"/>
              <a:t>Lay </a:t>
            </a:r>
            <a:r>
              <a:rPr lang="en-US" sz="3200" dirty="0"/>
              <a:t>Pension </a:t>
            </a:r>
            <a:r>
              <a:rPr lang="en-US" sz="3200" dirty="0" smtClean="0"/>
              <a:t>Coordinator</a:t>
            </a:r>
          </a:p>
          <a:p>
            <a:pPr marL="0" indent="0" algn="ctr">
              <a:lnSpc>
                <a:spcPct val="150000"/>
              </a:lnSpc>
              <a:buNone/>
            </a:pPr>
            <a:r>
              <a:rPr lang="en-US" sz="3200" dirty="0" smtClean="0"/>
              <a:t>Bridget </a:t>
            </a:r>
            <a:r>
              <a:rPr lang="en-US" sz="3200" dirty="0"/>
              <a:t>Fischer</a:t>
            </a:r>
            <a:br>
              <a:rPr lang="en-US" sz="3200" dirty="0"/>
            </a:br>
            <a:r>
              <a:rPr lang="en-US" sz="4000" dirty="0">
                <a:hlinkClick r:id="rId2"/>
              </a:rPr>
              <a:t>fischerb@archmil.org</a:t>
            </a:r>
            <a:r>
              <a:rPr lang="en-US" sz="4000" dirty="0"/>
              <a:t>   </a:t>
            </a:r>
            <a:endParaRPr lang="en-US" sz="4000" dirty="0" smtClean="0"/>
          </a:p>
          <a:p>
            <a:pPr marL="0" indent="0" algn="ctr">
              <a:lnSpc>
                <a:spcPct val="150000"/>
              </a:lnSpc>
              <a:buNone/>
            </a:pPr>
            <a:r>
              <a:rPr lang="en-US" sz="3200" dirty="0" smtClean="0"/>
              <a:t>  </a:t>
            </a:r>
            <a:r>
              <a:rPr lang="en-US" sz="3600" dirty="0"/>
              <a:t>414-769-3317</a:t>
            </a:r>
          </a:p>
          <a:p>
            <a:pPr marL="0" indent="0">
              <a:buNone/>
            </a:pPr>
            <a:endParaRPr lang="en-US" dirty="0"/>
          </a:p>
        </p:txBody>
      </p:sp>
    </p:spTree>
    <p:extLst>
      <p:ext uri="{BB962C8B-B14F-4D97-AF65-F5344CB8AC3E}">
        <p14:creationId xmlns:p14="http://schemas.microsoft.com/office/powerpoint/2010/main" val="38800995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63150"/>
          </a:xfrm>
        </p:spPr>
        <p:txBody>
          <a:bodyPr/>
          <a:lstStyle/>
          <a:p>
            <a:r>
              <a:rPr lang="en-US" dirty="0" smtClean="0"/>
              <a:t>Lunch </a:t>
            </a:r>
            <a:endParaRPr lang="en-US" dirty="0"/>
          </a:p>
        </p:txBody>
      </p:sp>
      <p:pic>
        <p:nvPicPr>
          <p:cNvPr id="1026" name="Picture 2" descr="Meal Prayer Bounty Brea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1170" y="1432619"/>
            <a:ext cx="6521570" cy="489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69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Parish Financial Management Manual</a:t>
            </a:r>
            <a:endParaRPr lang="en-US" dirty="0"/>
          </a:p>
        </p:txBody>
      </p:sp>
      <p:sp>
        <p:nvSpPr>
          <p:cNvPr id="3" name="Subtitle 2"/>
          <p:cNvSpPr>
            <a:spLocks noGrp="1"/>
          </p:cNvSpPr>
          <p:nvPr>
            <p:ph type="subTitle" idx="1"/>
          </p:nvPr>
        </p:nvSpPr>
        <p:spPr/>
        <p:txBody>
          <a:bodyPr/>
          <a:lstStyle/>
          <a:p>
            <a:r>
              <a:rPr lang="en-US" dirty="0" smtClean="0"/>
              <a:t>Katie Esterle</a:t>
            </a:r>
          </a:p>
          <a:p>
            <a:r>
              <a:rPr lang="en-US" dirty="0" smtClean="0"/>
              <a:t>Parish &amp; School Financial Consulting</a:t>
            </a:r>
            <a:endParaRPr lang="en-US" dirty="0"/>
          </a:p>
        </p:txBody>
      </p:sp>
      <p:pic>
        <p:nvPicPr>
          <p:cNvPr id="4" name="Picture 3"/>
          <p:cNvPicPr>
            <a:picLocks noChangeAspect="1"/>
          </p:cNvPicPr>
          <p:nvPr/>
        </p:nvPicPr>
        <p:blipFill>
          <a:blip r:embed="rId2"/>
          <a:stretch>
            <a:fillRect/>
          </a:stretch>
        </p:blipFill>
        <p:spPr>
          <a:xfrm>
            <a:off x="340217" y="-1"/>
            <a:ext cx="1695617" cy="2352370"/>
          </a:xfrm>
          <a:prstGeom prst="rect">
            <a:avLst/>
          </a:prstGeom>
        </p:spPr>
      </p:pic>
    </p:spTree>
    <p:extLst>
      <p:ext uri="{BB962C8B-B14F-4D97-AF65-F5344CB8AC3E}">
        <p14:creationId xmlns:p14="http://schemas.microsoft.com/office/powerpoint/2010/main" val="2587833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Exempt</a:t>
            </a:r>
            <a:br>
              <a:rPr lang="en-US" dirty="0" smtClean="0"/>
            </a:br>
            <a:r>
              <a:rPr lang="en-US" dirty="0" smtClean="0"/>
              <a:t>vs</a:t>
            </a:r>
            <a:br>
              <a:rPr lang="en-US" dirty="0" smtClean="0"/>
            </a:br>
            <a:r>
              <a:rPr lang="en-US" dirty="0" smtClean="0"/>
              <a:t>Non-Exempt</a:t>
            </a:r>
            <a:endParaRPr lang="en-US" dirty="0"/>
          </a:p>
        </p:txBody>
      </p:sp>
      <p:sp>
        <p:nvSpPr>
          <p:cNvPr id="3" name="Text Placeholder 2"/>
          <p:cNvSpPr>
            <a:spLocks noGrp="1"/>
          </p:cNvSpPr>
          <p:nvPr>
            <p:ph type="body" idx="1"/>
          </p:nvPr>
        </p:nvSpPr>
        <p:spPr/>
        <p:txBody>
          <a:bodyPr>
            <a:normAutofit/>
          </a:bodyPr>
          <a:lstStyle/>
          <a:p>
            <a:r>
              <a:rPr lang="en-US" sz="4000" dirty="0" smtClean="0"/>
              <a:t>Hourly vs Salary</a:t>
            </a:r>
            <a:endParaRPr lang="en-US" sz="4000" dirty="0"/>
          </a:p>
        </p:txBody>
      </p:sp>
      <p:sp>
        <p:nvSpPr>
          <p:cNvPr id="4" name="AutoShape 2" descr="Image result for german shepherd coff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Image result for german shepherd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404731"/>
            <a:ext cx="2212068" cy="2212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2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the manual</a:t>
            </a:r>
            <a:endParaRPr lang="en-US" dirty="0"/>
          </a:p>
        </p:txBody>
      </p:sp>
      <p:sp>
        <p:nvSpPr>
          <p:cNvPr id="3" name="Content Placeholder 2"/>
          <p:cNvSpPr>
            <a:spLocks noGrp="1"/>
          </p:cNvSpPr>
          <p:nvPr>
            <p:ph idx="1"/>
          </p:nvPr>
        </p:nvSpPr>
        <p:spPr/>
        <p:txBody>
          <a:bodyPr>
            <a:normAutofit/>
          </a:bodyPr>
          <a:lstStyle/>
          <a:p>
            <a:r>
              <a:rPr lang="en-US" sz="2400" dirty="0" smtClean="0"/>
              <a:t>Section 1 – Foundations for Financial Management</a:t>
            </a:r>
          </a:p>
          <a:p>
            <a:r>
              <a:rPr lang="en-US" sz="2400" dirty="0" smtClean="0"/>
              <a:t>Section 2 – Accounting Principles &amp; Procedures</a:t>
            </a:r>
          </a:p>
          <a:p>
            <a:r>
              <a:rPr lang="en-US" sz="2400" dirty="0" smtClean="0"/>
              <a:t>Section 3 – Chart of Accounts</a:t>
            </a:r>
          </a:p>
          <a:p>
            <a:r>
              <a:rPr lang="en-US" sz="2400" dirty="0" smtClean="0"/>
              <a:t>Section 4 – Parish Budgeting</a:t>
            </a:r>
          </a:p>
          <a:p>
            <a:r>
              <a:rPr lang="en-US" sz="2400" dirty="0" smtClean="0"/>
              <a:t>Section 5 – Financial Management Guidelines</a:t>
            </a:r>
          </a:p>
          <a:p>
            <a:r>
              <a:rPr lang="en-US" sz="2400" dirty="0" smtClean="0"/>
              <a:t>Section 6 – Financial Reporting</a:t>
            </a:r>
          </a:p>
          <a:p>
            <a:r>
              <a:rPr lang="en-US" sz="2400" dirty="0" smtClean="0"/>
              <a:t>Section 7 – Financial Reviews</a:t>
            </a:r>
            <a:endParaRPr lang="en-US" sz="2400" dirty="0"/>
          </a:p>
        </p:txBody>
      </p:sp>
    </p:spTree>
    <p:extLst>
      <p:ext uri="{BB962C8B-B14F-4D97-AF65-F5344CB8AC3E}">
        <p14:creationId xmlns:p14="http://schemas.microsoft.com/office/powerpoint/2010/main" val="1092095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Section 1</a:t>
            </a:r>
            <a:br>
              <a:rPr lang="en-US" dirty="0" smtClean="0"/>
            </a:br>
            <a:r>
              <a:rPr lang="en-US" dirty="0" smtClean="0"/>
              <a:t>Foundations for Parish Financial Management</a:t>
            </a:r>
            <a:endParaRPr lang="en-US" dirty="0"/>
          </a:p>
        </p:txBody>
      </p:sp>
      <p:sp>
        <p:nvSpPr>
          <p:cNvPr id="3" name="Content Placeholder 2"/>
          <p:cNvSpPr>
            <a:spLocks noGrp="1"/>
          </p:cNvSpPr>
          <p:nvPr>
            <p:ph idx="1"/>
          </p:nvPr>
        </p:nvSpPr>
        <p:spPr>
          <a:xfrm>
            <a:off x="2589212" y="2133600"/>
            <a:ext cx="9145588" cy="4559300"/>
          </a:xfrm>
        </p:spPr>
        <p:txBody>
          <a:bodyPr>
            <a:noAutofit/>
          </a:bodyPr>
          <a:lstStyle/>
          <a:p>
            <a:r>
              <a:rPr lang="en-US" sz="2400" dirty="0" smtClean="0"/>
              <a:t>What is in this section?</a:t>
            </a:r>
          </a:p>
          <a:p>
            <a:pPr lvl="1"/>
            <a:r>
              <a:rPr lang="en-US" sz="2400" dirty="0" smtClean="0"/>
              <a:t>Purpose of the Manual – provide guidance to parish &amp; school administrators who are charged with financial management</a:t>
            </a:r>
          </a:p>
          <a:p>
            <a:pPr lvl="1"/>
            <a:r>
              <a:rPr lang="en-US" sz="2400" dirty="0" smtClean="0"/>
              <a:t>Ideas on Stewardship &amp; Ministry of Administration</a:t>
            </a:r>
          </a:p>
          <a:p>
            <a:pPr lvl="1"/>
            <a:r>
              <a:rPr lang="en-US" sz="2400" dirty="0" smtClean="0"/>
              <a:t>Civil &amp; Canon Law</a:t>
            </a:r>
          </a:p>
          <a:p>
            <a:pPr lvl="2"/>
            <a:r>
              <a:rPr lang="en-US" sz="2000" dirty="0" smtClean="0"/>
              <a:t>All parishes in the Archdiocese are separate corporations. The Board of Directors of each parish includes the Archbishop (as President), the Vicar General, Pastor/Administrator, and two Trustees.</a:t>
            </a:r>
            <a:endParaRPr lang="en-US" sz="2000" dirty="0"/>
          </a:p>
        </p:txBody>
      </p:sp>
    </p:spTree>
    <p:extLst>
      <p:ext uri="{BB962C8B-B14F-4D97-AF65-F5344CB8AC3E}">
        <p14:creationId xmlns:p14="http://schemas.microsoft.com/office/powerpoint/2010/main" val="7961390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Section 2</a:t>
            </a:r>
            <a:br>
              <a:rPr lang="en-US" dirty="0" smtClean="0"/>
            </a:br>
            <a:r>
              <a:rPr lang="en-US" dirty="0" smtClean="0"/>
              <a:t>Accounting Principles &amp; Procedures</a:t>
            </a:r>
            <a:endParaRPr lang="en-US" dirty="0"/>
          </a:p>
        </p:txBody>
      </p:sp>
      <p:sp>
        <p:nvSpPr>
          <p:cNvPr id="3" name="Content Placeholder 2"/>
          <p:cNvSpPr>
            <a:spLocks noGrp="1"/>
          </p:cNvSpPr>
          <p:nvPr>
            <p:ph idx="1"/>
          </p:nvPr>
        </p:nvSpPr>
        <p:spPr>
          <a:xfrm>
            <a:off x="2247900" y="1905000"/>
            <a:ext cx="9256712" cy="4470400"/>
          </a:xfrm>
        </p:spPr>
        <p:txBody>
          <a:bodyPr>
            <a:noAutofit/>
          </a:bodyPr>
          <a:lstStyle/>
          <a:p>
            <a:r>
              <a:rPr lang="en-US" sz="2000" dirty="0" smtClean="0"/>
              <a:t>What is in this section?</a:t>
            </a:r>
          </a:p>
          <a:p>
            <a:pPr lvl="1"/>
            <a:r>
              <a:rPr lang="en-US" sz="2000" dirty="0" smtClean="0"/>
              <a:t>Development of Accounting Standards</a:t>
            </a:r>
          </a:p>
          <a:p>
            <a:pPr lvl="1"/>
            <a:r>
              <a:rPr lang="en-US" sz="2000" dirty="0" smtClean="0"/>
              <a:t>Fiscal Year – Parishes &amp; Schools report on a fiscal year beginning on July 1</a:t>
            </a:r>
            <a:r>
              <a:rPr lang="en-US" sz="2000" baseline="30000" dirty="0" smtClean="0"/>
              <a:t>st</a:t>
            </a:r>
            <a:r>
              <a:rPr lang="en-US" sz="2000" dirty="0" smtClean="0"/>
              <a:t> and ending on June 30</a:t>
            </a:r>
            <a:r>
              <a:rPr lang="en-US" sz="2000" baseline="30000" dirty="0" smtClean="0"/>
              <a:t>th</a:t>
            </a:r>
            <a:r>
              <a:rPr lang="en-US" sz="2000" dirty="0" smtClean="0"/>
              <a:t> </a:t>
            </a:r>
          </a:p>
          <a:p>
            <a:pPr lvl="1"/>
            <a:r>
              <a:rPr lang="en-US" sz="2000" dirty="0" smtClean="0"/>
              <a:t>Cash vs. Accrual Accounting</a:t>
            </a:r>
          </a:p>
          <a:p>
            <a:pPr lvl="2"/>
            <a:r>
              <a:rPr lang="en-US" sz="1800" dirty="0" smtClean="0"/>
              <a:t>It is recommended that parish use cash-basis with some accruals built in at year-end</a:t>
            </a:r>
          </a:p>
          <a:p>
            <a:pPr lvl="3"/>
            <a:r>
              <a:rPr lang="en-US" sz="1800" dirty="0" smtClean="0"/>
              <a:t>Parishes &amp; Schools that participate in the Choice program will need to report on a accrual basis</a:t>
            </a:r>
          </a:p>
          <a:p>
            <a:pPr lvl="1"/>
            <a:r>
              <a:rPr lang="en-US" sz="2000" dirty="0" smtClean="0"/>
              <a:t>Other Accounting Practices: Financial Statements, Expense Allocations, Deprecation</a:t>
            </a:r>
          </a:p>
        </p:txBody>
      </p:sp>
    </p:spTree>
    <p:extLst>
      <p:ext uri="{BB962C8B-B14F-4D97-AF65-F5344CB8AC3E}">
        <p14:creationId xmlns:p14="http://schemas.microsoft.com/office/powerpoint/2010/main" val="2087503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Just for fun….</a:t>
            </a:r>
            <a:endParaRPr lang="en-US" sz="4400" dirty="0"/>
          </a:p>
        </p:txBody>
      </p:sp>
      <p:sp>
        <p:nvSpPr>
          <p:cNvPr id="3" name="Content Placeholder 2"/>
          <p:cNvSpPr>
            <a:spLocks noGrp="1"/>
          </p:cNvSpPr>
          <p:nvPr>
            <p:ph idx="1"/>
          </p:nvPr>
        </p:nvSpPr>
        <p:spPr/>
        <p:txBody>
          <a:bodyPr/>
          <a:lstStyle/>
          <a:p>
            <a:pPr marL="0" indent="0">
              <a:buNone/>
            </a:pPr>
            <a:r>
              <a:rPr lang="en-US" sz="2400" dirty="0" smtClean="0"/>
              <a:t>Did you know that the fundamental accounting method of “double-entry bookkeeping” was developed in 1494 by Luca </a:t>
            </a:r>
            <a:r>
              <a:rPr lang="en-US" sz="2400" dirty="0" err="1" smtClean="0"/>
              <a:t>Pacioli</a:t>
            </a:r>
            <a:r>
              <a:rPr lang="en-US" sz="2400" dirty="0" smtClean="0"/>
              <a:t> – a Catholic friar.</a:t>
            </a:r>
          </a:p>
          <a:p>
            <a:pPr marL="0" indent="0">
              <a:buNone/>
            </a:pPr>
            <a:endParaRPr lang="en-US" dirty="0" smtClean="0"/>
          </a:p>
          <a:p>
            <a:pPr marL="0" indent="0">
              <a:buNone/>
            </a:pPr>
            <a:endParaRPr lang="en-US" dirty="0"/>
          </a:p>
          <a:p>
            <a:pPr marL="0" indent="0" algn="ctr">
              <a:buNone/>
            </a:pPr>
            <a:r>
              <a:rPr lang="en-US" dirty="0" smtClean="0"/>
              <a:t>More valuable information like this can be found in the Parish &amp; School Financial Management Manual! </a:t>
            </a:r>
            <a:endParaRPr lang="en-US" dirty="0"/>
          </a:p>
          <a:p>
            <a:pPr marL="0" indent="0">
              <a:buNone/>
            </a:pPr>
            <a:endParaRPr lang="en-US" dirty="0"/>
          </a:p>
        </p:txBody>
      </p:sp>
    </p:spTree>
    <p:extLst>
      <p:ext uri="{BB962C8B-B14F-4D97-AF65-F5344CB8AC3E}">
        <p14:creationId xmlns:p14="http://schemas.microsoft.com/office/powerpoint/2010/main" val="41658599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15660"/>
            <a:ext cx="8911687" cy="1031547"/>
          </a:xfrm>
        </p:spPr>
        <p:txBody>
          <a:bodyPr>
            <a:normAutofit fontScale="90000"/>
          </a:bodyPr>
          <a:lstStyle/>
          <a:p>
            <a:r>
              <a:rPr lang="en-US" dirty="0" smtClean="0"/>
              <a:t>Section 3</a:t>
            </a:r>
            <a:br>
              <a:rPr lang="en-US" dirty="0" smtClean="0"/>
            </a:br>
            <a:r>
              <a:rPr lang="en-US" dirty="0" smtClean="0"/>
              <a:t>Uniform Chart of Accounts</a:t>
            </a:r>
            <a:endParaRPr lang="en-US" dirty="0"/>
          </a:p>
        </p:txBody>
      </p:sp>
      <p:sp>
        <p:nvSpPr>
          <p:cNvPr id="3" name="Content Placeholder 2"/>
          <p:cNvSpPr>
            <a:spLocks noGrp="1"/>
          </p:cNvSpPr>
          <p:nvPr>
            <p:ph idx="1"/>
          </p:nvPr>
        </p:nvSpPr>
        <p:spPr>
          <a:xfrm>
            <a:off x="2441274" y="1247207"/>
            <a:ext cx="9532189" cy="5550408"/>
          </a:xfrm>
        </p:spPr>
        <p:txBody>
          <a:bodyPr/>
          <a:lstStyle/>
          <a:p>
            <a:r>
              <a:rPr lang="en-US" dirty="0" smtClean="0"/>
              <a:t>Provides a simple &amp; understandable method of reporting operations of the parish</a:t>
            </a:r>
          </a:p>
          <a:p>
            <a:r>
              <a:rPr lang="en-US" dirty="0" smtClean="0"/>
              <a:t>Account format</a:t>
            </a:r>
          </a:p>
          <a:p>
            <a:endParaRPr lang="en-US" dirty="0" smtClean="0"/>
          </a:p>
          <a:p>
            <a:endParaRPr lang="en-US" dirty="0" smtClean="0"/>
          </a:p>
          <a:p>
            <a:endParaRPr lang="en-US" dirty="0" smtClean="0"/>
          </a:p>
          <a:p>
            <a:r>
              <a:rPr lang="en-US" dirty="0" smtClean="0"/>
              <a:t>Program &amp; Account Definitions</a:t>
            </a:r>
          </a:p>
          <a:p>
            <a:pPr lvl="1"/>
            <a:r>
              <a:rPr lang="en-US" dirty="0" smtClean="0"/>
              <a:t>Example: Accounting for Investments</a:t>
            </a:r>
          </a:p>
          <a:p>
            <a:pPr lvl="2"/>
            <a:endParaRPr lang="en-US" dirty="0"/>
          </a:p>
        </p:txBody>
      </p:sp>
      <p:pic>
        <p:nvPicPr>
          <p:cNvPr id="4" name="Picture 3"/>
          <p:cNvPicPr>
            <a:picLocks noChangeAspect="1"/>
          </p:cNvPicPr>
          <p:nvPr/>
        </p:nvPicPr>
        <p:blipFill>
          <a:blip r:embed="rId2"/>
          <a:stretch>
            <a:fillRect/>
          </a:stretch>
        </p:blipFill>
        <p:spPr>
          <a:xfrm>
            <a:off x="4775372" y="1813736"/>
            <a:ext cx="4676775" cy="1171575"/>
          </a:xfrm>
          <a:prstGeom prst="rect">
            <a:avLst/>
          </a:prstGeom>
        </p:spPr>
      </p:pic>
      <p:pic>
        <p:nvPicPr>
          <p:cNvPr id="5" name="Picture 4"/>
          <p:cNvPicPr>
            <a:picLocks noChangeAspect="1"/>
          </p:cNvPicPr>
          <p:nvPr/>
        </p:nvPicPr>
        <p:blipFill>
          <a:blip r:embed="rId3"/>
          <a:stretch>
            <a:fillRect/>
          </a:stretch>
        </p:blipFill>
        <p:spPr>
          <a:xfrm>
            <a:off x="2831877" y="4415816"/>
            <a:ext cx="6973953" cy="1837865"/>
          </a:xfrm>
          <a:prstGeom prst="rect">
            <a:avLst/>
          </a:prstGeom>
        </p:spPr>
      </p:pic>
    </p:spTree>
    <p:extLst>
      <p:ext uri="{BB962C8B-B14F-4D97-AF65-F5344CB8AC3E}">
        <p14:creationId xmlns:p14="http://schemas.microsoft.com/office/powerpoint/2010/main" val="2355000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4</a:t>
            </a:r>
            <a:br>
              <a:rPr lang="en-US" dirty="0" smtClean="0"/>
            </a:br>
            <a:r>
              <a:rPr lang="en-US" dirty="0" smtClean="0"/>
              <a:t>Parish Budgeting Guidelines</a:t>
            </a:r>
            <a:endParaRPr lang="en-US" dirty="0"/>
          </a:p>
        </p:txBody>
      </p:sp>
      <p:sp>
        <p:nvSpPr>
          <p:cNvPr id="3" name="Content Placeholder 2"/>
          <p:cNvSpPr>
            <a:spLocks noGrp="1"/>
          </p:cNvSpPr>
          <p:nvPr>
            <p:ph idx="1"/>
          </p:nvPr>
        </p:nvSpPr>
        <p:spPr/>
        <p:txBody>
          <a:bodyPr/>
          <a:lstStyle/>
          <a:p>
            <a:r>
              <a:rPr lang="en-US" sz="2400" dirty="0" smtClean="0"/>
              <a:t>Budgeting Process</a:t>
            </a:r>
          </a:p>
          <a:p>
            <a:r>
              <a:rPr lang="en-US" sz="2400" dirty="0" smtClean="0"/>
              <a:t>Balanced &amp; Deficit Approval Process</a:t>
            </a:r>
          </a:p>
          <a:p>
            <a:r>
              <a:rPr lang="en-US" sz="2400" dirty="0" smtClean="0"/>
              <a:t>Budget comparison to actuals</a:t>
            </a:r>
          </a:p>
          <a:p>
            <a:r>
              <a:rPr lang="en-US" sz="2400" dirty="0" smtClean="0"/>
              <a:t>Budgeting Timeline</a:t>
            </a:r>
          </a:p>
          <a:p>
            <a:endParaRPr lang="en-US" dirty="0"/>
          </a:p>
          <a:p>
            <a:pPr marL="0" indent="0">
              <a:buNone/>
            </a:pPr>
            <a:endParaRPr lang="en-US" dirty="0" smtClean="0"/>
          </a:p>
          <a:p>
            <a:pPr marL="0" indent="0">
              <a:buNone/>
            </a:pPr>
            <a:r>
              <a:rPr lang="en-US" dirty="0" smtClean="0"/>
              <a:t>*</a:t>
            </a:r>
            <a:r>
              <a:rPr lang="en-US" sz="1200" dirty="0" smtClean="0"/>
              <a:t>We will discuss budgets in detail later today</a:t>
            </a:r>
            <a:endParaRPr lang="en-US" sz="1200" dirty="0"/>
          </a:p>
        </p:txBody>
      </p:sp>
    </p:spTree>
    <p:extLst>
      <p:ext uri="{BB962C8B-B14F-4D97-AF65-F5344CB8AC3E}">
        <p14:creationId xmlns:p14="http://schemas.microsoft.com/office/powerpoint/2010/main" val="743606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Section 5 </a:t>
            </a:r>
            <a:br>
              <a:rPr lang="en-US" dirty="0" smtClean="0"/>
            </a:br>
            <a:r>
              <a:rPr lang="en-US" dirty="0" smtClean="0"/>
              <a:t>Fund &amp; Financial Management Guidelines</a:t>
            </a:r>
            <a:endParaRPr lang="en-US" dirty="0"/>
          </a:p>
        </p:txBody>
      </p:sp>
      <p:sp>
        <p:nvSpPr>
          <p:cNvPr id="3" name="Content Placeholder 2"/>
          <p:cNvSpPr>
            <a:spLocks noGrp="1"/>
          </p:cNvSpPr>
          <p:nvPr>
            <p:ph idx="1"/>
          </p:nvPr>
        </p:nvSpPr>
        <p:spPr>
          <a:xfrm>
            <a:off x="2363638" y="2160589"/>
            <a:ext cx="9140974" cy="4331651"/>
          </a:xfrm>
        </p:spPr>
        <p:txBody>
          <a:bodyPr>
            <a:normAutofit/>
          </a:bodyPr>
          <a:lstStyle/>
          <a:p>
            <a:r>
              <a:rPr lang="en-US" dirty="0" smtClean="0"/>
              <a:t>Financial Control – good recordkeeping and preservation of key records</a:t>
            </a:r>
          </a:p>
          <a:p>
            <a:r>
              <a:rPr lang="en-US" dirty="0" smtClean="0"/>
              <a:t>Affiliated Organizations – all affiliated organizations are accountable to the parish</a:t>
            </a:r>
          </a:p>
          <a:p>
            <a:pPr lvl="1"/>
            <a:r>
              <a:rPr lang="en-US" dirty="0" smtClean="0"/>
              <a:t>Ex: Home &amp; School, Christian Women. This does not include Knights of Columbus and other organizations that are affiliated with another organization.</a:t>
            </a:r>
          </a:p>
          <a:p>
            <a:r>
              <a:rPr lang="en-US" dirty="0" smtClean="0"/>
              <a:t>Financial Accounts – maintenance of parish checking and saving accounts.</a:t>
            </a:r>
          </a:p>
          <a:p>
            <a:r>
              <a:rPr lang="en-US" dirty="0" smtClean="0"/>
              <a:t>Procedures for Collection, Fundraising, Tuition and General Receipts </a:t>
            </a:r>
          </a:p>
          <a:p>
            <a:r>
              <a:rPr lang="en-US" dirty="0" smtClean="0"/>
              <a:t>Procedures for Disbursements, including Petty Cash</a:t>
            </a:r>
          </a:p>
          <a:p>
            <a:r>
              <a:rPr lang="en-US" dirty="0" smtClean="0"/>
              <a:t>Payroll</a:t>
            </a:r>
          </a:p>
          <a:p>
            <a:r>
              <a:rPr lang="en-US" dirty="0" smtClean="0"/>
              <a:t>Investments &amp; Fixed Assets</a:t>
            </a:r>
          </a:p>
          <a:p>
            <a:r>
              <a:rPr lang="en-US" dirty="0" smtClean="0"/>
              <a:t>Cemeteries &amp; Restricted Funds</a:t>
            </a:r>
          </a:p>
          <a:p>
            <a:endParaRPr lang="en-US" dirty="0" smtClean="0"/>
          </a:p>
        </p:txBody>
      </p:sp>
    </p:spTree>
    <p:extLst>
      <p:ext uri="{BB962C8B-B14F-4D97-AF65-F5344CB8AC3E}">
        <p14:creationId xmlns:p14="http://schemas.microsoft.com/office/powerpoint/2010/main" val="40875547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6</a:t>
            </a:r>
            <a:br>
              <a:rPr lang="en-US" dirty="0" smtClean="0"/>
            </a:br>
            <a:r>
              <a:rPr lang="en-US" dirty="0" smtClean="0"/>
              <a:t>Financial Reporting</a:t>
            </a:r>
            <a:endParaRPr lang="en-US" dirty="0"/>
          </a:p>
        </p:txBody>
      </p:sp>
      <p:sp>
        <p:nvSpPr>
          <p:cNvPr id="3" name="Content Placeholder 2"/>
          <p:cNvSpPr>
            <a:spLocks noGrp="1"/>
          </p:cNvSpPr>
          <p:nvPr>
            <p:ph idx="1"/>
          </p:nvPr>
        </p:nvSpPr>
        <p:spPr/>
        <p:txBody>
          <a:bodyPr/>
          <a:lstStyle/>
          <a:p>
            <a:r>
              <a:rPr lang="en-US" sz="2400" dirty="0" smtClean="0"/>
              <a:t>Financial Reporting to Parishioners</a:t>
            </a:r>
          </a:p>
          <a:p>
            <a:r>
              <a:rPr lang="en-US" sz="2400" dirty="0" smtClean="0"/>
              <a:t>Finance Council &amp; Management Reporting</a:t>
            </a:r>
            <a:endParaRPr lang="en-US" sz="2400" dirty="0"/>
          </a:p>
          <a:p>
            <a:r>
              <a:rPr lang="en-US" sz="2400" dirty="0"/>
              <a:t>Confidential Financial Statement (CFS)</a:t>
            </a:r>
          </a:p>
          <a:p>
            <a:endParaRPr lang="en-US" dirty="0"/>
          </a:p>
        </p:txBody>
      </p:sp>
    </p:spTree>
    <p:extLst>
      <p:ext uri="{BB962C8B-B14F-4D97-AF65-F5344CB8AC3E}">
        <p14:creationId xmlns:p14="http://schemas.microsoft.com/office/powerpoint/2010/main" val="13038831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7</a:t>
            </a:r>
            <a:br>
              <a:rPr lang="en-US" dirty="0" smtClean="0"/>
            </a:br>
            <a:r>
              <a:rPr lang="en-US" dirty="0" smtClean="0"/>
              <a:t>Financial Review Procedures</a:t>
            </a:r>
            <a:endParaRPr lang="en-US" dirty="0"/>
          </a:p>
        </p:txBody>
      </p:sp>
      <p:sp>
        <p:nvSpPr>
          <p:cNvPr id="3" name="Content Placeholder 2"/>
          <p:cNvSpPr>
            <a:spLocks noGrp="1"/>
          </p:cNvSpPr>
          <p:nvPr>
            <p:ph idx="1"/>
          </p:nvPr>
        </p:nvSpPr>
        <p:spPr/>
        <p:txBody>
          <a:bodyPr>
            <a:normAutofit fontScale="85000" lnSpcReduction="10000"/>
          </a:bodyPr>
          <a:lstStyle/>
          <a:p>
            <a:r>
              <a:rPr lang="en-US" sz="2400" dirty="0" smtClean="0"/>
              <a:t>Periodic Financial and Internal Financial Reviews</a:t>
            </a:r>
          </a:p>
          <a:p>
            <a:r>
              <a:rPr lang="en-US" sz="2400" dirty="0" smtClean="0"/>
              <a:t>Parish Audits</a:t>
            </a:r>
          </a:p>
          <a:p>
            <a:r>
              <a:rPr lang="en-US" sz="2400" dirty="0" smtClean="0"/>
              <a:t>CFS Review</a:t>
            </a:r>
          </a:p>
          <a:p>
            <a:r>
              <a:rPr lang="en-US" sz="2400" dirty="0" smtClean="0"/>
              <a:t>Archdiocesan Financial Review</a:t>
            </a:r>
          </a:p>
          <a:p>
            <a:pPr lvl="1"/>
            <a:r>
              <a:rPr lang="en-US" sz="2400" dirty="0" smtClean="0"/>
              <a:t>Based on your parish’s size, this is performed annually or biennially </a:t>
            </a:r>
          </a:p>
          <a:p>
            <a:pPr lvl="1"/>
            <a:r>
              <a:rPr lang="en-US" sz="2400" dirty="0" smtClean="0"/>
              <a:t>$500 for parish’s with $750,000 or less in operating revenue; $1,000 for parish’s with more than $750,000 in operating revenue</a:t>
            </a:r>
          </a:p>
          <a:p>
            <a:pPr lvl="1"/>
            <a:r>
              <a:rPr lang="en-US" sz="2400" dirty="0" smtClean="0"/>
              <a:t>Facilitated by Parish Finance Office, by our staff or outside contractor</a:t>
            </a:r>
          </a:p>
          <a:p>
            <a:pPr lvl="1"/>
            <a:endParaRPr lang="en-US" dirty="0" smtClean="0"/>
          </a:p>
          <a:p>
            <a:endParaRPr lang="en-US" dirty="0"/>
          </a:p>
        </p:txBody>
      </p:sp>
    </p:spTree>
    <p:extLst>
      <p:ext uri="{BB962C8B-B14F-4D97-AF65-F5344CB8AC3E}">
        <p14:creationId xmlns:p14="http://schemas.microsoft.com/office/powerpoint/2010/main" val="22666061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575347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41771" y="1023867"/>
            <a:ext cx="4072659" cy="5066690"/>
          </a:xfrm>
        </p:spPr>
        <p:txBody>
          <a:bodyPr>
            <a:normAutofit fontScale="90000"/>
          </a:bodyPr>
          <a:lstStyle/>
          <a:p>
            <a:r>
              <a:rPr lang="en-US" dirty="0"/>
              <a:t>Susan is an exempt employee, therefore </a:t>
            </a:r>
            <a:r>
              <a:rPr lang="en-US" dirty="0" smtClean="0"/>
              <a:t>she </a:t>
            </a:r>
            <a:br>
              <a:rPr lang="en-US" dirty="0" smtClean="0"/>
            </a:br>
            <a:r>
              <a:rPr lang="en-US" u="sng" dirty="0" smtClean="0"/>
              <a:t>IS or IS NOT </a:t>
            </a:r>
            <a:r>
              <a:rPr lang="en-US" dirty="0" smtClean="0"/>
              <a:t>entitled to</a:t>
            </a:r>
            <a:r>
              <a:rPr lang="en-US" dirty="0"/>
              <a:t> </a:t>
            </a:r>
            <a:r>
              <a:rPr lang="en-US" dirty="0">
                <a:hlinkClick r:id="rId3"/>
              </a:rPr>
              <a:t>overtime </a:t>
            </a:r>
            <a:r>
              <a:rPr lang="en-US" dirty="0" smtClean="0">
                <a:hlinkClick r:id="rId3"/>
              </a:rPr>
              <a:t>pay</a:t>
            </a:r>
            <a:r>
              <a:rPr lang="en-US" dirty="0"/>
              <a:t>?</a:t>
            </a:r>
            <a:br>
              <a:rPr lang="en-US" dirty="0"/>
            </a:br>
            <a:endParaRPr lang="en-US" dirty="0"/>
          </a:p>
        </p:txBody>
      </p:sp>
      <p:sp>
        <p:nvSpPr>
          <p:cNvPr id="6" name="TextBox 5"/>
          <p:cNvSpPr txBox="1"/>
          <p:nvPr/>
        </p:nvSpPr>
        <p:spPr>
          <a:xfrm>
            <a:off x="1600199" y="1747157"/>
            <a:ext cx="4033157" cy="1107996"/>
          </a:xfrm>
          <a:prstGeom prst="rect">
            <a:avLst/>
          </a:prstGeom>
          <a:noFill/>
        </p:spPr>
        <p:txBody>
          <a:bodyPr wrap="square" rtlCol="0">
            <a:spAutoFit/>
          </a:bodyPr>
          <a:lstStyle/>
          <a:p>
            <a:r>
              <a:rPr lang="en-US" sz="6600" dirty="0" smtClean="0"/>
              <a:t>Question:</a:t>
            </a:r>
            <a:endParaRPr lang="en-US" sz="6600" dirty="0"/>
          </a:p>
        </p:txBody>
      </p:sp>
      <p:pic>
        <p:nvPicPr>
          <p:cNvPr id="7172" name="Picture 4" descr="Image result for dogs coff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690754"/>
            <a:ext cx="3664857" cy="292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4121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Budgets</a:t>
            </a:r>
            <a:endParaRPr lang="en-US" dirty="0"/>
          </a:p>
        </p:txBody>
      </p:sp>
      <p:sp>
        <p:nvSpPr>
          <p:cNvPr id="3" name="Subtitle 2"/>
          <p:cNvSpPr>
            <a:spLocks noGrp="1"/>
          </p:cNvSpPr>
          <p:nvPr>
            <p:ph type="subTitle" idx="1"/>
          </p:nvPr>
        </p:nvSpPr>
        <p:spPr/>
        <p:txBody>
          <a:bodyPr>
            <a:normAutofit lnSpcReduction="10000"/>
          </a:bodyPr>
          <a:lstStyle/>
          <a:p>
            <a:r>
              <a:rPr lang="en-US" dirty="0" smtClean="0"/>
              <a:t>Katie Esterle, Parish &amp; School Financial Consulting Office</a:t>
            </a:r>
          </a:p>
          <a:p>
            <a:r>
              <a:rPr lang="en-US" dirty="0" smtClean="0"/>
              <a:t>Barb </a:t>
            </a:r>
            <a:r>
              <a:rPr lang="en-US" dirty="0" err="1" smtClean="0"/>
              <a:t>Gawlik</a:t>
            </a:r>
            <a:r>
              <a:rPr lang="en-US" dirty="0" smtClean="0"/>
              <a:t>, Business Manager, St. Patrick Parish in Whitewater</a:t>
            </a:r>
          </a:p>
          <a:p>
            <a:r>
              <a:rPr lang="en-US" dirty="0" smtClean="0"/>
              <a:t>Celia Meyers, DAS, St. Gabriel Parish in Hubertus</a:t>
            </a:r>
            <a:endParaRPr lang="en-US" dirty="0"/>
          </a:p>
        </p:txBody>
      </p:sp>
      <p:pic>
        <p:nvPicPr>
          <p:cNvPr id="4" name="Picture 3"/>
          <p:cNvPicPr>
            <a:picLocks noChangeAspect="1"/>
          </p:cNvPicPr>
          <p:nvPr/>
        </p:nvPicPr>
        <p:blipFill>
          <a:blip r:embed="rId2"/>
          <a:stretch>
            <a:fillRect/>
          </a:stretch>
        </p:blipFill>
        <p:spPr>
          <a:xfrm>
            <a:off x="298653" y="0"/>
            <a:ext cx="1695617" cy="2352370"/>
          </a:xfrm>
          <a:prstGeom prst="rect">
            <a:avLst/>
          </a:prstGeom>
        </p:spPr>
      </p:pic>
    </p:spTree>
    <p:extLst>
      <p:ext uri="{BB962C8B-B14F-4D97-AF65-F5344CB8AC3E}">
        <p14:creationId xmlns:p14="http://schemas.microsoft.com/office/powerpoint/2010/main" val="30921008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Timeline</a:t>
            </a:r>
            <a:endParaRPr lang="en-US" dirty="0"/>
          </a:p>
        </p:txBody>
      </p:sp>
      <p:sp>
        <p:nvSpPr>
          <p:cNvPr id="3" name="Content Placeholder 2"/>
          <p:cNvSpPr>
            <a:spLocks noGrp="1"/>
          </p:cNvSpPr>
          <p:nvPr>
            <p:ph idx="1"/>
          </p:nvPr>
        </p:nvSpPr>
        <p:spPr>
          <a:xfrm>
            <a:off x="2589212" y="1230283"/>
            <a:ext cx="8915400" cy="5461462"/>
          </a:xfrm>
        </p:spPr>
        <p:txBody>
          <a:bodyPr>
            <a:normAutofit lnSpcReduction="10000"/>
          </a:bodyPr>
          <a:lstStyle/>
          <a:p>
            <a:r>
              <a:rPr lang="en-US" dirty="0" smtClean="0"/>
              <a:t>December 15 – Budget forms and instructions are to be distributed to all persons responsible for any program or function in the parish. They should be given pervious fiscal year, current fiscal year and budgeted current fiscal year financial data. </a:t>
            </a:r>
          </a:p>
          <a:p>
            <a:r>
              <a:rPr lang="en-US" dirty="0" smtClean="0"/>
              <a:t>January 31 – All completed budget forms should be returned to the Budget Committee (or Business Administrator) and assembled to create a consolidated budget.</a:t>
            </a:r>
          </a:p>
          <a:p>
            <a:r>
              <a:rPr lang="en-US" dirty="0" smtClean="0"/>
              <a:t>February 28 – The Budget Committee should complete the initial review of the proposed budget and make suggestions for adjustments.</a:t>
            </a:r>
          </a:p>
          <a:p>
            <a:r>
              <a:rPr lang="en-US" dirty="0" smtClean="0"/>
              <a:t>March 1-15 – The Budget Committee discusses the proposed adjustments with the persons responsible for the program. They then consult with the Finance Council and pastor/administrator.</a:t>
            </a:r>
          </a:p>
          <a:p>
            <a:r>
              <a:rPr lang="en-US" dirty="0" smtClean="0"/>
              <a:t>April 1 – Budget Committee finalizes the proposed budget and a summary of it goes to the Finance Council in advance of the April Council meeting.</a:t>
            </a:r>
          </a:p>
          <a:p>
            <a:r>
              <a:rPr lang="en-US" dirty="0" smtClean="0"/>
              <a:t>April/May – The proposed budget is presented to the Finance Council for discussion. Approval by the pastor/administrator.</a:t>
            </a:r>
          </a:p>
          <a:p>
            <a:r>
              <a:rPr lang="en-US" dirty="0" smtClean="0"/>
              <a:t>Submit to the Archdiocese.</a:t>
            </a:r>
          </a:p>
          <a:p>
            <a:endParaRPr lang="en-US" dirty="0"/>
          </a:p>
        </p:txBody>
      </p:sp>
    </p:spTree>
    <p:extLst>
      <p:ext uri="{BB962C8B-B14F-4D97-AF65-F5344CB8AC3E}">
        <p14:creationId xmlns:p14="http://schemas.microsoft.com/office/powerpoint/2010/main" val="9961861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Submitting a balanced (surplus) budget</a:t>
            </a:r>
            <a:endParaRPr lang="en-US" dirty="0"/>
          </a:p>
        </p:txBody>
      </p:sp>
      <p:sp>
        <p:nvSpPr>
          <p:cNvPr id="3" name="Content Placeholder 2"/>
          <p:cNvSpPr>
            <a:spLocks noGrp="1"/>
          </p:cNvSpPr>
          <p:nvPr>
            <p:ph idx="1"/>
          </p:nvPr>
        </p:nvSpPr>
        <p:spPr/>
        <p:txBody>
          <a:bodyPr/>
          <a:lstStyle/>
          <a:p>
            <a:r>
              <a:rPr lang="en-US" dirty="0" smtClean="0"/>
              <a:t>Your budget and a signed coversheet must be submitted to the Parish &amp; School Financial Consulting Office by June 15</a:t>
            </a:r>
            <a:r>
              <a:rPr lang="en-US" baseline="30000" dirty="0" smtClean="0"/>
              <a:t>th</a:t>
            </a:r>
            <a:r>
              <a:rPr lang="en-US" dirty="0" smtClean="0"/>
              <a:t>. </a:t>
            </a:r>
            <a:r>
              <a:rPr lang="en-US" b="1" i="1" u="sng" dirty="0" smtClean="0"/>
              <a:t>New this year:</a:t>
            </a:r>
            <a:r>
              <a:rPr lang="en-US" dirty="0" smtClean="0"/>
              <a:t> Parishes are required to send a year-to-date actual P&amp;L compared to the budget through February 28 with their budget submission.  </a:t>
            </a:r>
          </a:p>
          <a:p>
            <a:r>
              <a:rPr lang="en-US" dirty="0" smtClean="0"/>
              <a:t>It should be submitted in whatever format the budget was given to your Finance Council. </a:t>
            </a:r>
          </a:p>
          <a:p>
            <a:r>
              <a:rPr lang="en-US" dirty="0" smtClean="0"/>
              <a:t>You can email or mail your budget the coversheet.</a:t>
            </a:r>
          </a:p>
          <a:p>
            <a:r>
              <a:rPr lang="en-US" dirty="0" smtClean="0"/>
              <a:t>If there are any questions, the Business Administrator will be contacted.</a:t>
            </a:r>
            <a:endParaRPr lang="en-US" dirty="0"/>
          </a:p>
        </p:txBody>
      </p:sp>
    </p:spTree>
    <p:extLst>
      <p:ext uri="{BB962C8B-B14F-4D97-AF65-F5344CB8AC3E}">
        <p14:creationId xmlns:p14="http://schemas.microsoft.com/office/powerpoint/2010/main" val="24405358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Submitting a deficit budget</a:t>
            </a:r>
            <a:endParaRPr lang="en-US" dirty="0"/>
          </a:p>
        </p:txBody>
      </p:sp>
      <p:sp>
        <p:nvSpPr>
          <p:cNvPr id="3" name="Content Placeholder 2"/>
          <p:cNvSpPr>
            <a:spLocks noGrp="1"/>
          </p:cNvSpPr>
          <p:nvPr>
            <p:ph idx="1"/>
          </p:nvPr>
        </p:nvSpPr>
        <p:spPr>
          <a:xfrm>
            <a:off x="2589212" y="1487978"/>
            <a:ext cx="8915400" cy="5253644"/>
          </a:xfrm>
        </p:spPr>
        <p:txBody>
          <a:bodyPr/>
          <a:lstStyle/>
          <a:p>
            <a:r>
              <a:rPr lang="en-US" dirty="0" smtClean="0"/>
              <a:t>It is recognized that a deficit budget may be required from time to time. It is the routine and repeated use of a deficit budget that requires a change in direction.</a:t>
            </a:r>
          </a:p>
          <a:p>
            <a:r>
              <a:rPr lang="en-US" dirty="0" smtClean="0"/>
              <a:t>Your </a:t>
            </a:r>
            <a:r>
              <a:rPr lang="en-US" dirty="0" smtClean="0"/>
              <a:t>budget and </a:t>
            </a:r>
            <a:r>
              <a:rPr lang="en-US" dirty="0"/>
              <a:t>a signed coversheet must be submitted to the Parish &amp; School Financial Consulting Office by </a:t>
            </a:r>
            <a:r>
              <a:rPr lang="en-US" dirty="0" smtClean="0"/>
              <a:t>May 15</a:t>
            </a:r>
            <a:r>
              <a:rPr lang="en-US" baseline="30000" dirty="0" smtClean="0"/>
              <a:t>th.</a:t>
            </a:r>
            <a:r>
              <a:rPr lang="en-US" dirty="0" smtClean="0"/>
              <a:t> </a:t>
            </a:r>
          </a:p>
          <a:p>
            <a:r>
              <a:rPr lang="en-US" dirty="0" smtClean="0"/>
              <a:t>Also required:</a:t>
            </a:r>
          </a:p>
          <a:p>
            <a:pPr lvl="1"/>
            <a:r>
              <a:rPr lang="en-US" dirty="0" smtClean="0"/>
              <a:t>Current year financial report through February 28 with a projection of revenue and expenses for the fourth quarter ending June 30.</a:t>
            </a:r>
          </a:p>
          <a:p>
            <a:pPr lvl="1"/>
            <a:r>
              <a:rPr lang="en-US" dirty="0"/>
              <a:t>Narrative </a:t>
            </a:r>
            <a:r>
              <a:rPr lang="en-US" dirty="0" smtClean="0"/>
              <a:t>explaining: Why the parish has a deficit, how the deficit will be funded and a plan indicating how the parish will resolve the budget in the future and identify the steps needed to maintain positive cash flow.</a:t>
            </a:r>
          </a:p>
          <a:p>
            <a:pPr lvl="1"/>
            <a:endParaRPr lang="en-US" baseline="30000" dirty="0"/>
          </a:p>
          <a:p>
            <a:r>
              <a:rPr lang="en-US" sz="1600" dirty="0"/>
              <a:t>Then what</a:t>
            </a:r>
            <a:r>
              <a:rPr lang="en-US" sz="1600" dirty="0" smtClean="0"/>
              <a:t>? The Parish &amp; School Financial Consulting Office will review the material and discuss the situation with the parish. The proposed deficit will be presented to the Archbishop. The Archbishop will approve the deficit, as proposed, approve it with modifications or return it to the parish for further work. You will be notified of his decision.</a:t>
            </a:r>
            <a:endParaRPr lang="en-US" sz="1600" dirty="0"/>
          </a:p>
          <a:p>
            <a:pPr marL="0" indent="0">
              <a:buNone/>
            </a:pPr>
            <a:endParaRPr lang="en-US" baseline="30000" dirty="0" smtClean="0"/>
          </a:p>
          <a:p>
            <a:endParaRPr lang="en-US" dirty="0" smtClean="0"/>
          </a:p>
          <a:p>
            <a:endParaRPr lang="en-US" dirty="0"/>
          </a:p>
          <a:p>
            <a:endParaRPr lang="en-US" dirty="0"/>
          </a:p>
        </p:txBody>
      </p:sp>
    </p:spTree>
    <p:extLst>
      <p:ext uri="{BB962C8B-B14F-4D97-AF65-F5344CB8AC3E}">
        <p14:creationId xmlns:p14="http://schemas.microsoft.com/office/powerpoint/2010/main" val="28084604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2950" y="162542"/>
            <a:ext cx="5922905" cy="6695458"/>
          </a:xfrm>
          <a:prstGeom prst="rect">
            <a:avLst/>
          </a:prstGeom>
        </p:spPr>
      </p:pic>
      <p:sp>
        <p:nvSpPr>
          <p:cNvPr id="5" name="TextBox 4"/>
          <p:cNvSpPr txBox="1"/>
          <p:nvPr/>
        </p:nvSpPr>
        <p:spPr>
          <a:xfrm>
            <a:off x="8587047" y="1088967"/>
            <a:ext cx="32253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Sample Coversheet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51554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How can we help?</a:t>
            </a:r>
            <a:r>
              <a:rPr lang="en-US" dirty="0" smtClean="0"/>
              <a:t/>
            </a:r>
            <a:br>
              <a:rPr lang="en-US" dirty="0" smtClean="0"/>
            </a:br>
            <a:r>
              <a:rPr lang="en-US" dirty="0"/>
              <a:t/>
            </a:r>
            <a:br>
              <a:rPr lang="en-US" dirty="0"/>
            </a:br>
            <a:r>
              <a:rPr lang="en-US" dirty="0" smtClean="0">
                <a:solidFill>
                  <a:schemeClr val="tx1"/>
                </a:solidFill>
              </a:rPr>
              <a:t>At any point during your budgeting process, we are happy to review a draft budget and make recommendations. We can also meet with you to discuss any concern you have.</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We are here to help.</a:t>
            </a:r>
            <a:endParaRPr lang="en-US" dirty="0">
              <a:solidFill>
                <a:schemeClr val="tx1"/>
              </a:solidFill>
            </a:endParaRPr>
          </a:p>
        </p:txBody>
      </p:sp>
    </p:spTree>
    <p:extLst>
      <p:ext uri="{BB962C8B-B14F-4D97-AF65-F5344CB8AC3E}">
        <p14:creationId xmlns:p14="http://schemas.microsoft.com/office/powerpoint/2010/main" val="12586028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Barb </a:t>
            </a:r>
            <a:r>
              <a:rPr lang="en-US" dirty="0" err="1" smtClean="0"/>
              <a:t>Gawlik</a:t>
            </a:r>
            <a:r>
              <a:rPr lang="en-US" dirty="0" smtClean="0"/>
              <a:t> &amp; Celia Meyers</a:t>
            </a:r>
            <a:br>
              <a:rPr lang="en-US" dirty="0" smtClean="0"/>
            </a:br>
            <a:r>
              <a:rPr lang="en-US" sz="2000" dirty="0" smtClean="0"/>
              <a:t>St. Patrick, Whitewater		   St. Gabriel, Hubertus</a:t>
            </a:r>
            <a:endParaRPr lang="en-US" sz="2000" dirty="0"/>
          </a:p>
        </p:txBody>
      </p:sp>
      <p:sp>
        <p:nvSpPr>
          <p:cNvPr id="3" name="Content Placeholder 2"/>
          <p:cNvSpPr>
            <a:spLocks noGrp="1"/>
          </p:cNvSpPr>
          <p:nvPr>
            <p:ph idx="1"/>
          </p:nvPr>
        </p:nvSpPr>
        <p:spPr/>
        <p:txBody>
          <a:bodyPr>
            <a:normAutofit/>
          </a:bodyPr>
          <a:lstStyle/>
          <a:p>
            <a:r>
              <a:rPr lang="en-US" sz="2400" dirty="0" smtClean="0"/>
              <a:t>How does it actually work in parishes?</a:t>
            </a:r>
          </a:p>
          <a:p>
            <a:r>
              <a:rPr lang="en-US" sz="2400" dirty="0" smtClean="0"/>
              <a:t>What are their processes?</a:t>
            </a:r>
          </a:p>
          <a:p>
            <a:r>
              <a:rPr lang="en-US" sz="2400" dirty="0" smtClean="0"/>
              <a:t>Any recommendations?</a:t>
            </a:r>
            <a:endParaRPr lang="en-US" sz="2400" dirty="0"/>
          </a:p>
        </p:txBody>
      </p:sp>
    </p:spTree>
    <p:extLst>
      <p:ext uri="{BB962C8B-B14F-4D97-AF65-F5344CB8AC3E}">
        <p14:creationId xmlns:p14="http://schemas.microsoft.com/office/powerpoint/2010/main" val="626505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Break Out</a:t>
            </a:r>
            <a:endParaRPr lang="en-US" dirty="0"/>
          </a:p>
        </p:txBody>
      </p:sp>
      <p:sp>
        <p:nvSpPr>
          <p:cNvPr id="3" name="TextBox 2"/>
          <p:cNvSpPr txBox="1"/>
          <p:nvPr/>
        </p:nvSpPr>
        <p:spPr>
          <a:xfrm>
            <a:off x="2592924" y="1905000"/>
            <a:ext cx="8911687" cy="5078313"/>
          </a:xfrm>
          <a:prstGeom prst="rect">
            <a:avLst/>
          </a:prstGeom>
          <a:noFill/>
        </p:spPr>
        <p:txBody>
          <a:bodyPr wrap="square" rtlCol="0">
            <a:spAutoFit/>
          </a:bodyPr>
          <a:lstStyle/>
          <a:p>
            <a:pPr marL="342900" indent="-342900">
              <a:buFont typeface="Wingdings" panose="05000000000000000000" pitchFamily="2" charset="2"/>
              <a:buChar char="Ø"/>
            </a:pPr>
            <a:r>
              <a:rPr lang="en-US" sz="3200" dirty="0" smtClean="0"/>
              <a:t>Discuss your parish’s budget and the process for completing it.</a:t>
            </a:r>
          </a:p>
          <a:p>
            <a:pPr marL="800100" lvl="1" indent="-342900">
              <a:buFont typeface="Wingdings" panose="05000000000000000000" pitchFamily="2" charset="2"/>
              <a:buChar char="Ø"/>
            </a:pPr>
            <a:r>
              <a:rPr lang="en-US" sz="3200" dirty="0" smtClean="0"/>
              <a:t>What is your role?</a:t>
            </a:r>
          </a:p>
          <a:p>
            <a:pPr marL="800100" lvl="1" indent="-342900">
              <a:buFont typeface="Wingdings" panose="05000000000000000000" pitchFamily="2" charset="2"/>
              <a:buChar char="Ø"/>
            </a:pPr>
            <a:r>
              <a:rPr lang="en-US" sz="3200" dirty="0" smtClean="0"/>
              <a:t>Who do you work with?</a:t>
            </a:r>
          </a:p>
          <a:p>
            <a:pPr marL="800100" lvl="1" indent="-342900">
              <a:buFont typeface="Wingdings" panose="05000000000000000000" pitchFamily="2" charset="2"/>
              <a:buChar char="Ø"/>
            </a:pPr>
            <a:r>
              <a:rPr lang="en-US" sz="3200" dirty="0" smtClean="0"/>
              <a:t>What are some areas of concern you have?</a:t>
            </a:r>
          </a:p>
          <a:p>
            <a:pPr marL="800100" lvl="1" indent="-342900">
              <a:buAutoNum type="arabicPeriod"/>
            </a:pPr>
            <a:endParaRPr lang="en-US" sz="3200" dirty="0"/>
          </a:p>
          <a:p>
            <a:pPr marL="342900" indent="-342900">
              <a:buFont typeface="Wingdings" panose="05000000000000000000" pitchFamily="2" charset="2"/>
              <a:buChar char="Ø"/>
            </a:pPr>
            <a:r>
              <a:rPr lang="en-US" sz="3200" dirty="0" smtClean="0"/>
              <a:t>What does the Archdiocese look for in their review process?</a:t>
            </a:r>
          </a:p>
          <a:p>
            <a:pPr lvl="1"/>
            <a:endParaRPr lang="en-US" dirty="0"/>
          </a:p>
          <a:p>
            <a:pPr marL="342900" indent="-342900">
              <a:buAutoNum type="arabicPeriod"/>
            </a:pPr>
            <a:endParaRPr lang="en-US" dirty="0" smtClean="0"/>
          </a:p>
        </p:txBody>
      </p:sp>
    </p:spTree>
    <p:extLst>
      <p:ext uri="{BB962C8B-B14F-4D97-AF65-F5344CB8AC3E}">
        <p14:creationId xmlns:p14="http://schemas.microsoft.com/office/powerpoint/2010/main" val="3196347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feedback from breakouts.</a:t>
            </a:r>
            <a:endParaRPr lang="en-US" dirty="0"/>
          </a:p>
        </p:txBody>
      </p:sp>
    </p:spTree>
    <p:extLst>
      <p:ext uri="{BB962C8B-B14F-4D97-AF65-F5344CB8AC3E}">
        <p14:creationId xmlns:p14="http://schemas.microsoft.com/office/powerpoint/2010/main" val="18137093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624110"/>
            <a:ext cx="8911687" cy="3913384"/>
          </a:xfrm>
        </p:spPr>
        <p:txBody>
          <a:bodyPr/>
          <a:lstStyle/>
          <a:p>
            <a:r>
              <a:rPr lang="en-US" sz="6600" dirty="0" smtClean="0"/>
              <a:t>Break</a:t>
            </a:r>
            <a:r>
              <a:rPr lang="en-US" dirty="0" smtClean="0"/>
              <a:t/>
            </a:r>
            <a:br>
              <a:rPr lang="en-US" dirty="0" smtClean="0"/>
            </a:br>
            <a:r>
              <a:rPr lang="en-US" dirty="0"/>
              <a:t/>
            </a:r>
            <a:br>
              <a:rPr lang="en-US" dirty="0"/>
            </a:br>
            <a:r>
              <a:rPr lang="en-US" dirty="0" smtClean="0"/>
              <a:t/>
            </a:r>
            <a:br>
              <a:rPr lang="en-US" dirty="0" smtClean="0"/>
            </a:br>
            <a:r>
              <a:rPr lang="en-US" dirty="0" smtClean="0"/>
              <a:t>Let’s regroup in 15 minutes</a:t>
            </a:r>
            <a:endParaRPr lang="en-US" dirty="0"/>
          </a:p>
        </p:txBody>
      </p:sp>
    </p:spTree>
    <p:extLst>
      <p:ext uri="{BB962C8B-B14F-4D97-AF65-F5344CB8AC3E}">
        <p14:creationId xmlns:p14="http://schemas.microsoft.com/office/powerpoint/2010/main" val="31258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23414" y="1023867"/>
            <a:ext cx="3991016" cy="3349641"/>
          </a:xfrm>
        </p:spPr>
        <p:txBody>
          <a:bodyPr>
            <a:normAutofit fontScale="90000"/>
          </a:bodyPr>
          <a:lstStyle/>
          <a:p>
            <a:r>
              <a:rPr lang="en-US" sz="3600" dirty="0"/>
              <a:t>John is a non-exempt employee, so he works as many overtime hours as he can because he earns one and a half times his hourly wage.</a:t>
            </a:r>
            <a:r>
              <a:rPr lang="en-US" dirty="0"/>
              <a:t/>
            </a:r>
            <a:br>
              <a:rPr lang="en-US" dirty="0"/>
            </a:br>
            <a:endParaRPr lang="en-US" dirty="0"/>
          </a:p>
        </p:txBody>
      </p:sp>
      <p:sp>
        <p:nvSpPr>
          <p:cNvPr id="6" name="Rectangle 5"/>
          <p:cNvSpPr/>
          <p:nvPr/>
        </p:nvSpPr>
        <p:spPr>
          <a:xfrm>
            <a:off x="1338943" y="1747157"/>
            <a:ext cx="5307368" cy="2123658"/>
          </a:xfrm>
          <a:prstGeom prst="rect">
            <a:avLst/>
          </a:prstGeom>
        </p:spPr>
        <p:txBody>
          <a:bodyPr wrap="square">
            <a:spAutoFit/>
          </a:bodyPr>
          <a:lstStyle/>
          <a:p>
            <a:r>
              <a:rPr lang="en-US" sz="6600" dirty="0" smtClean="0"/>
              <a:t>Question – </a:t>
            </a:r>
          </a:p>
          <a:p>
            <a:r>
              <a:rPr lang="en-US" sz="6600" dirty="0" smtClean="0"/>
              <a:t>True or False?</a:t>
            </a:r>
            <a:endParaRPr lang="en-US" sz="6600" dirty="0"/>
          </a:p>
        </p:txBody>
      </p:sp>
      <p:pic>
        <p:nvPicPr>
          <p:cNvPr id="8194" name="Picture 2" descr="Image result for dogs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76" y="4226551"/>
            <a:ext cx="3423978" cy="228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569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673352"/>
            <a:ext cx="8915399" cy="3104029"/>
          </a:xfrm>
        </p:spPr>
        <p:txBody>
          <a:bodyPr/>
          <a:lstStyle/>
          <a:p>
            <a:r>
              <a:rPr lang="en-US" dirty="0" smtClean="0"/>
              <a:t>Serving with a </a:t>
            </a:r>
            <a:br>
              <a:rPr lang="en-US" dirty="0" smtClean="0"/>
            </a:br>
            <a:r>
              <a:rPr lang="en-US" dirty="0" smtClean="0"/>
              <a:t>Missionary Heart</a:t>
            </a:r>
            <a:endParaRPr lang="en-US" dirty="0"/>
          </a:p>
        </p:txBody>
      </p:sp>
      <p:sp>
        <p:nvSpPr>
          <p:cNvPr id="3" name="Subtitle 2"/>
          <p:cNvSpPr>
            <a:spLocks noGrp="1"/>
          </p:cNvSpPr>
          <p:nvPr>
            <p:ph type="subTitle" idx="1"/>
          </p:nvPr>
        </p:nvSpPr>
        <p:spPr/>
        <p:txBody>
          <a:bodyPr>
            <a:normAutofit/>
          </a:bodyPr>
          <a:lstStyle/>
          <a:p>
            <a:endParaRPr lang="en-US" dirty="0"/>
          </a:p>
          <a:p>
            <a:r>
              <a:rPr lang="en-US" sz="2400" dirty="0" smtClean="0"/>
              <a:t>Business Administration According to the Plan of Christ</a:t>
            </a:r>
            <a:endParaRPr lang="en-US" sz="2400" dirty="0"/>
          </a:p>
        </p:txBody>
      </p:sp>
    </p:spTree>
    <p:extLst>
      <p:ext uri="{BB962C8B-B14F-4D97-AF65-F5344CB8AC3E}">
        <p14:creationId xmlns:p14="http://schemas.microsoft.com/office/powerpoint/2010/main" val="27049121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069" y="651542"/>
            <a:ext cx="8911687" cy="1280890"/>
          </a:xfrm>
        </p:spPr>
        <p:txBody>
          <a:bodyPr/>
          <a:lstStyle/>
          <a:p>
            <a:pPr algn="ctr"/>
            <a:r>
              <a:rPr lang="en-US" dirty="0" smtClean="0"/>
              <a:t>The Great Temptation</a:t>
            </a:r>
            <a:endParaRPr lang="en-US" dirty="0"/>
          </a:p>
        </p:txBody>
      </p:sp>
      <p:sp>
        <p:nvSpPr>
          <p:cNvPr id="7" name="Content Placeholder 6"/>
          <p:cNvSpPr>
            <a:spLocks noGrp="1"/>
          </p:cNvSpPr>
          <p:nvPr>
            <p:ph idx="1"/>
          </p:nvPr>
        </p:nvSpPr>
        <p:spPr/>
        <p:txBody>
          <a:bodyPr/>
          <a:lstStyle/>
          <a:p>
            <a:endParaRPr lang="en-US" dirty="0" smtClean="0"/>
          </a:p>
          <a:p>
            <a:r>
              <a:rPr lang="en-US" dirty="0" smtClean="0"/>
              <a:t>Seeing ourselves as small</a:t>
            </a:r>
          </a:p>
          <a:p>
            <a:pPr marL="0" indent="0">
              <a:buNone/>
            </a:pPr>
            <a:r>
              <a:rPr lang="en-US" dirty="0"/>
              <a:t> </a:t>
            </a:r>
            <a:r>
              <a:rPr lang="en-US" dirty="0" smtClean="0"/>
              <a:t>	and insignificant	</a:t>
            </a:r>
          </a:p>
          <a:p>
            <a:pPr marL="0" indent="0">
              <a:buNone/>
            </a:pPr>
            <a:endParaRPr lang="en-US" dirty="0"/>
          </a:p>
          <a:p>
            <a:r>
              <a:rPr lang="en-US" dirty="0" smtClean="0"/>
              <a:t>Like a grain of sand</a:t>
            </a:r>
          </a:p>
          <a:p>
            <a:endParaRPr lang="en-US" dirty="0"/>
          </a:p>
          <a:p>
            <a:r>
              <a:rPr lang="en-US" dirty="0" smtClean="0"/>
              <a:t>But that’s not how Jesus</a:t>
            </a:r>
          </a:p>
          <a:p>
            <a:pPr marL="0" indent="0">
              <a:buNone/>
            </a:pPr>
            <a:r>
              <a:rPr lang="en-US" dirty="0"/>
              <a:t>	</a:t>
            </a:r>
            <a:r>
              <a:rPr lang="en-US" dirty="0" smtClean="0"/>
              <a:t>sees us!		</a:t>
            </a:r>
            <a:endParaRPr lang="en-US" dirty="0"/>
          </a:p>
        </p:txBody>
      </p:sp>
      <p:pic>
        <p:nvPicPr>
          <p:cNvPr id="8" name="Content Placeholder 3" descr="Sand Grains Of Beach · Free photo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640" y="2133600"/>
            <a:ext cx="5090097" cy="3919728"/>
          </a:xfrm>
          <a:prstGeom prst="rect">
            <a:avLst/>
          </a:prstGeom>
        </p:spPr>
      </p:pic>
    </p:spTree>
    <p:extLst>
      <p:ext uri="{BB962C8B-B14F-4D97-AF65-F5344CB8AC3E}">
        <p14:creationId xmlns:p14="http://schemas.microsoft.com/office/powerpoint/2010/main" val="3881243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part of something bigger</a:t>
            </a:r>
            <a:endParaRPr lang="en-US" dirty="0"/>
          </a:p>
        </p:txBody>
      </p:sp>
      <p:pic>
        <p:nvPicPr>
          <p:cNvPr id="4" name="Content Placeholder 3" descr="PHILOSOPHICAL ANTHROPOLOGY: &lt;strong&gt;Universe&lt;/strong&gt; Politic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8371" y="2133600"/>
            <a:ext cx="6297083" cy="3778250"/>
          </a:xfrm>
        </p:spPr>
      </p:pic>
    </p:spTree>
    <p:extLst>
      <p:ext uri="{BB962C8B-B14F-4D97-AF65-F5344CB8AC3E}">
        <p14:creationId xmlns:p14="http://schemas.microsoft.com/office/powerpoint/2010/main" val="35443340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Jesus Has Big Plans for Us –</a:t>
            </a:r>
            <a:br>
              <a:rPr lang="en-US" dirty="0" smtClean="0"/>
            </a:br>
            <a:r>
              <a:rPr lang="en-US" dirty="0" smtClean="0"/>
              <a:t>We Are Here…for a Purpose</a:t>
            </a:r>
            <a:endParaRPr lang="en-US" dirty="0"/>
          </a:p>
        </p:txBody>
      </p:sp>
      <p:pic>
        <p:nvPicPr>
          <p:cNvPr id="4" name="Content Placeholder 3" descr="&lt;strong&gt;HERE&lt;/strong&gt; Drive Beta reappears in the Nokia Collection on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6124" y="2133600"/>
            <a:ext cx="5681578" cy="3778250"/>
          </a:xfrm>
        </p:spPr>
      </p:pic>
    </p:spTree>
    <p:extLst>
      <p:ext uri="{BB962C8B-B14F-4D97-AF65-F5344CB8AC3E}">
        <p14:creationId xmlns:p14="http://schemas.microsoft.com/office/powerpoint/2010/main" val="39413649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Baptism – The Great </a:t>
            </a:r>
            <a:br>
              <a:rPr lang="en-US" dirty="0" smtClean="0"/>
            </a:br>
            <a:r>
              <a:rPr lang="en-US" dirty="0" smtClean="0"/>
              <a:t>Perspective Changer!</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sz="3200" dirty="0" smtClean="0"/>
              <a:t>“Do you not know that all of us who have been baptized into Christ Jesus were baptized into his death? We were buried therefore with him by baptism into death, so that as Christ was raised from the dead by the glory of the Father, we too might </a:t>
            </a:r>
            <a:r>
              <a:rPr lang="en-US" sz="3200" b="1" dirty="0" smtClean="0"/>
              <a:t>walk in newness of life.</a:t>
            </a:r>
            <a:r>
              <a:rPr lang="en-US" sz="3200" dirty="0" smtClean="0"/>
              <a:t>” (Romans 6: 3-4)</a:t>
            </a:r>
          </a:p>
        </p:txBody>
      </p:sp>
    </p:spTree>
    <p:extLst>
      <p:ext uri="{BB962C8B-B14F-4D97-AF65-F5344CB8AC3E}">
        <p14:creationId xmlns:p14="http://schemas.microsoft.com/office/powerpoint/2010/main" val="3793011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Baptism – The Great </a:t>
            </a:r>
            <a:br>
              <a:rPr lang="en-US" dirty="0"/>
            </a:br>
            <a:r>
              <a:rPr lang="en-US" dirty="0"/>
              <a:t>Perspective Changer!</a:t>
            </a:r>
          </a:p>
        </p:txBody>
      </p:sp>
      <p:sp>
        <p:nvSpPr>
          <p:cNvPr id="3" name="Content Placeholder 2"/>
          <p:cNvSpPr>
            <a:spLocks noGrp="1"/>
          </p:cNvSpPr>
          <p:nvPr>
            <p:ph idx="1"/>
          </p:nvPr>
        </p:nvSpPr>
        <p:spPr/>
        <p:txBody>
          <a:bodyPr/>
          <a:lstStyle/>
          <a:p>
            <a:endParaRPr lang="en-US" dirty="0" smtClean="0"/>
          </a:p>
          <a:p>
            <a:r>
              <a:rPr lang="en-US" sz="2400" dirty="0" smtClean="0"/>
              <a:t>The </a:t>
            </a:r>
            <a:r>
              <a:rPr lang="en-US" sz="2400" dirty="0"/>
              <a:t>baptized have </a:t>
            </a:r>
            <a:r>
              <a:rPr lang="en-US" sz="2400" b="1" dirty="0"/>
              <a:t>“put on Christ.” </a:t>
            </a:r>
            <a:r>
              <a:rPr lang="en-US" sz="2400" dirty="0" smtClean="0"/>
              <a:t>(Galatians 3:27)</a:t>
            </a:r>
            <a:endParaRPr lang="en-US" sz="2400" dirty="0"/>
          </a:p>
          <a:p>
            <a:endParaRPr lang="en-US" sz="2400" dirty="0" smtClean="0"/>
          </a:p>
          <a:p>
            <a:r>
              <a:rPr lang="en-US" sz="2400" dirty="0" smtClean="0"/>
              <a:t>Baptism not only purifies from all sins, but also makes the neophyte </a:t>
            </a:r>
            <a:r>
              <a:rPr lang="en-US" sz="2400" b="1" dirty="0" smtClean="0"/>
              <a:t>“a new creature,” </a:t>
            </a:r>
            <a:r>
              <a:rPr lang="en-US" sz="2400" dirty="0" smtClean="0"/>
              <a:t>an </a:t>
            </a:r>
            <a:r>
              <a:rPr lang="en-US" sz="2400" b="1" dirty="0" smtClean="0"/>
              <a:t>adopted son/daughter</a:t>
            </a:r>
            <a:r>
              <a:rPr lang="en-US" sz="2400" dirty="0" smtClean="0"/>
              <a:t> of God, who has become a “</a:t>
            </a:r>
            <a:r>
              <a:rPr lang="en-US" sz="2400" b="1" dirty="0" smtClean="0"/>
              <a:t>partaker of the divine nature,”</a:t>
            </a:r>
            <a:r>
              <a:rPr lang="en-US" sz="2400" dirty="0" smtClean="0"/>
              <a:t> member </a:t>
            </a:r>
            <a:r>
              <a:rPr lang="en-US" sz="2400" b="1" dirty="0" smtClean="0"/>
              <a:t>of Christ and co-heir </a:t>
            </a:r>
            <a:r>
              <a:rPr lang="en-US" sz="2400" dirty="0" smtClean="0"/>
              <a:t>with him, and a </a:t>
            </a:r>
            <a:r>
              <a:rPr lang="en-US" sz="2400" b="1" dirty="0" smtClean="0"/>
              <a:t>temple of the Holy Spirit</a:t>
            </a:r>
            <a:r>
              <a:rPr lang="en-US" sz="2400" dirty="0" smtClean="0"/>
              <a:t>. (Catechism, 1265)</a:t>
            </a:r>
            <a:endParaRPr lang="en-US" sz="2400" dirty="0"/>
          </a:p>
        </p:txBody>
      </p:sp>
    </p:spTree>
    <p:extLst>
      <p:ext uri="{BB962C8B-B14F-4D97-AF65-F5344CB8AC3E}">
        <p14:creationId xmlns:p14="http://schemas.microsoft.com/office/powerpoint/2010/main" val="320015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Ultimate Orientation for Our Work –</a:t>
            </a:r>
            <a:br>
              <a:rPr lang="en-US" dirty="0" smtClean="0"/>
            </a:br>
            <a:r>
              <a:rPr lang="en-US" dirty="0" smtClean="0"/>
              <a:t>Jesus and His Missionary Church</a:t>
            </a:r>
            <a:endParaRPr lang="en-US" dirty="0"/>
          </a:p>
        </p:txBody>
      </p:sp>
      <p:pic>
        <p:nvPicPr>
          <p:cNvPr id="4" name="Content Placeholder 3" descr="&lt;strong&gt;Jesus&lt;/strong&gt; Praying Lord Image - Images, Photos, Pictur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9617" y="2779776"/>
            <a:ext cx="3394382" cy="2565146"/>
          </a:xfrm>
        </p:spPr>
      </p:pic>
      <p:pic>
        <p:nvPicPr>
          <p:cNvPr id="5" name="Picture 4" descr="File:Interior of St Andrew's &lt;strong&gt;Catholic Church&lt;/strong&gt; in Roanok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960" y="2757805"/>
            <a:ext cx="3936416" cy="2587117"/>
          </a:xfrm>
          <a:prstGeom prst="rect">
            <a:avLst/>
          </a:prstGeom>
        </p:spPr>
      </p:pic>
    </p:spTree>
    <p:extLst>
      <p:ext uri="{BB962C8B-B14F-4D97-AF65-F5344CB8AC3E}">
        <p14:creationId xmlns:p14="http://schemas.microsoft.com/office/powerpoint/2010/main" val="4367542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Ultimate Orientation for Our </a:t>
            </a:r>
            <a:r>
              <a:rPr lang="en-US" dirty="0" smtClean="0"/>
              <a:t>Work</a:t>
            </a:r>
            <a:endParaRPr lang="en-US" dirty="0"/>
          </a:p>
        </p:txBody>
      </p:sp>
      <p:sp>
        <p:nvSpPr>
          <p:cNvPr id="3" name="Content Placeholder 2"/>
          <p:cNvSpPr>
            <a:spLocks noGrp="1"/>
          </p:cNvSpPr>
          <p:nvPr>
            <p:ph idx="1"/>
          </p:nvPr>
        </p:nvSpPr>
        <p:spPr>
          <a:xfrm>
            <a:off x="2350008" y="1740983"/>
            <a:ext cx="9154604" cy="4170239"/>
          </a:xfrm>
        </p:spPr>
        <p:txBody>
          <a:bodyPr>
            <a:normAutofit lnSpcReduction="10000"/>
          </a:bodyPr>
          <a:lstStyle/>
          <a:p>
            <a:endParaRPr lang="en-US" dirty="0" smtClean="0"/>
          </a:p>
          <a:p>
            <a:pPr algn="just"/>
            <a:r>
              <a:rPr lang="en-US" sz="2400" dirty="0" smtClean="0"/>
              <a:t>If Jesus and His Missionary </a:t>
            </a:r>
          </a:p>
          <a:p>
            <a:pPr marL="0" indent="0" algn="just">
              <a:buNone/>
            </a:pPr>
            <a:r>
              <a:rPr lang="en-US" sz="2400" dirty="0" smtClean="0"/>
              <a:t>Church are the fundamental </a:t>
            </a:r>
          </a:p>
          <a:p>
            <a:pPr marL="0" indent="0" algn="just">
              <a:buNone/>
            </a:pPr>
            <a:r>
              <a:rPr lang="en-US" sz="2400" dirty="0" smtClean="0"/>
              <a:t>orientation for our daily work…</a:t>
            </a:r>
          </a:p>
          <a:p>
            <a:pPr algn="just"/>
            <a:endParaRPr lang="en-US" sz="2400" dirty="0"/>
          </a:p>
          <a:p>
            <a:pPr algn="just"/>
            <a:r>
              <a:rPr lang="en-US" sz="2400" dirty="0" smtClean="0"/>
              <a:t>How do we see ourselves?</a:t>
            </a:r>
          </a:p>
          <a:p>
            <a:pPr algn="just"/>
            <a:r>
              <a:rPr lang="en-US" sz="2400" dirty="0" smtClean="0"/>
              <a:t>What is our identity?</a:t>
            </a:r>
          </a:p>
          <a:p>
            <a:pPr algn="just"/>
            <a:r>
              <a:rPr lang="en-US" sz="2400" dirty="0" smtClean="0"/>
              <a:t>What is our motivation?</a:t>
            </a:r>
          </a:p>
          <a:p>
            <a:pPr algn="just"/>
            <a:r>
              <a:rPr lang="en-US" sz="2400" dirty="0" smtClean="0"/>
              <a:t>What is our purpose?</a:t>
            </a:r>
            <a:endParaRPr lang="en-US" sz="2400" dirty="0"/>
          </a:p>
        </p:txBody>
      </p:sp>
      <p:pic>
        <p:nvPicPr>
          <p:cNvPr id="4" name="Picture 3" descr="3spoken: The Unanswered Questions of Modern Monetary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244" y="1626683"/>
            <a:ext cx="3650285" cy="4562856"/>
          </a:xfrm>
          <a:prstGeom prst="rect">
            <a:avLst/>
          </a:prstGeom>
        </p:spPr>
      </p:pic>
    </p:spTree>
    <p:extLst>
      <p:ext uri="{BB962C8B-B14F-4D97-AF65-F5344CB8AC3E}">
        <p14:creationId xmlns:p14="http://schemas.microsoft.com/office/powerpoint/2010/main" val="28411049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Best Answer to These Questions </a:t>
            </a:r>
            <a:endParaRPr lang="en-US" dirty="0"/>
          </a:p>
        </p:txBody>
      </p:sp>
      <p:sp>
        <p:nvSpPr>
          <p:cNvPr id="3" name="Content Placeholder 2"/>
          <p:cNvSpPr>
            <a:spLocks noGrp="1"/>
          </p:cNvSpPr>
          <p:nvPr>
            <p:ph idx="1"/>
          </p:nvPr>
        </p:nvSpPr>
        <p:spPr/>
        <p:txBody>
          <a:bodyPr>
            <a:normAutofit/>
          </a:bodyPr>
          <a:lstStyle/>
          <a:p>
            <a:r>
              <a:rPr lang="en-US" sz="2400" dirty="0" smtClean="0"/>
              <a:t>The </a:t>
            </a:r>
            <a:r>
              <a:rPr lang="en-US" sz="2400" b="1" dirty="0" smtClean="0"/>
              <a:t>Mission of Jesus </a:t>
            </a:r>
            <a:r>
              <a:rPr lang="en-US" sz="2400" dirty="0" smtClean="0"/>
              <a:t>in His </a:t>
            </a:r>
            <a:r>
              <a:rPr lang="en-US" sz="2400" b="1" dirty="0" smtClean="0"/>
              <a:t>Missionary Church </a:t>
            </a:r>
          </a:p>
          <a:p>
            <a:pPr marL="0" indent="0">
              <a:buNone/>
            </a:pPr>
            <a:r>
              <a:rPr lang="en-US" sz="2400" b="1" dirty="0"/>
              <a:t>	</a:t>
            </a:r>
            <a:r>
              <a:rPr lang="en-US" sz="2400" b="1" dirty="0" smtClean="0"/>
              <a:t>				</a:t>
            </a:r>
            <a:r>
              <a:rPr lang="en-US" sz="2400" dirty="0" smtClean="0"/>
              <a:t>is </a:t>
            </a:r>
            <a:r>
              <a:rPr lang="en-US" sz="2400" b="1" dirty="0" smtClean="0"/>
              <a:t>Our Mission!</a:t>
            </a:r>
            <a:endParaRPr lang="en-US" sz="2400" b="1" dirty="0"/>
          </a:p>
        </p:txBody>
      </p:sp>
      <p:pic>
        <p:nvPicPr>
          <p:cNvPr id="5" name="Picture 4" descr="The Beginning of the Good News | Glass Overflow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934" y="3429000"/>
            <a:ext cx="5758337" cy="3240024"/>
          </a:xfrm>
          <a:prstGeom prst="rect">
            <a:avLst/>
          </a:prstGeom>
        </p:spPr>
      </p:pic>
    </p:spTree>
    <p:extLst>
      <p:ext uri="{BB962C8B-B14F-4D97-AF65-F5344CB8AC3E}">
        <p14:creationId xmlns:p14="http://schemas.microsoft.com/office/powerpoint/2010/main" val="18655402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Put Another Way…</a:t>
            </a:r>
            <a:endParaRPr lang="en-US" dirty="0"/>
          </a:p>
        </p:txBody>
      </p:sp>
      <p:sp>
        <p:nvSpPr>
          <p:cNvPr id="3" name="Content Placeholder 2"/>
          <p:cNvSpPr>
            <a:spLocks noGrp="1"/>
          </p:cNvSpPr>
          <p:nvPr>
            <p:ph idx="1"/>
          </p:nvPr>
        </p:nvSpPr>
        <p:spPr/>
        <p:txBody>
          <a:bodyPr>
            <a:normAutofit lnSpcReduction="10000"/>
          </a:bodyPr>
          <a:lstStyle/>
          <a:p>
            <a:r>
              <a:rPr lang="en-US" dirty="0" smtClean="0"/>
              <a:t>Baptized into Christ and </a:t>
            </a:r>
          </a:p>
          <a:p>
            <a:pPr marL="0" indent="0">
              <a:buNone/>
            </a:pPr>
            <a:r>
              <a:rPr lang="en-US" dirty="0" smtClean="0"/>
              <a:t>His Missionary Church</a:t>
            </a:r>
          </a:p>
          <a:p>
            <a:endParaRPr lang="en-US" dirty="0"/>
          </a:p>
          <a:p>
            <a:r>
              <a:rPr lang="en-US" dirty="0" smtClean="0"/>
              <a:t>And seeing everything through </a:t>
            </a:r>
          </a:p>
          <a:p>
            <a:pPr marL="0" indent="0">
              <a:buNone/>
            </a:pPr>
            <a:r>
              <a:rPr lang="en-US" dirty="0" smtClean="0"/>
              <a:t>our new identity in Christ</a:t>
            </a:r>
          </a:p>
          <a:p>
            <a:endParaRPr lang="en-US" dirty="0"/>
          </a:p>
          <a:p>
            <a:r>
              <a:rPr lang="en-US" dirty="0" smtClean="0"/>
              <a:t>Our daily work is not ours…</a:t>
            </a:r>
          </a:p>
          <a:p>
            <a:endParaRPr lang="en-US" dirty="0"/>
          </a:p>
          <a:p>
            <a:r>
              <a:rPr lang="en-US" dirty="0" smtClean="0"/>
              <a:t>But swept up into the Saving </a:t>
            </a:r>
          </a:p>
          <a:p>
            <a:pPr marL="0" indent="0">
              <a:buNone/>
            </a:pPr>
            <a:r>
              <a:rPr lang="en-US" dirty="0" smtClean="0"/>
              <a:t>Plan of Christ!</a:t>
            </a:r>
            <a:endParaRPr lang="en-US" dirty="0"/>
          </a:p>
        </p:txBody>
      </p:sp>
      <p:pic>
        <p:nvPicPr>
          <p:cNvPr id="4" name="Picture 3" descr="John Webster is One of My Favorites &amp; A Critique of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912" y="1624219"/>
            <a:ext cx="4578095" cy="4578095"/>
          </a:xfrm>
          <a:prstGeom prst="rect">
            <a:avLst/>
          </a:prstGeom>
        </p:spPr>
      </p:pic>
    </p:spTree>
    <p:extLst>
      <p:ext uri="{BB962C8B-B14F-4D97-AF65-F5344CB8AC3E}">
        <p14:creationId xmlns:p14="http://schemas.microsoft.com/office/powerpoint/2010/main" val="293409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886" y="685801"/>
            <a:ext cx="8825138" cy="1104900"/>
          </a:xfrm>
        </p:spPr>
        <p:txBody>
          <a:bodyPr>
            <a:normAutofit/>
          </a:bodyPr>
          <a:lstStyle/>
          <a:p>
            <a:r>
              <a:rPr lang="en-US" sz="6000" dirty="0" smtClean="0"/>
              <a:t>New Employee (</a:t>
            </a:r>
            <a:r>
              <a:rPr lang="en-US" sz="6000" dirty="0" err="1" smtClean="0"/>
              <a:t>ee</a:t>
            </a:r>
            <a:r>
              <a:rPr lang="en-US" sz="6000" dirty="0" smtClean="0"/>
              <a:t>)</a:t>
            </a:r>
            <a:endParaRPr lang="en-US" sz="6000" dirty="0"/>
          </a:p>
        </p:txBody>
      </p:sp>
      <p:sp>
        <p:nvSpPr>
          <p:cNvPr id="4" name="Content Placeholder 3"/>
          <p:cNvSpPr>
            <a:spLocks noGrp="1"/>
          </p:cNvSpPr>
          <p:nvPr>
            <p:ph idx="1"/>
          </p:nvPr>
        </p:nvSpPr>
        <p:spPr>
          <a:xfrm>
            <a:off x="3739243" y="2253343"/>
            <a:ext cx="7763780" cy="3537858"/>
          </a:xfrm>
        </p:spPr>
        <p:txBody>
          <a:bodyPr>
            <a:normAutofit/>
          </a:bodyPr>
          <a:lstStyle/>
          <a:p>
            <a:r>
              <a:rPr lang="en-US" sz="3200" dirty="0"/>
              <a:t>Parish &amp; School Employee Handbook </a:t>
            </a:r>
            <a:r>
              <a:rPr lang="en-US" sz="3200" dirty="0" smtClean="0"/>
              <a:t>Guide</a:t>
            </a:r>
          </a:p>
          <a:p>
            <a:r>
              <a:rPr lang="en-US" sz="3200" dirty="0" smtClean="0"/>
              <a:t>Code of Ethical Standards</a:t>
            </a:r>
          </a:p>
          <a:p>
            <a:r>
              <a:rPr lang="en-US" sz="3200" dirty="0" smtClean="0"/>
              <a:t>I-9</a:t>
            </a:r>
          </a:p>
          <a:p>
            <a:r>
              <a:rPr lang="en-US" sz="3200" dirty="0" smtClean="0"/>
              <a:t>Payroll paperwork</a:t>
            </a:r>
          </a:p>
          <a:p>
            <a:r>
              <a:rPr lang="en-US" sz="3200" dirty="0" smtClean="0"/>
              <a:t>Benefit paperwork</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6098" y="4299857"/>
            <a:ext cx="2066925" cy="2209800"/>
          </a:xfrm>
          <a:prstGeom prst="rect">
            <a:avLst/>
          </a:prstGeom>
        </p:spPr>
      </p:pic>
    </p:spTree>
    <p:extLst>
      <p:ext uri="{BB962C8B-B14F-4D97-AF65-F5344CB8AC3E}">
        <p14:creationId xmlns:p14="http://schemas.microsoft.com/office/powerpoint/2010/main" val="24443443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back up for some context –</a:t>
            </a:r>
            <a:br>
              <a:rPr lang="en-US" dirty="0" smtClean="0"/>
            </a:br>
            <a:r>
              <a:rPr lang="en-US" dirty="0" smtClean="0"/>
              <a:t>The Mission and Plan of Jesus</a:t>
            </a:r>
            <a:endParaRPr lang="en-US" dirty="0"/>
          </a:p>
        </p:txBody>
      </p:sp>
      <p:sp>
        <p:nvSpPr>
          <p:cNvPr id="3" name="Content Placeholder 2"/>
          <p:cNvSpPr>
            <a:spLocks noGrp="1"/>
          </p:cNvSpPr>
          <p:nvPr>
            <p:ph idx="1"/>
          </p:nvPr>
        </p:nvSpPr>
        <p:spPr>
          <a:xfrm>
            <a:off x="2139696" y="2133600"/>
            <a:ext cx="9364916" cy="3777622"/>
          </a:xfrm>
        </p:spPr>
        <p:txBody>
          <a:bodyPr/>
          <a:lstStyle/>
          <a:p>
            <a:r>
              <a:rPr lang="en-US" dirty="0" smtClean="0"/>
              <a:t>In the beginning, God went “on mission”</a:t>
            </a:r>
          </a:p>
          <a:p>
            <a:endParaRPr lang="en-US" dirty="0"/>
          </a:p>
          <a:p>
            <a:r>
              <a:rPr lang="en-US" dirty="0" smtClean="0"/>
              <a:t>As a “community of love – reaching out in love,” </a:t>
            </a:r>
          </a:p>
          <a:p>
            <a:pPr marL="0" indent="0">
              <a:buNone/>
            </a:pPr>
            <a:r>
              <a:rPr lang="en-US" dirty="0"/>
              <a:t>	</a:t>
            </a:r>
            <a:r>
              <a:rPr lang="en-US" dirty="0" smtClean="0"/>
              <a:t>the Trinity created us and our world</a:t>
            </a:r>
          </a:p>
          <a:p>
            <a:pPr marL="0" indent="0">
              <a:buNone/>
            </a:pPr>
            <a:endParaRPr lang="en-US" dirty="0"/>
          </a:p>
          <a:p>
            <a:r>
              <a:rPr lang="en-US" dirty="0" smtClean="0"/>
              <a:t>We were created in perfect union  with</a:t>
            </a:r>
          </a:p>
          <a:p>
            <a:pPr marL="0" indent="0">
              <a:buNone/>
            </a:pPr>
            <a:r>
              <a:rPr lang="en-US" dirty="0"/>
              <a:t>	</a:t>
            </a:r>
            <a:r>
              <a:rPr lang="en-US" dirty="0" smtClean="0"/>
              <a:t>God and each other – the “original union”</a:t>
            </a:r>
          </a:p>
        </p:txBody>
      </p:sp>
      <p:pic>
        <p:nvPicPr>
          <p:cNvPr id="4" name="Picture 3" descr="Estudios y Hechos Asombrosos: La Predestinació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728" y="2283347"/>
            <a:ext cx="3235261" cy="2590596"/>
          </a:xfrm>
          <a:prstGeom prst="rect">
            <a:avLst/>
          </a:prstGeom>
        </p:spPr>
      </p:pic>
    </p:spTree>
    <p:extLst>
      <p:ext uri="{BB962C8B-B14F-4D97-AF65-F5344CB8AC3E}">
        <p14:creationId xmlns:p14="http://schemas.microsoft.com/office/powerpoint/2010/main" val="38841241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came sin</a:t>
            </a:r>
            <a:endParaRPr lang="en-US" dirty="0"/>
          </a:p>
        </p:txBody>
      </p:sp>
      <p:sp>
        <p:nvSpPr>
          <p:cNvPr id="3" name="Content Placeholder 2"/>
          <p:cNvSpPr>
            <a:spLocks noGrp="1"/>
          </p:cNvSpPr>
          <p:nvPr>
            <p:ph idx="1"/>
          </p:nvPr>
        </p:nvSpPr>
        <p:spPr>
          <a:xfrm>
            <a:off x="1792224" y="2133600"/>
            <a:ext cx="9712388" cy="3777622"/>
          </a:xfrm>
        </p:spPr>
        <p:txBody>
          <a:bodyPr/>
          <a:lstStyle/>
          <a:p>
            <a:r>
              <a:rPr lang="en-US" dirty="0" smtClean="0"/>
              <a:t>Sin came into the world and this </a:t>
            </a:r>
          </a:p>
          <a:p>
            <a:pPr marL="0" indent="0">
              <a:buNone/>
            </a:pPr>
            <a:r>
              <a:rPr lang="en-US" dirty="0"/>
              <a:t>	</a:t>
            </a:r>
            <a:r>
              <a:rPr lang="en-US" dirty="0" smtClean="0"/>
              <a:t>“original sin” broke the “original union”</a:t>
            </a:r>
          </a:p>
          <a:p>
            <a:endParaRPr lang="en-US" dirty="0"/>
          </a:p>
          <a:p>
            <a:r>
              <a:rPr lang="en-US" dirty="0" smtClean="0"/>
              <a:t>We were separated from God and </a:t>
            </a:r>
          </a:p>
          <a:p>
            <a:pPr marL="0" indent="0">
              <a:buNone/>
            </a:pPr>
            <a:r>
              <a:rPr lang="en-US" dirty="0"/>
              <a:t>	</a:t>
            </a:r>
            <a:r>
              <a:rPr lang="en-US" dirty="0" smtClean="0"/>
              <a:t>each other </a:t>
            </a:r>
          </a:p>
          <a:p>
            <a:pPr marL="0" indent="0">
              <a:buNone/>
            </a:pPr>
            <a:endParaRPr lang="en-US" dirty="0"/>
          </a:p>
          <a:p>
            <a:r>
              <a:rPr lang="en-US" dirty="0" smtClean="0"/>
              <a:t>We were lost and could not find our</a:t>
            </a:r>
          </a:p>
          <a:p>
            <a:pPr marL="0" indent="0">
              <a:buNone/>
            </a:pPr>
            <a:r>
              <a:rPr lang="en-US" dirty="0"/>
              <a:t>	</a:t>
            </a:r>
            <a:r>
              <a:rPr lang="en-US" dirty="0" smtClean="0"/>
              <a:t>way back into union</a:t>
            </a:r>
          </a:p>
          <a:p>
            <a:endParaRPr lang="en-US" dirty="0"/>
          </a:p>
          <a:p>
            <a:endParaRPr lang="en-US" dirty="0"/>
          </a:p>
        </p:txBody>
      </p:sp>
      <p:pic>
        <p:nvPicPr>
          <p:cNvPr id="4" name="Picture 3" descr="Free illustration: Heart, &lt;strong&gt;Broken&lt;/strong&gt;, Love, Misfortune - Fre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812" y="2054927"/>
            <a:ext cx="4750308" cy="3166872"/>
          </a:xfrm>
          <a:prstGeom prst="rect">
            <a:avLst/>
          </a:prstGeom>
        </p:spPr>
      </p:pic>
    </p:spTree>
    <p:extLst>
      <p:ext uri="{BB962C8B-B14F-4D97-AF65-F5344CB8AC3E}">
        <p14:creationId xmlns:p14="http://schemas.microsoft.com/office/powerpoint/2010/main" val="32483092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God went on mission again</a:t>
            </a:r>
            <a:endParaRPr lang="en-US" dirty="0"/>
          </a:p>
        </p:txBody>
      </p:sp>
      <p:sp>
        <p:nvSpPr>
          <p:cNvPr id="3" name="Content Placeholder 2"/>
          <p:cNvSpPr>
            <a:spLocks noGrp="1"/>
          </p:cNvSpPr>
          <p:nvPr>
            <p:ph idx="1"/>
          </p:nvPr>
        </p:nvSpPr>
        <p:spPr/>
        <p:txBody>
          <a:bodyPr/>
          <a:lstStyle/>
          <a:p>
            <a:r>
              <a:rPr lang="en-US" dirty="0" smtClean="0"/>
              <a:t>God sent His only Son into the world</a:t>
            </a:r>
          </a:p>
          <a:p>
            <a:endParaRPr lang="en-US" dirty="0"/>
          </a:p>
          <a:p>
            <a:r>
              <a:rPr lang="en-US" dirty="0" smtClean="0"/>
              <a:t>Jesus went on mission </a:t>
            </a:r>
            <a:r>
              <a:rPr lang="en-US" b="1" dirty="0" smtClean="0"/>
              <a:t>“to seek and </a:t>
            </a:r>
          </a:p>
          <a:p>
            <a:pPr marL="0" indent="0">
              <a:buNone/>
            </a:pPr>
            <a:r>
              <a:rPr lang="en-US" b="1" dirty="0"/>
              <a:t>	</a:t>
            </a:r>
            <a:r>
              <a:rPr lang="en-US" b="1" dirty="0" smtClean="0"/>
              <a:t>save the lost” </a:t>
            </a:r>
            <a:r>
              <a:rPr lang="en-US" dirty="0" smtClean="0"/>
              <a:t>Luke 19:10)</a:t>
            </a:r>
            <a:endParaRPr lang="en-US" b="1" dirty="0" smtClean="0"/>
          </a:p>
          <a:p>
            <a:endParaRPr lang="en-US" dirty="0"/>
          </a:p>
          <a:p>
            <a:r>
              <a:rPr lang="en-US" dirty="0" smtClean="0"/>
              <a:t>Dying for our sins, Jesus rose to open</a:t>
            </a:r>
          </a:p>
          <a:p>
            <a:pPr marL="0" indent="0">
              <a:buNone/>
            </a:pPr>
            <a:r>
              <a:rPr lang="en-US" dirty="0"/>
              <a:t> </a:t>
            </a:r>
            <a:r>
              <a:rPr lang="en-US" dirty="0" smtClean="0"/>
              <a:t>	the door back into “union through Him”</a:t>
            </a:r>
          </a:p>
          <a:p>
            <a:pPr marL="0" indent="0">
              <a:buNone/>
            </a:pPr>
            <a:endParaRPr lang="en-US" dirty="0"/>
          </a:p>
          <a:p>
            <a:pPr marL="0" indent="0">
              <a:buNone/>
            </a:pPr>
            <a:r>
              <a:rPr lang="en-US" dirty="0" smtClean="0"/>
              <a:t> </a:t>
            </a:r>
            <a:endParaRPr lang="en-US" dirty="0"/>
          </a:p>
        </p:txBody>
      </p:sp>
      <p:pic>
        <p:nvPicPr>
          <p:cNvPr id="6" name="Picture 5" descr="&lt;strong&gt;Jesus on the Cross&lt;/strong&gt; by Spirit-Raava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472" y="2435927"/>
            <a:ext cx="4230624" cy="3172968"/>
          </a:xfrm>
          <a:prstGeom prst="rect">
            <a:avLst/>
          </a:prstGeom>
        </p:spPr>
      </p:pic>
    </p:spTree>
    <p:extLst>
      <p:ext uri="{BB962C8B-B14F-4D97-AF65-F5344CB8AC3E}">
        <p14:creationId xmlns:p14="http://schemas.microsoft.com/office/powerpoint/2010/main" val="2886740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was mission personified</a:t>
            </a:r>
            <a:endParaRPr lang="en-US" dirty="0"/>
          </a:p>
        </p:txBody>
      </p:sp>
      <p:sp>
        <p:nvSpPr>
          <p:cNvPr id="3" name="Content Placeholder 2"/>
          <p:cNvSpPr>
            <a:spLocks noGrp="1"/>
          </p:cNvSpPr>
          <p:nvPr>
            <p:ph idx="1"/>
          </p:nvPr>
        </p:nvSpPr>
        <p:spPr/>
        <p:txBody>
          <a:bodyPr>
            <a:normAutofit/>
          </a:bodyPr>
          <a:lstStyle/>
          <a:p>
            <a:r>
              <a:rPr lang="en-US" dirty="0" smtClean="0"/>
              <a:t>He was the saving mission of God</a:t>
            </a:r>
          </a:p>
          <a:p>
            <a:endParaRPr lang="en-US" dirty="0"/>
          </a:p>
          <a:p>
            <a:r>
              <a:rPr lang="en-US" dirty="0" smtClean="0"/>
              <a:t>He practiced mission by reaching</a:t>
            </a:r>
          </a:p>
          <a:p>
            <a:pPr marL="0" indent="0">
              <a:buNone/>
            </a:pPr>
            <a:r>
              <a:rPr lang="en-US" dirty="0" smtClean="0"/>
              <a:t>all people, calling them to follow Him,</a:t>
            </a:r>
          </a:p>
          <a:p>
            <a:pPr marL="0" indent="0">
              <a:buNone/>
            </a:pPr>
            <a:r>
              <a:rPr lang="en-US" dirty="0" smtClean="0"/>
              <a:t>and forming them as disciples</a:t>
            </a:r>
          </a:p>
          <a:p>
            <a:pPr marL="0" indent="0">
              <a:buNone/>
            </a:pPr>
            <a:endParaRPr lang="en-US" dirty="0"/>
          </a:p>
          <a:p>
            <a:r>
              <a:rPr lang="en-US" dirty="0" smtClean="0"/>
              <a:t>He imbedded His mission in His  </a:t>
            </a:r>
          </a:p>
          <a:p>
            <a:pPr marL="0" indent="0">
              <a:buNone/>
            </a:pPr>
            <a:r>
              <a:rPr lang="en-US" dirty="0" smtClean="0"/>
              <a:t>Church by sending His apostles to “Go </a:t>
            </a:r>
          </a:p>
          <a:p>
            <a:pPr marL="0" indent="0">
              <a:buNone/>
            </a:pPr>
            <a:r>
              <a:rPr lang="en-US" dirty="0" smtClean="0"/>
              <a:t>and make disciples” (Mt. 28:16-20)</a:t>
            </a:r>
          </a:p>
        </p:txBody>
      </p:sp>
      <p:pic>
        <p:nvPicPr>
          <p:cNvPr id="4" name="Picture 3" descr="&lt;strong&gt;Jesus&lt;/strong&gt; the &lt;strong&gt;teacher&lt;/strong&gt; – God In All Thing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6404" y="2133600"/>
            <a:ext cx="4278208" cy="3471866"/>
          </a:xfrm>
          <a:prstGeom prst="rect">
            <a:avLst/>
          </a:prstGeom>
        </p:spPr>
      </p:pic>
    </p:spTree>
    <p:extLst>
      <p:ext uri="{BB962C8B-B14F-4D97-AF65-F5344CB8AC3E}">
        <p14:creationId xmlns:p14="http://schemas.microsoft.com/office/powerpoint/2010/main" val="38036200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Church is Missionary</a:t>
            </a:r>
            <a:endParaRPr lang="en-US" dirty="0"/>
          </a:p>
        </p:txBody>
      </p:sp>
      <p:sp>
        <p:nvSpPr>
          <p:cNvPr id="3" name="Content Placeholder 2"/>
          <p:cNvSpPr>
            <a:spLocks noGrp="1"/>
          </p:cNvSpPr>
          <p:nvPr>
            <p:ph idx="1"/>
          </p:nvPr>
        </p:nvSpPr>
        <p:spPr/>
        <p:txBody>
          <a:bodyPr/>
          <a:lstStyle/>
          <a:p>
            <a:r>
              <a:rPr lang="en-US" dirty="0" smtClean="0"/>
              <a:t>Through the power of the Holy Spirit,</a:t>
            </a:r>
          </a:p>
          <a:p>
            <a:pPr marL="0" indent="0">
              <a:buNone/>
            </a:pPr>
            <a:r>
              <a:rPr lang="en-US" dirty="0" smtClean="0"/>
              <a:t>Jesus continues His mission in the Church</a:t>
            </a:r>
          </a:p>
          <a:p>
            <a:pPr marL="0" indent="0">
              <a:buNone/>
            </a:pPr>
            <a:endParaRPr lang="en-US" dirty="0"/>
          </a:p>
          <a:p>
            <a:r>
              <a:rPr lang="en-US" dirty="0" smtClean="0"/>
              <a:t>The mission of the Church is to “Go </a:t>
            </a:r>
          </a:p>
          <a:p>
            <a:pPr marL="0" indent="0">
              <a:buNone/>
            </a:pPr>
            <a:r>
              <a:rPr lang="en-US" dirty="0" smtClean="0"/>
              <a:t>and make disciples” (Matthew 28:16-20)</a:t>
            </a:r>
          </a:p>
          <a:p>
            <a:pPr marL="0" indent="0">
              <a:buNone/>
            </a:pPr>
            <a:endParaRPr lang="en-US" dirty="0"/>
          </a:p>
          <a:p>
            <a:r>
              <a:rPr lang="en-US" dirty="0" smtClean="0"/>
              <a:t>The Church is the Body of Christ that</a:t>
            </a:r>
          </a:p>
          <a:p>
            <a:pPr marL="0" indent="0">
              <a:buNone/>
            </a:pPr>
            <a:r>
              <a:rPr lang="en-US" dirty="0" smtClean="0"/>
              <a:t>reaches, calls, and forms disciples so</a:t>
            </a:r>
          </a:p>
          <a:p>
            <a:pPr marL="0" indent="0">
              <a:buNone/>
            </a:pPr>
            <a:r>
              <a:rPr lang="en-US" dirty="0" smtClean="0"/>
              <a:t>we can send them to make new disciples</a:t>
            </a:r>
            <a:endParaRPr lang="en-US" dirty="0"/>
          </a:p>
        </p:txBody>
      </p:sp>
      <p:pic>
        <p:nvPicPr>
          <p:cNvPr id="4" name="Picture 3" descr="Stirred But Not Changed - Digging The Wo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981" y="1609344"/>
            <a:ext cx="3879835" cy="4845558"/>
          </a:xfrm>
          <a:prstGeom prst="rect">
            <a:avLst/>
          </a:prstGeom>
        </p:spPr>
      </p:pic>
    </p:spTree>
    <p:extLst>
      <p:ext uri="{BB962C8B-B14F-4D97-AF65-F5344CB8AC3E}">
        <p14:creationId xmlns:p14="http://schemas.microsoft.com/office/powerpoint/2010/main" val="42098080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Our Daily Work is</a:t>
            </a:r>
            <a:br>
              <a:rPr lang="en-US" dirty="0" smtClean="0"/>
            </a:br>
            <a:r>
              <a:rPr lang="en-US" dirty="0" smtClean="0"/>
              <a:t>Jesus’ Daily Work</a:t>
            </a:r>
            <a:endParaRPr lang="en-US" dirty="0"/>
          </a:p>
        </p:txBody>
      </p:sp>
      <p:sp>
        <p:nvSpPr>
          <p:cNvPr id="3" name="Content Placeholder 2"/>
          <p:cNvSpPr>
            <a:spLocks noGrp="1"/>
          </p:cNvSpPr>
          <p:nvPr>
            <p:ph idx="1"/>
          </p:nvPr>
        </p:nvSpPr>
        <p:spPr/>
        <p:txBody>
          <a:bodyPr>
            <a:normAutofit/>
          </a:bodyPr>
          <a:lstStyle/>
          <a:p>
            <a:r>
              <a:rPr lang="en-US" dirty="0" smtClean="0"/>
              <a:t>To be on mission for the Father</a:t>
            </a:r>
          </a:p>
          <a:p>
            <a:endParaRPr lang="en-US" dirty="0"/>
          </a:p>
          <a:p>
            <a:r>
              <a:rPr lang="en-US" dirty="0" smtClean="0"/>
              <a:t>To heal what is broken</a:t>
            </a:r>
          </a:p>
          <a:p>
            <a:endParaRPr lang="en-US" dirty="0"/>
          </a:p>
          <a:p>
            <a:r>
              <a:rPr lang="en-US" dirty="0" smtClean="0"/>
              <a:t>To proclaim the Good News</a:t>
            </a:r>
          </a:p>
          <a:p>
            <a:endParaRPr lang="en-US" dirty="0"/>
          </a:p>
          <a:p>
            <a:r>
              <a:rPr lang="en-US" dirty="0" smtClean="0"/>
              <a:t>To lead people to Jesus and His</a:t>
            </a:r>
          </a:p>
          <a:p>
            <a:pPr marL="0" indent="0">
              <a:buNone/>
            </a:pPr>
            <a:r>
              <a:rPr lang="en-US" dirty="0"/>
              <a:t>	</a:t>
            </a:r>
            <a:r>
              <a:rPr lang="en-US" dirty="0" smtClean="0"/>
              <a:t>promise of new life</a:t>
            </a:r>
            <a:endParaRPr lang="en-US" dirty="0"/>
          </a:p>
        </p:txBody>
      </p:sp>
      <p:pic>
        <p:nvPicPr>
          <p:cNvPr id="5" name="Picture 4" descr="Is Satan God's Little Brother? | CreateDeba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448" y="2039112"/>
            <a:ext cx="5588000" cy="4191000"/>
          </a:xfrm>
          <a:prstGeom prst="rect">
            <a:avLst/>
          </a:prstGeom>
        </p:spPr>
      </p:pic>
    </p:spTree>
    <p:extLst>
      <p:ext uri="{BB962C8B-B14F-4D97-AF65-F5344CB8AC3E}">
        <p14:creationId xmlns:p14="http://schemas.microsoft.com/office/powerpoint/2010/main" val="40258731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Daily Work according to </a:t>
            </a:r>
            <a:br>
              <a:rPr lang="en-US" dirty="0" smtClean="0"/>
            </a:br>
            <a:r>
              <a:rPr lang="en-US" dirty="0" smtClean="0"/>
              <a:t>the Universal Plan of Christ</a:t>
            </a:r>
            <a:endParaRPr lang="en-US" dirty="0"/>
          </a:p>
        </p:txBody>
      </p:sp>
      <p:sp>
        <p:nvSpPr>
          <p:cNvPr id="3" name="Content Placeholder 2"/>
          <p:cNvSpPr>
            <a:spLocks noGrp="1"/>
          </p:cNvSpPr>
          <p:nvPr>
            <p:ph idx="1"/>
          </p:nvPr>
        </p:nvSpPr>
        <p:spPr/>
        <p:txBody>
          <a:bodyPr>
            <a:normAutofit/>
          </a:bodyPr>
          <a:lstStyle/>
          <a:p>
            <a:r>
              <a:rPr lang="en-US" dirty="0" smtClean="0"/>
              <a:t>The plan of Christ is to heal what is broken, </a:t>
            </a:r>
          </a:p>
          <a:p>
            <a:pPr marL="0" indent="0">
              <a:buNone/>
            </a:pPr>
            <a:r>
              <a:rPr lang="en-US" dirty="0" smtClean="0"/>
              <a:t>call people into relationship, and find new</a:t>
            </a:r>
            <a:endParaRPr lang="en-US" dirty="0"/>
          </a:p>
          <a:p>
            <a:pPr marL="0" indent="0">
              <a:buNone/>
            </a:pPr>
            <a:r>
              <a:rPr lang="en-US" dirty="0" smtClean="0"/>
              <a:t>life in Him</a:t>
            </a:r>
          </a:p>
          <a:p>
            <a:pPr marL="0" indent="0">
              <a:buNone/>
            </a:pPr>
            <a:endParaRPr lang="en-US" dirty="0"/>
          </a:p>
          <a:p>
            <a:pPr algn="just"/>
            <a:r>
              <a:rPr lang="en-US" dirty="0"/>
              <a:t>How do we see ourselves?</a:t>
            </a:r>
          </a:p>
          <a:p>
            <a:pPr algn="just"/>
            <a:r>
              <a:rPr lang="en-US" dirty="0"/>
              <a:t>What is our </a:t>
            </a:r>
            <a:r>
              <a:rPr lang="en-US" dirty="0" smtClean="0"/>
              <a:t>purpose?</a:t>
            </a:r>
            <a:endParaRPr lang="en-US" dirty="0"/>
          </a:p>
          <a:p>
            <a:pPr algn="just"/>
            <a:r>
              <a:rPr lang="en-US" dirty="0"/>
              <a:t>What is our motivation?</a:t>
            </a:r>
          </a:p>
          <a:p>
            <a:pPr algn="just"/>
            <a:r>
              <a:rPr lang="en-US" dirty="0"/>
              <a:t>To whom are we responsible</a:t>
            </a:r>
            <a:r>
              <a:rPr lang="en-US" dirty="0" smtClean="0"/>
              <a:t>? </a:t>
            </a:r>
            <a:endParaRPr lang="en-US" dirty="0"/>
          </a:p>
        </p:txBody>
      </p:sp>
      <p:pic>
        <p:nvPicPr>
          <p:cNvPr id="4" name="Picture 3" descr="3spoken: The Unanswered Questions of Modern Monetary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697" y="1810512"/>
            <a:ext cx="3664915" cy="4581144"/>
          </a:xfrm>
          <a:prstGeom prst="rect">
            <a:avLst/>
          </a:prstGeom>
        </p:spPr>
      </p:pic>
    </p:spTree>
    <p:extLst>
      <p:ext uri="{BB962C8B-B14F-4D97-AF65-F5344CB8AC3E}">
        <p14:creationId xmlns:p14="http://schemas.microsoft.com/office/powerpoint/2010/main" val="28072403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Our Universal Job Description: Our Why</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Compassionate healers of brokenness</a:t>
            </a:r>
          </a:p>
          <a:p>
            <a:endParaRPr lang="en-US" dirty="0"/>
          </a:p>
          <a:p>
            <a:r>
              <a:rPr lang="en-US" dirty="0" smtClean="0"/>
              <a:t>Leading others to see their dignity/identity as children of the Father</a:t>
            </a:r>
          </a:p>
          <a:p>
            <a:endParaRPr lang="en-US" dirty="0"/>
          </a:p>
          <a:p>
            <a:r>
              <a:rPr lang="en-US" dirty="0" smtClean="0"/>
              <a:t>Being an encounter with Jesus through our words and actions</a:t>
            </a:r>
          </a:p>
          <a:p>
            <a:endParaRPr lang="en-US" dirty="0"/>
          </a:p>
          <a:p>
            <a:r>
              <a:rPr lang="en-US" dirty="0" smtClean="0"/>
              <a:t>Inviting others to follow Jesus as disciples in the Church </a:t>
            </a:r>
          </a:p>
          <a:p>
            <a:endParaRPr lang="en-US" dirty="0"/>
          </a:p>
          <a:p>
            <a:r>
              <a:rPr lang="en-US" dirty="0" smtClean="0"/>
              <a:t>Sending disciples to make new disciples</a:t>
            </a:r>
          </a:p>
          <a:p>
            <a:endParaRPr lang="en-US" dirty="0"/>
          </a:p>
          <a:p>
            <a:endParaRPr lang="en-US" dirty="0"/>
          </a:p>
        </p:txBody>
      </p:sp>
    </p:spTree>
    <p:extLst>
      <p:ext uri="{BB962C8B-B14F-4D97-AF65-F5344CB8AC3E}">
        <p14:creationId xmlns:p14="http://schemas.microsoft.com/office/powerpoint/2010/main" val="518207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with a Missionary Heart</a:t>
            </a:r>
            <a:endParaRPr lang="en-US" dirty="0"/>
          </a:p>
        </p:txBody>
      </p:sp>
      <p:sp>
        <p:nvSpPr>
          <p:cNvPr id="3" name="Content Placeholder 2"/>
          <p:cNvSpPr>
            <a:spLocks noGrp="1"/>
          </p:cNvSpPr>
          <p:nvPr>
            <p:ph idx="1"/>
          </p:nvPr>
        </p:nvSpPr>
        <p:spPr/>
        <p:txBody>
          <a:bodyPr/>
          <a:lstStyle/>
          <a:p>
            <a:r>
              <a:rPr lang="en-US" dirty="0" smtClean="0"/>
              <a:t>Our Daily Work according</a:t>
            </a:r>
          </a:p>
          <a:p>
            <a:pPr marL="0" indent="0">
              <a:buNone/>
            </a:pPr>
            <a:r>
              <a:rPr lang="en-US" dirty="0" smtClean="0"/>
              <a:t>to the Plan of Christ…</a:t>
            </a:r>
          </a:p>
          <a:p>
            <a:pPr marL="0" indent="0">
              <a:buNone/>
            </a:pPr>
            <a:endParaRPr lang="en-US" dirty="0" smtClean="0"/>
          </a:p>
          <a:p>
            <a:pPr marL="0" indent="0">
              <a:buNone/>
            </a:pPr>
            <a:r>
              <a:rPr lang="en-US" dirty="0" smtClean="0"/>
              <a:t>	</a:t>
            </a:r>
            <a:r>
              <a:rPr lang="en-US" b="1" i="1" dirty="0" smtClean="0"/>
              <a:t>-Disciples of Jesus Christ </a:t>
            </a:r>
          </a:p>
          <a:p>
            <a:pPr marL="0" indent="0">
              <a:buNone/>
            </a:pPr>
            <a:r>
              <a:rPr lang="en-US" b="1" i="1" dirty="0"/>
              <a:t>	</a:t>
            </a:r>
            <a:r>
              <a:rPr lang="en-US" b="1" i="1" dirty="0" smtClean="0"/>
              <a:t>-on His Mission to…</a:t>
            </a:r>
          </a:p>
          <a:p>
            <a:pPr marL="0" indent="0">
              <a:buNone/>
            </a:pPr>
            <a:r>
              <a:rPr lang="en-US" b="1" i="1" dirty="0"/>
              <a:t>	</a:t>
            </a:r>
            <a:r>
              <a:rPr lang="en-US" b="1" i="1" dirty="0" smtClean="0"/>
              <a:t>-Seek and Save the Lost</a:t>
            </a:r>
          </a:p>
          <a:p>
            <a:pPr marL="0" indent="0">
              <a:buNone/>
            </a:pPr>
            <a:r>
              <a:rPr lang="en-US" b="1" i="1" dirty="0"/>
              <a:t>	</a:t>
            </a:r>
            <a:r>
              <a:rPr lang="en-US" b="1" i="1" dirty="0" smtClean="0"/>
              <a:t>-and Make Disciples</a:t>
            </a:r>
          </a:p>
          <a:p>
            <a:pPr marL="0" indent="0">
              <a:buNone/>
            </a:pPr>
            <a:r>
              <a:rPr lang="en-US" b="1" i="1" dirty="0"/>
              <a:t>	</a:t>
            </a:r>
            <a:r>
              <a:rPr lang="en-US" b="1" i="1" dirty="0" smtClean="0"/>
              <a:t>-so they can Die and Rise</a:t>
            </a:r>
          </a:p>
          <a:p>
            <a:pPr marL="0" indent="0">
              <a:buNone/>
            </a:pPr>
            <a:r>
              <a:rPr lang="en-US" b="1" i="1" dirty="0"/>
              <a:t>	</a:t>
            </a:r>
            <a:r>
              <a:rPr lang="en-US" b="1" i="1" dirty="0" smtClean="0"/>
              <a:t>	with Him</a:t>
            </a:r>
            <a:endParaRPr lang="en-US" b="1" i="1" dirty="0"/>
          </a:p>
        </p:txBody>
      </p:sp>
      <p:pic>
        <p:nvPicPr>
          <p:cNvPr id="4" name="Picture 3" descr="&lt;strong&gt;Go&lt;/strong&gt; by SethtotheBrown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664" y="3090672"/>
            <a:ext cx="4649216" cy="2615184"/>
          </a:xfrm>
          <a:prstGeom prst="rect">
            <a:avLst/>
          </a:prstGeom>
        </p:spPr>
      </p:pic>
    </p:spTree>
    <p:extLst>
      <p:ext uri="{BB962C8B-B14F-4D97-AF65-F5344CB8AC3E}">
        <p14:creationId xmlns:p14="http://schemas.microsoft.com/office/powerpoint/2010/main" val="39974914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326" y="1161288"/>
            <a:ext cx="8393926" cy="3291840"/>
          </a:xfrm>
        </p:spPr>
        <p:txBody>
          <a:bodyPr>
            <a:normAutofit/>
          </a:bodyPr>
          <a:lstStyle/>
          <a:p>
            <a:r>
              <a:rPr lang="en-US" dirty="0" smtClean="0"/>
              <a:t>In virtue of their baptism, all the members of the people of God have become missionary disciples </a:t>
            </a:r>
            <a:endParaRPr lang="en-US" dirty="0"/>
          </a:p>
        </p:txBody>
      </p:sp>
      <p:sp>
        <p:nvSpPr>
          <p:cNvPr id="3" name="Text Placeholder 2"/>
          <p:cNvSpPr>
            <a:spLocks noGrp="1"/>
          </p:cNvSpPr>
          <p:nvPr>
            <p:ph type="body" sz="quarter" idx="13"/>
          </p:nvPr>
        </p:nvSpPr>
        <p:spPr>
          <a:xfrm>
            <a:off x="3275012" y="4681728"/>
            <a:ext cx="7536554" cy="713232"/>
          </a:xfrm>
        </p:spPr>
        <p:txBody>
          <a:bodyPr/>
          <a:lstStyle/>
          <a:p>
            <a:r>
              <a:rPr lang="en-US" b="1" dirty="0" smtClean="0"/>
              <a:t>Pope Francis, Evangelii Gaudium, #120</a:t>
            </a:r>
            <a:endParaRPr lang="en-US" b="1" dirty="0"/>
          </a:p>
        </p:txBody>
      </p:sp>
    </p:spTree>
    <p:extLst>
      <p:ext uri="{BB962C8B-B14F-4D97-AF65-F5344CB8AC3E}">
        <p14:creationId xmlns:p14="http://schemas.microsoft.com/office/powerpoint/2010/main" val="2495011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Parish &amp; School Employee Handbook</a:t>
            </a:r>
            <a:endParaRPr lang="en-US" dirty="0"/>
          </a:p>
        </p:txBody>
      </p:sp>
      <p:sp>
        <p:nvSpPr>
          <p:cNvPr id="3" name="Content Placeholder 2"/>
          <p:cNvSpPr>
            <a:spLocks noGrp="1"/>
          </p:cNvSpPr>
          <p:nvPr>
            <p:ph idx="1"/>
          </p:nvPr>
        </p:nvSpPr>
        <p:spPr>
          <a:xfrm>
            <a:off x="2595562" y="2438400"/>
            <a:ext cx="9108709" cy="3651504"/>
          </a:xfrm>
        </p:spPr>
        <p:txBody>
          <a:bodyPr/>
          <a:lstStyle/>
          <a:p>
            <a:r>
              <a:rPr lang="en-US" sz="3200" dirty="0" smtClean="0"/>
              <a:t>Updated Guide on how to create is on My </a:t>
            </a:r>
            <a:r>
              <a:rPr lang="en-US" sz="3200" dirty="0" err="1" smtClean="0"/>
              <a:t>ArchMil</a:t>
            </a:r>
            <a:endParaRPr lang="en-US" sz="3200" dirty="0" smtClean="0"/>
          </a:p>
          <a:p>
            <a:r>
              <a:rPr lang="en-US" sz="3200" dirty="0" smtClean="0"/>
              <a:t>Employee sign Acknowledgement Receipt of Handbook</a:t>
            </a:r>
          </a:p>
          <a:p>
            <a:r>
              <a:rPr lang="en-US" sz="3200" dirty="0" smtClean="0"/>
              <a:t>Review big ticket items when hired</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 y="4264152"/>
            <a:ext cx="2143125" cy="2143125"/>
          </a:xfrm>
          <a:prstGeom prst="rect">
            <a:avLst/>
          </a:prstGeom>
        </p:spPr>
      </p:pic>
    </p:spTree>
    <p:extLst>
      <p:ext uri="{BB962C8B-B14F-4D97-AF65-F5344CB8AC3E}">
        <p14:creationId xmlns:p14="http://schemas.microsoft.com/office/powerpoint/2010/main" val="9690724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 Am a Mission</a:t>
            </a:r>
            <a:endParaRPr lang="en-US" dirty="0"/>
          </a:p>
        </p:txBody>
      </p:sp>
      <p:sp>
        <p:nvSpPr>
          <p:cNvPr id="3" name="Content Placeholder 2"/>
          <p:cNvSpPr>
            <a:spLocks noGrp="1"/>
          </p:cNvSpPr>
          <p:nvPr>
            <p:ph idx="1"/>
          </p:nvPr>
        </p:nvSpPr>
        <p:spPr>
          <a:xfrm>
            <a:off x="2589212" y="1453896"/>
            <a:ext cx="8915400" cy="5193792"/>
          </a:xfrm>
        </p:spPr>
        <p:txBody>
          <a:bodyPr>
            <a:normAutofit/>
          </a:bodyPr>
          <a:lstStyle/>
          <a:p>
            <a:pPr marL="0" indent="0">
              <a:buNone/>
            </a:pPr>
            <a:r>
              <a:rPr lang="en-US" sz="2800" dirty="0" smtClean="0"/>
              <a:t>“My mission of being in the heart of the people is not just a part of my life or a badge I can take off; it is not an ‘extra’ or just another moment in my life. Instead, it is something I cannot uproot from my being without destroying my very self.  I am a mission on this earth; that is the reason why I am here in this world. We have to regard ourselves as sealed, even branded, by this mission of bringing light, blessing, enlivening, raising up, healing, and freeing.”</a:t>
            </a:r>
          </a:p>
          <a:p>
            <a:pPr marL="0" indent="0">
              <a:buNone/>
            </a:pPr>
            <a:r>
              <a:rPr lang="en-US" sz="2800" dirty="0" smtClean="0"/>
              <a:t>Pope Francis, </a:t>
            </a:r>
            <a:r>
              <a:rPr lang="en-US" sz="2800" i="1" dirty="0" smtClean="0"/>
              <a:t>Evangelii Gaudium</a:t>
            </a:r>
            <a:r>
              <a:rPr lang="en-US" sz="2800" dirty="0" smtClean="0"/>
              <a:t>, 273</a:t>
            </a:r>
            <a:endParaRPr lang="en-US" sz="2800" dirty="0"/>
          </a:p>
        </p:txBody>
      </p:sp>
    </p:spTree>
    <p:extLst>
      <p:ext uri="{BB962C8B-B14F-4D97-AF65-F5344CB8AC3E}">
        <p14:creationId xmlns:p14="http://schemas.microsoft.com/office/powerpoint/2010/main" val="880067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8024" y="1481328"/>
            <a:ext cx="7470648"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Oswald"/>
                <a:ea typeface="+mn-ea"/>
                <a:cs typeface="+mn-cs"/>
              </a:rPr>
              <a:t>Mission Statement of the Archdiocese of Milwaukee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Lato"/>
                <a:ea typeface="+mn-ea"/>
                <a:cs typeface="+mn-cs"/>
              </a:rPr>
              <a:t>To proclaim the Gospel of Jesus Christ through his saving death and resurrection by calling, forming and sending disciples to go and make new disciples.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Lato"/>
                <a:ea typeface="+mn-ea"/>
                <a:cs typeface="+mn-cs"/>
              </a:rPr>
              <a:t>As a people, we are called to encounter Jesus and grow as disciples through the sacramental life of the Church.</a:t>
            </a:r>
          </a:p>
        </p:txBody>
      </p:sp>
    </p:spTree>
    <p:extLst>
      <p:ext uri="{BB962C8B-B14F-4D97-AF65-F5344CB8AC3E}">
        <p14:creationId xmlns:p14="http://schemas.microsoft.com/office/powerpoint/2010/main" val="5060028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673352"/>
            <a:ext cx="8915399" cy="3104029"/>
          </a:xfrm>
        </p:spPr>
        <p:txBody>
          <a:bodyPr/>
          <a:lstStyle/>
          <a:p>
            <a:r>
              <a:rPr lang="en-US" dirty="0" smtClean="0"/>
              <a:t>Living with a </a:t>
            </a:r>
            <a:br>
              <a:rPr lang="en-US" dirty="0" smtClean="0"/>
            </a:br>
            <a:r>
              <a:rPr lang="en-US" dirty="0" smtClean="0"/>
              <a:t>Missionary Heart</a:t>
            </a:r>
            <a:endParaRPr lang="en-US" dirty="0"/>
          </a:p>
        </p:txBody>
      </p:sp>
      <p:sp>
        <p:nvSpPr>
          <p:cNvPr id="3" name="Subtitle 2"/>
          <p:cNvSpPr>
            <a:spLocks noGrp="1"/>
          </p:cNvSpPr>
          <p:nvPr>
            <p:ph type="subTitle" idx="1"/>
          </p:nvPr>
        </p:nvSpPr>
        <p:spPr/>
        <p:txBody>
          <a:bodyPr/>
          <a:lstStyle/>
          <a:p>
            <a:endParaRPr lang="en-US" dirty="0"/>
          </a:p>
          <a:p>
            <a:r>
              <a:rPr lang="en-US" sz="2400" dirty="0" smtClean="0"/>
              <a:t>Our Daily Work According to the Great Plan of Christ</a:t>
            </a:r>
            <a:endParaRPr lang="en-US" sz="2400" dirty="0"/>
          </a:p>
        </p:txBody>
      </p:sp>
    </p:spTree>
    <p:extLst>
      <p:ext uri="{BB962C8B-B14F-4D97-AF65-F5344CB8AC3E}">
        <p14:creationId xmlns:p14="http://schemas.microsoft.com/office/powerpoint/2010/main" val="9340660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Closing Comments &amp; Prayer</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8940152"/>
      </p:ext>
    </p:extLst>
  </p:cSld>
  <p:clrMapOvr>
    <a:masterClrMapping/>
  </p:clrMapOvr>
</p:sld>
</file>

<file path=ppt/theme/theme1.xml><?xml version="1.0" encoding="utf-8"?>
<a:theme xmlns:a="http://schemas.openxmlformats.org/drawingml/2006/main" name="Feathered">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1253</TotalTime>
  <Words>4224</Words>
  <Application>Microsoft Office PowerPoint</Application>
  <PresentationFormat>Widescreen</PresentationFormat>
  <Paragraphs>658</Paragraphs>
  <Slides>93</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93</vt:i4>
      </vt:variant>
    </vt:vector>
  </HeadingPairs>
  <TitlesOfParts>
    <vt:vector size="108" baseType="lpstr">
      <vt:lpstr>ＭＳ Ｐゴシック</vt:lpstr>
      <vt:lpstr>Arial</vt:lpstr>
      <vt:lpstr>Calibri</vt:lpstr>
      <vt:lpstr>Century Gothic</vt:lpstr>
      <vt:lpstr>Century Schoolbook</vt:lpstr>
      <vt:lpstr>Corbel</vt:lpstr>
      <vt:lpstr>Lato</vt:lpstr>
      <vt:lpstr>Oswald</vt:lpstr>
      <vt:lpstr>Tahoma</vt:lpstr>
      <vt:lpstr>Times New Roman</vt:lpstr>
      <vt:lpstr>Wingdings</vt:lpstr>
      <vt:lpstr>Wingdings 3</vt:lpstr>
      <vt:lpstr>Feathered</vt:lpstr>
      <vt:lpstr>Wisp</vt:lpstr>
      <vt:lpstr>1_Wisp</vt:lpstr>
      <vt:lpstr>Welcome to the New Business Administrator Institute Session I</vt:lpstr>
      <vt:lpstr>Coffee with Catherine</vt:lpstr>
      <vt:lpstr>Employee or Independent Contractor?</vt:lpstr>
      <vt:lpstr>In an employee-employer relationship, employment is for an extended period of time, additional projects can be given w/o added compensation, employer determines work schedule, and employee paid by time period.</vt:lpstr>
      <vt:lpstr>Exempt vs Non-Exempt</vt:lpstr>
      <vt:lpstr>Susan is an exempt employee, therefore she  IS or IS NOT entitled to overtime pay? </vt:lpstr>
      <vt:lpstr>John is a non-exempt employee, so he works as many overtime hours as he can because he earns one and a half times his hourly wage. </vt:lpstr>
      <vt:lpstr>New Employee (ee)</vt:lpstr>
      <vt:lpstr>Parish &amp; School Employee Handbook</vt:lpstr>
      <vt:lpstr>Code of Ethical Standards</vt:lpstr>
      <vt:lpstr>I-9 </vt:lpstr>
      <vt:lpstr>Who are you Employer (er)?</vt:lpstr>
      <vt:lpstr>Communication</vt:lpstr>
      <vt:lpstr>Tools that help a person…. What is my job?  How do I behave?</vt:lpstr>
      <vt:lpstr>Teacher Example</vt:lpstr>
      <vt:lpstr>Questions? </vt:lpstr>
      <vt:lpstr>Break   Let’s regroup in 15 minutes</vt:lpstr>
      <vt:lpstr>PowerPoint Presentation</vt:lpstr>
      <vt:lpstr>Overview </vt:lpstr>
      <vt:lpstr>What is the St. Raphael Health Plan</vt:lpstr>
      <vt:lpstr>Selected Providers</vt:lpstr>
      <vt:lpstr>Plan Overview</vt:lpstr>
      <vt:lpstr>Policies and Mandates</vt:lpstr>
      <vt:lpstr>Two Health Plans</vt:lpstr>
      <vt:lpstr>Virtual Visits </vt:lpstr>
      <vt:lpstr>Information</vt:lpstr>
      <vt:lpstr>PowerPoint Presentation</vt:lpstr>
      <vt:lpstr>My Archmil</vt:lpstr>
      <vt:lpstr>PowerPoint Presentation</vt:lpstr>
      <vt:lpstr>PowerPoint Presentation</vt:lpstr>
      <vt:lpstr>PowerPoint Presentation</vt:lpstr>
      <vt:lpstr>Continuation of Coverage (THIS IS NOT COBRA!) </vt:lpstr>
      <vt:lpstr>PowerPoint Presentation</vt:lpstr>
      <vt:lpstr>Qualifying Events  What are they?</vt:lpstr>
      <vt:lpstr>Qualifying Events </vt:lpstr>
      <vt:lpstr>PowerPoint Presentation</vt:lpstr>
      <vt:lpstr>Online Enrollment </vt:lpstr>
      <vt:lpstr>PowerPoint Presentation</vt:lpstr>
      <vt:lpstr>Questions about Insurance?</vt:lpstr>
      <vt:lpstr>Archdiocese of Milwaukee Lay Employee Pension Information</vt:lpstr>
      <vt:lpstr>Basic Lay Employee Pension Information</vt:lpstr>
      <vt:lpstr>Who Qualifies </vt:lpstr>
      <vt:lpstr>Quarterly Pension Reports</vt:lpstr>
      <vt:lpstr>Annual Pension Statements</vt:lpstr>
      <vt:lpstr>A Great Resource for Pension information </vt:lpstr>
      <vt:lpstr>Retirement Process </vt:lpstr>
      <vt:lpstr>Contact Information</vt:lpstr>
      <vt:lpstr>Lunch </vt:lpstr>
      <vt:lpstr>Parish Financial Management Manual</vt:lpstr>
      <vt:lpstr>Overview of the manual</vt:lpstr>
      <vt:lpstr>Section 1 Foundations for Parish Financial Management</vt:lpstr>
      <vt:lpstr>Section 2 Accounting Principles &amp; Procedures</vt:lpstr>
      <vt:lpstr>Just for fun….</vt:lpstr>
      <vt:lpstr>Section 3 Uniform Chart of Accounts</vt:lpstr>
      <vt:lpstr>Section 4 Parish Budgeting Guidelines</vt:lpstr>
      <vt:lpstr>Section 5  Fund &amp; Financial Management Guidelines</vt:lpstr>
      <vt:lpstr>Section 6 Financial Reporting</vt:lpstr>
      <vt:lpstr>Section 7 Financial Review Procedures</vt:lpstr>
      <vt:lpstr>Questions?</vt:lpstr>
      <vt:lpstr>Budgets</vt:lpstr>
      <vt:lpstr>Budget Timeline</vt:lpstr>
      <vt:lpstr>Submitting a balanced (surplus) budget</vt:lpstr>
      <vt:lpstr>Submitting a deficit budget</vt:lpstr>
      <vt:lpstr>PowerPoint Presentation</vt:lpstr>
      <vt:lpstr>How can we help?  At any point during your budgeting process, we are happy to review a draft budget and make recommendations. We can also meet with you to discuss any concern you have.  We are here to help.</vt:lpstr>
      <vt:lpstr>Barb Gawlik &amp; Celia Meyers St. Patrick, Whitewater     St. Gabriel, Hubertus</vt:lpstr>
      <vt:lpstr>Small Group Break Out</vt:lpstr>
      <vt:lpstr>Questions and feedback from breakouts.</vt:lpstr>
      <vt:lpstr>Break   Let’s regroup in 15 minutes</vt:lpstr>
      <vt:lpstr>Serving with a  Missionary Heart</vt:lpstr>
      <vt:lpstr>The Great Temptation</vt:lpstr>
      <vt:lpstr>We are part of something bigger</vt:lpstr>
      <vt:lpstr>Jesus Has Big Plans for Us – We Are Here…for a Purpose</vt:lpstr>
      <vt:lpstr>Baptism – The Great  Perspective Changer!</vt:lpstr>
      <vt:lpstr>Baptism – The Great  Perspective Changer!</vt:lpstr>
      <vt:lpstr>The Ultimate Orientation for Our Work – Jesus and His Missionary Church</vt:lpstr>
      <vt:lpstr>The Ultimate Orientation for Our Work</vt:lpstr>
      <vt:lpstr>The Best Answer to These Questions </vt:lpstr>
      <vt:lpstr>Put Another Way…</vt:lpstr>
      <vt:lpstr>Let’s back up for some context – The Mission and Plan of Jesus</vt:lpstr>
      <vt:lpstr>Then came sin</vt:lpstr>
      <vt:lpstr>So God went on mission again</vt:lpstr>
      <vt:lpstr>Jesus was mission personified</vt:lpstr>
      <vt:lpstr>The Church is Missionary</vt:lpstr>
      <vt:lpstr>Our Daily Work is Jesus’ Daily Work</vt:lpstr>
      <vt:lpstr>Our Daily Work according to  the Universal Plan of Christ</vt:lpstr>
      <vt:lpstr>Our Universal Job Description: Our Why</vt:lpstr>
      <vt:lpstr>Living with a Missionary Heart</vt:lpstr>
      <vt:lpstr>In virtue of their baptism, all the members of the people of God have become missionary disciples </vt:lpstr>
      <vt:lpstr>I Am a Mission</vt:lpstr>
      <vt:lpstr>PowerPoint Presentation</vt:lpstr>
      <vt:lpstr>Living with a  Missionary Heart</vt:lpstr>
      <vt:lpstr>Closing Comments &amp; Prayer</vt:lpstr>
    </vt:vector>
  </TitlesOfParts>
  <Company>Archdiocese of Milwaukee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dc:title>
  <dc:creator>Catherine Gryniewicz</dc:creator>
  <cp:lastModifiedBy>Katherine Esterle</cp:lastModifiedBy>
  <cp:revision>82</cp:revision>
  <cp:lastPrinted>2019-03-06T15:43:57Z</cp:lastPrinted>
  <dcterms:created xsi:type="dcterms:W3CDTF">2017-07-25T20:35:24Z</dcterms:created>
  <dcterms:modified xsi:type="dcterms:W3CDTF">2019-03-11T15:08:58Z</dcterms:modified>
</cp:coreProperties>
</file>