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2" r:id="rId1"/>
    <p:sldMasterId id="2147483699" r:id="rId2"/>
    <p:sldMasterId id="2147483711" r:id="rId3"/>
  </p:sldMasterIdLst>
  <p:notesMasterIdLst>
    <p:notesMasterId r:id="rId135"/>
  </p:notesMasterIdLst>
  <p:handoutMasterIdLst>
    <p:handoutMasterId r:id="rId136"/>
  </p:handoutMasterIdLst>
  <p:sldIdLst>
    <p:sldId id="362" r:id="rId4"/>
    <p:sldId id="429" r:id="rId5"/>
    <p:sldId id="701" r:id="rId6"/>
    <p:sldId id="702" r:id="rId7"/>
    <p:sldId id="703" r:id="rId8"/>
    <p:sldId id="704" r:id="rId9"/>
    <p:sldId id="705" r:id="rId10"/>
    <p:sldId id="706" r:id="rId11"/>
    <p:sldId id="707" r:id="rId12"/>
    <p:sldId id="708" r:id="rId13"/>
    <p:sldId id="709" r:id="rId14"/>
    <p:sldId id="710" r:id="rId15"/>
    <p:sldId id="711" r:id="rId16"/>
    <p:sldId id="712" r:id="rId17"/>
    <p:sldId id="713" r:id="rId18"/>
    <p:sldId id="714" r:id="rId19"/>
    <p:sldId id="715" r:id="rId20"/>
    <p:sldId id="716" r:id="rId21"/>
    <p:sldId id="717" r:id="rId22"/>
    <p:sldId id="718" r:id="rId23"/>
    <p:sldId id="719" r:id="rId24"/>
    <p:sldId id="720" r:id="rId25"/>
    <p:sldId id="721" r:id="rId26"/>
    <p:sldId id="722" r:id="rId27"/>
    <p:sldId id="723" r:id="rId28"/>
    <p:sldId id="724" r:id="rId29"/>
    <p:sldId id="725" r:id="rId30"/>
    <p:sldId id="726" r:id="rId31"/>
    <p:sldId id="727" r:id="rId32"/>
    <p:sldId id="728" r:id="rId33"/>
    <p:sldId id="729" r:id="rId34"/>
    <p:sldId id="730" r:id="rId35"/>
    <p:sldId id="731" r:id="rId36"/>
    <p:sldId id="732" r:id="rId37"/>
    <p:sldId id="733" r:id="rId38"/>
    <p:sldId id="734" r:id="rId39"/>
    <p:sldId id="735" r:id="rId40"/>
    <p:sldId id="736" r:id="rId41"/>
    <p:sldId id="737" r:id="rId42"/>
    <p:sldId id="738" r:id="rId43"/>
    <p:sldId id="541" r:id="rId44"/>
    <p:sldId id="739" r:id="rId45"/>
    <p:sldId id="740" r:id="rId46"/>
    <p:sldId id="741" r:id="rId47"/>
    <p:sldId id="742" r:id="rId48"/>
    <p:sldId id="743" r:id="rId49"/>
    <p:sldId id="744" r:id="rId50"/>
    <p:sldId id="745" r:id="rId51"/>
    <p:sldId id="746" r:id="rId52"/>
    <p:sldId id="747" r:id="rId53"/>
    <p:sldId id="748" r:id="rId54"/>
    <p:sldId id="749" r:id="rId55"/>
    <p:sldId id="750" r:id="rId56"/>
    <p:sldId id="751" r:id="rId57"/>
    <p:sldId id="752" r:id="rId58"/>
    <p:sldId id="753" r:id="rId59"/>
    <p:sldId id="754" r:id="rId60"/>
    <p:sldId id="755" r:id="rId61"/>
    <p:sldId id="756" r:id="rId62"/>
    <p:sldId id="757" r:id="rId63"/>
    <p:sldId id="758" r:id="rId64"/>
    <p:sldId id="759" r:id="rId65"/>
    <p:sldId id="760" r:id="rId66"/>
    <p:sldId id="761" r:id="rId67"/>
    <p:sldId id="762" r:id="rId68"/>
    <p:sldId id="763" r:id="rId69"/>
    <p:sldId id="764" r:id="rId70"/>
    <p:sldId id="765" r:id="rId71"/>
    <p:sldId id="766" r:id="rId72"/>
    <p:sldId id="767" r:id="rId73"/>
    <p:sldId id="593" r:id="rId74"/>
    <p:sldId id="768" r:id="rId75"/>
    <p:sldId id="769" r:id="rId76"/>
    <p:sldId id="770" r:id="rId77"/>
    <p:sldId id="771" r:id="rId78"/>
    <p:sldId id="772" r:id="rId79"/>
    <p:sldId id="773" r:id="rId80"/>
    <p:sldId id="774" r:id="rId81"/>
    <p:sldId id="775" r:id="rId82"/>
    <p:sldId id="776" r:id="rId83"/>
    <p:sldId id="777" r:id="rId84"/>
    <p:sldId id="778" r:id="rId85"/>
    <p:sldId id="779" r:id="rId86"/>
    <p:sldId id="780" r:id="rId87"/>
    <p:sldId id="781" r:id="rId88"/>
    <p:sldId id="782" r:id="rId89"/>
    <p:sldId id="783" r:id="rId90"/>
    <p:sldId id="784" r:id="rId91"/>
    <p:sldId id="785" r:id="rId92"/>
    <p:sldId id="826" r:id="rId93"/>
    <p:sldId id="493" r:id="rId94"/>
    <p:sldId id="786" r:id="rId95"/>
    <p:sldId id="787" r:id="rId96"/>
    <p:sldId id="827" r:id="rId97"/>
    <p:sldId id="790" r:id="rId98"/>
    <p:sldId id="788" r:id="rId99"/>
    <p:sldId id="789" r:id="rId100"/>
    <p:sldId id="794" r:id="rId101"/>
    <p:sldId id="793" r:id="rId102"/>
    <p:sldId id="792" r:id="rId103"/>
    <p:sldId id="791" r:id="rId104"/>
    <p:sldId id="798" r:id="rId105"/>
    <p:sldId id="797" r:id="rId106"/>
    <p:sldId id="796" r:id="rId107"/>
    <p:sldId id="802" r:id="rId108"/>
    <p:sldId id="800" r:id="rId109"/>
    <p:sldId id="799" r:id="rId110"/>
    <p:sldId id="807" r:id="rId111"/>
    <p:sldId id="803" r:id="rId112"/>
    <p:sldId id="806" r:id="rId113"/>
    <p:sldId id="805" r:id="rId114"/>
    <p:sldId id="804" r:id="rId115"/>
    <p:sldId id="811" r:id="rId116"/>
    <p:sldId id="812" r:id="rId117"/>
    <p:sldId id="813" r:id="rId118"/>
    <p:sldId id="814" r:id="rId119"/>
    <p:sldId id="815" r:id="rId120"/>
    <p:sldId id="816" r:id="rId121"/>
    <p:sldId id="817" r:id="rId122"/>
    <p:sldId id="818" r:id="rId123"/>
    <p:sldId id="820" r:id="rId124"/>
    <p:sldId id="821" r:id="rId125"/>
    <p:sldId id="822" r:id="rId126"/>
    <p:sldId id="823" r:id="rId127"/>
    <p:sldId id="824" r:id="rId128"/>
    <p:sldId id="825" r:id="rId129"/>
    <p:sldId id="828" r:id="rId130"/>
    <p:sldId id="829" r:id="rId131"/>
    <p:sldId id="830" r:id="rId132"/>
    <p:sldId id="398" r:id="rId133"/>
    <p:sldId id="396" r:id="rId1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Nemer" initials="M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autoAdjust="0"/>
    <p:restoredTop sz="96163" autoAdjust="0"/>
  </p:normalViewPr>
  <p:slideViewPr>
    <p:cSldViewPr snapToGrid="0">
      <p:cViewPr varScale="1">
        <p:scale>
          <a:sx n="111" d="100"/>
          <a:sy n="111" d="100"/>
        </p:scale>
        <p:origin x="162"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80BC274-77C6-487F-A32F-8EA222D55EA3}" type="datetimeFigureOut">
              <a:rPr lang="en-US" smtClean="0"/>
              <a:t>11/12/2019</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6A9951C-A2E2-4ADC-9765-4DE4B04EA9AE}" type="slidenum">
              <a:rPr lang="en-US" smtClean="0"/>
              <a:t>‹#›</a:t>
            </a:fld>
            <a:endParaRPr lang="en-US" dirty="0"/>
          </a:p>
        </p:txBody>
      </p:sp>
    </p:spTree>
    <p:extLst>
      <p:ext uri="{BB962C8B-B14F-4D97-AF65-F5344CB8AC3E}">
        <p14:creationId xmlns:p14="http://schemas.microsoft.com/office/powerpoint/2010/main" val="2453341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95B0BB6-5AC4-475C-BBDF-58BF9A7A2CCD}" type="datetimeFigureOut">
              <a:rPr lang="en-US" smtClean="0"/>
              <a:t>11/12/2019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EC84450-8614-4529-84BB-6CE6CE863867}" type="slidenum">
              <a:rPr lang="en-US" smtClean="0"/>
              <a:t>‹#›</a:t>
            </a:fld>
            <a:endParaRPr lang="en-US" dirty="0"/>
          </a:p>
        </p:txBody>
      </p:sp>
    </p:spTree>
    <p:extLst>
      <p:ext uri="{BB962C8B-B14F-4D97-AF65-F5344CB8AC3E}">
        <p14:creationId xmlns:p14="http://schemas.microsoft.com/office/powerpoint/2010/main" val="1814092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topics.hrhero.com/ada-accommodations-for-employees-and-job-applicant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topics.hrhero.com/title-vii-of-the-civil-rights-act-of-1964/" TargetMode="External"/><Relationship Id="rId5" Type="http://schemas.openxmlformats.org/officeDocument/2006/relationships/hyperlink" Target="http://topics.hrhero.com/family-and-medical-leave-act-fmla/" TargetMode="External"/><Relationship Id="rId4" Type="http://schemas.openxmlformats.org/officeDocument/2006/relationships/hyperlink" Target="http://topics.hrhero.com/americans-with-disabilities-act-ada-and-ada-amendments-act-adaa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Federal_Insurance_Contributions_Act_tax#cite_note-1" TargetMode="External"/><Relationship Id="rId13" Type="http://schemas.openxmlformats.org/officeDocument/2006/relationships/hyperlink" Target="https://en.wikipedia.org/wiki/Enron" TargetMode="External"/><Relationship Id="rId3" Type="http://schemas.openxmlformats.org/officeDocument/2006/relationships/hyperlink" Target="http://www.investopedia.com/terms/c/creditreport.asp" TargetMode="External"/><Relationship Id="rId7" Type="http://schemas.openxmlformats.org/officeDocument/2006/relationships/hyperlink" Target="https://en.wikipedia.org/wiki/Tax" TargetMode="External"/><Relationship Id="rId12" Type="http://schemas.openxmlformats.org/officeDocument/2006/relationships/hyperlink" Target="https://en.wikipedia.org/wiki/Accounting_scandal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Payroll_tax" TargetMode="External"/><Relationship Id="rId11" Type="http://schemas.openxmlformats.org/officeDocument/2006/relationships/hyperlink" Target="https://en.wikipedia.org/wiki/Federal_Insurance_Contributions_Act_tax#cite_note-2" TargetMode="External"/><Relationship Id="rId5" Type="http://schemas.openxmlformats.org/officeDocument/2006/relationships/hyperlink" Target="https://en.wikipedia.org/wiki/United_States" TargetMode="External"/><Relationship Id="rId10" Type="http://schemas.openxmlformats.org/officeDocument/2006/relationships/hyperlink" Target="https://en.wikipedia.org/wiki/Medicare_(United_States)" TargetMode="External"/><Relationship Id="rId4" Type="http://schemas.openxmlformats.org/officeDocument/2006/relationships/hyperlink" Target="http://www.investopedia.com/terms/c/credit-reporting-agency.asp" TargetMode="External"/><Relationship Id="rId9" Type="http://schemas.openxmlformats.org/officeDocument/2006/relationships/hyperlink" Target="https://en.wikipedia.org/wiki/Social_Security_(United_States)" TargetMode="External"/><Relationship Id="rId14" Type="http://schemas.openxmlformats.org/officeDocument/2006/relationships/hyperlink" Target="https://en.wikipedia.org/wiki/WorldCo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Federal_Insurance_Contributions_Act_tax#cite_note-1" TargetMode="External"/><Relationship Id="rId13" Type="http://schemas.openxmlformats.org/officeDocument/2006/relationships/hyperlink" Target="https://en.wikipedia.org/wiki/Enron" TargetMode="External"/><Relationship Id="rId3" Type="http://schemas.openxmlformats.org/officeDocument/2006/relationships/hyperlink" Target="http://www.investopedia.com/terms/c/creditreport.asp" TargetMode="External"/><Relationship Id="rId7" Type="http://schemas.openxmlformats.org/officeDocument/2006/relationships/hyperlink" Target="https://en.wikipedia.org/wiki/Tax" TargetMode="External"/><Relationship Id="rId12" Type="http://schemas.openxmlformats.org/officeDocument/2006/relationships/hyperlink" Target="https://en.wikipedia.org/wiki/Accounting_scandal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Payroll_tax" TargetMode="External"/><Relationship Id="rId11" Type="http://schemas.openxmlformats.org/officeDocument/2006/relationships/hyperlink" Target="https://en.wikipedia.org/wiki/Federal_Insurance_Contributions_Act_tax#cite_note-2" TargetMode="External"/><Relationship Id="rId5" Type="http://schemas.openxmlformats.org/officeDocument/2006/relationships/hyperlink" Target="https://en.wikipedia.org/wiki/United_States" TargetMode="External"/><Relationship Id="rId10" Type="http://schemas.openxmlformats.org/officeDocument/2006/relationships/hyperlink" Target="https://en.wikipedia.org/wiki/Medicare_(United_States)" TargetMode="External"/><Relationship Id="rId4" Type="http://schemas.openxmlformats.org/officeDocument/2006/relationships/hyperlink" Target="http://www.investopedia.com/terms/c/credit-reporting-agency.asp" TargetMode="External"/><Relationship Id="rId9" Type="http://schemas.openxmlformats.org/officeDocument/2006/relationships/hyperlink" Target="https://en.wikipedia.org/wiki/Social_Security_(United_States)" TargetMode="External"/><Relationship Id="rId14" Type="http://schemas.openxmlformats.org/officeDocument/2006/relationships/hyperlink" Target="https://en.wikipedia.org/wiki/WorldCom"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topics.hrhero.com/ada-accommodations-for-employees-and-job-applicant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topics.hrhero.com/title-vii-of-the-civil-rights-act-of-1964/" TargetMode="External"/><Relationship Id="rId5" Type="http://schemas.openxmlformats.org/officeDocument/2006/relationships/hyperlink" Target="http://topics.hrhero.com/family-and-medical-leave-act-fmla/" TargetMode="External"/><Relationship Id="rId4" Type="http://schemas.openxmlformats.org/officeDocument/2006/relationships/hyperlink" Target="http://topics.hrhero.com/americans-with-disabilities-act-ada-and-ada-amendments-act-adaaa/"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opics.hrhero.com/ada-accommodations-for-employees-and-job-applicant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topics.hrhero.com/title-vii-of-the-civil-rights-act-of-1964/" TargetMode="External"/><Relationship Id="rId5" Type="http://schemas.openxmlformats.org/officeDocument/2006/relationships/hyperlink" Target="http://topics.hrhero.com/family-and-medical-leave-act-fmla/" TargetMode="External"/><Relationship Id="rId4" Type="http://schemas.openxmlformats.org/officeDocument/2006/relationships/hyperlink" Target="http://topics.hrhero.com/americans-with-disabilities-act-ada-and-ada-amendments-act-adaaa/"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Retaliation:</a:t>
            </a:r>
          </a:p>
          <a:p>
            <a:r>
              <a:rPr lang="en-US" dirty="0" smtClean="0"/>
              <a:t>Employers also are prohibited from punishing employees for exercising other rights assured to them. For example, employers can’t retaliate against an employee who asks for a </a:t>
            </a:r>
            <a:r>
              <a:rPr lang="en-US" dirty="0" smtClean="0">
                <a:hlinkClick r:id="rId3" tooltip="ADA Accommodation"/>
              </a:rPr>
              <a:t>reasonable accommodation</a:t>
            </a:r>
            <a:r>
              <a:rPr lang="en-US" dirty="0" smtClean="0"/>
              <a:t> of her disability under the </a:t>
            </a:r>
            <a:r>
              <a:rPr lang="en-US" dirty="0" smtClean="0">
                <a:hlinkClick r:id="rId4" tooltip="Americans with Disabilities Act ADA and ADAAA"/>
              </a:rPr>
              <a:t>Americans with Disabilities Act (ADA)</a:t>
            </a:r>
            <a:r>
              <a:rPr lang="en-US" dirty="0" smtClean="0"/>
              <a:t> or who applies for medical leave under the </a:t>
            </a:r>
            <a:r>
              <a:rPr lang="en-US" dirty="0" smtClean="0">
                <a:hlinkClick r:id="rId5" tooltip="Family and Medical Leave Act FMLA"/>
              </a:rPr>
              <a:t>Family and Medical Leave Act (FMLA)</a:t>
            </a:r>
            <a:r>
              <a:rPr lang="en-US" dirty="0" smtClean="0"/>
              <a:t>. Employers also must be careful not to retaliate against employees who file </a:t>
            </a:r>
            <a:r>
              <a:rPr lang="en-US" dirty="0" smtClean="0">
                <a:hlinkClick r:id="rId6" tooltip="Title VII of the Civil Rights Act of 1964"/>
              </a:rPr>
              <a:t>Title VII of the Civil Rights Act of 1964</a:t>
            </a:r>
            <a:r>
              <a:rPr lang="en-US" dirty="0" smtClean="0"/>
              <a:t> (Title VII) complaints of harassment or discrimination.</a:t>
            </a:r>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3</a:t>
            </a:fld>
            <a:endParaRPr lang="en-US" dirty="0"/>
          </a:p>
        </p:txBody>
      </p:sp>
    </p:spTree>
    <p:extLst>
      <p:ext uri="{BB962C8B-B14F-4D97-AF65-F5344CB8AC3E}">
        <p14:creationId xmlns:p14="http://schemas.microsoft.com/office/powerpoint/2010/main" val="1404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12</a:t>
            </a:fld>
            <a:endParaRPr lang="en-US" dirty="0"/>
          </a:p>
        </p:txBody>
      </p:sp>
    </p:spTree>
    <p:extLst>
      <p:ext uri="{BB962C8B-B14F-4D97-AF65-F5344CB8AC3E}">
        <p14:creationId xmlns:p14="http://schemas.microsoft.com/office/powerpoint/2010/main" val="2810618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2"/>
                </a:solidFill>
              </a:rPr>
              <a:t>Employer must act reasonably to protect their employee from harassment regardless of the source</a:t>
            </a:r>
            <a:r>
              <a:rPr lang="en-US" sz="1200" dirty="0" smtClean="0"/>
              <a:t>:</a:t>
            </a:r>
          </a:p>
          <a:p>
            <a:pPr lvl="1"/>
            <a:r>
              <a:rPr lang="en-US" sz="1200" dirty="0" smtClean="0"/>
              <a:t>Educate prevention &amp; share policy.</a:t>
            </a:r>
          </a:p>
          <a:p>
            <a:pPr lvl="1"/>
            <a:r>
              <a:rPr lang="en-US" sz="1200" dirty="0" smtClean="0"/>
              <a:t>If complaint respond promptly – prompt, thorough, objective, &amp; complete.</a:t>
            </a:r>
          </a:p>
          <a:p>
            <a:pPr lvl="1"/>
            <a:r>
              <a:rPr lang="en-US" sz="1200" dirty="0" smtClean="0"/>
              <a:t>If illegal harassment did occur, take effective &amp; appropriate action to make it stop.</a:t>
            </a:r>
          </a:p>
          <a:p>
            <a:endParaRPr lang="en-US" sz="1200" dirty="0"/>
          </a:p>
        </p:txBody>
      </p:sp>
      <p:sp>
        <p:nvSpPr>
          <p:cNvPr id="4" name="Slide Number Placeholder 3"/>
          <p:cNvSpPr>
            <a:spLocks noGrp="1"/>
          </p:cNvSpPr>
          <p:nvPr>
            <p:ph type="sldNum" sz="quarter" idx="10"/>
          </p:nvPr>
        </p:nvSpPr>
        <p:spPr/>
        <p:txBody>
          <a:bodyPr/>
          <a:lstStyle/>
          <a:p>
            <a:fld id="{F552C551-CB21-430F-A809-BE778E449CCE}" type="slidenum">
              <a:rPr lang="en-US" smtClean="0"/>
              <a:t>13</a:t>
            </a:fld>
            <a:endParaRPr lang="en-US" dirty="0"/>
          </a:p>
        </p:txBody>
      </p:sp>
    </p:spTree>
    <p:extLst>
      <p:ext uri="{BB962C8B-B14F-4D97-AF65-F5344CB8AC3E}">
        <p14:creationId xmlns:p14="http://schemas.microsoft.com/office/powerpoint/2010/main" val="1675799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14</a:t>
            </a:fld>
            <a:endParaRPr lang="en-US" dirty="0"/>
          </a:p>
        </p:txBody>
      </p:sp>
    </p:spTree>
    <p:extLst>
      <p:ext uri="{BB962C8B-B14F-4D97-AF65-F5344CB8AC3E}">
        <p14:creationId xmlns:p14="http://schemas.microsoft.com/office/powerpoint/2010/main" val="3789476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15</a:t>
            </a:fld>
            <a:endParaRPr lang="en-US" dirty="0"/>
          </a:p>
        </p:txBody>
      </p:sp>
    </p:spTree>
    <p:extLst>
      <p:ext uri="{BB962C8B-B14F-4D97-AF65-F5344CB8AC3E}">
        <p14:creationId xmlns:p14="http://schemas.microsoft.com/office/powerpoint/2010/main" val="2747461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16</a:t>
            </a:fld>
            <a:endParaRPr lang="en-US" dirty="0"/>
          </a:p>
        </p:txBody>
      </p:sp>
    </p:spTree>
    <p:extLst>
      <p:ext uri="{BB962C8B-B14F-4D97-AF65-F5344CB8AC3E}">
        <p14:creationId xmlns:p14="http://schemas.microsoft.com/office/powerpoint/2010/main" val="980739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17</a:t>
            </a:fld>
            <a:endParaRPr lang="en-US" dirty="0"/>
          </a:p>
        </p:txBody>
      </p:sp>
    </p:spTree>
    <p:extLst>
      <p:ext uri="{BB962C8B-B14F-4D97-AF65-F5344CB8AC3E}">
        <p14:creationId xmlns:p14="http://schemas.microsoft.com/office/powerpoint/2010/main" val="2954314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employer is not required to comply with FML; don’t list in handbook unless you want to give the benefit.</a:t>
            </a:r>
          </a:p>
          <a:p>
            <a:r>
              <a:rPr lang="en-US" dirty="0" smtClean="0"/>
              <a:t>If you list in handbook, the employer MUST follow the regulation to a T.  </a:t>
            </a:r>
          </a:p>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18</a:t>
            </a:fld>
            <a:endParaRPr lang="en-US" dirty="0"/>
          </a:p>
        </p:txBody>
      </p:sp>
    </p:spTree>
    <p:extLst>
      <p:ext uri="{BB962C8B-B14F-4D97-AF65-F5344CB8AC3E}">
        <p14:creationId xmlns:p14="http://schemas.microsoft.com/office/powerpoint/2010/main" val="1129576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19</a:t>
            </a:fld>
            <a:endParaRPr lang="en-US" dirty="0"/>
          </a:p>
        </p:txBody>
      </p:sp>
    </p:spTree>
    <p:extLst>
      <p:ext uri="{BB962C8B-B14F-4D97-AF65-F5344CB8AC3E}">
        <p14:creationId xmlns:p14="http://schemas.microsoft.com/office/powerpoint/2010/main" val="837521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smtClean="0">
                <a:solidFill>
                  <a:schemeClr val="tx1"/>
                </a:solidFill>
                <a:effectLst/>
                <a:latin typeface="+mn-lt"/>
                <a:ea typeface="+mn-ea"/>
                <a:cs typeface="+mn-cs"/>
              </a:rPr>
              <a:t>Federal Leave</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Wisconsin Leave</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12 weeks in a 12 month period for birth or placement of a child for adoption or foster care</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Within a calendar year, </a:t>
            </a:r>
            <a:r>
              <a:rPr lang="en-US" sz="1200" b="1" i="0" u="none" strike="noStrike" kern="1200" dirty="0" smtClean="0">
                <a:solidFill>
                  <a:schemeClr val="tx1"/>
                </a:solidFill>
                <a:effectLst/>
                <a:latin typeface="+mn-lt"/>
                <a:ea typeface="+mn-ea"/>
                <a:cs typeface="+mn-cs"/>
              </a:rPr>
              <a:t>6</a:t>
            </a:r>
            <a:r>
              <a:rPr lang="en-US" sz="1200" b="0" i="0" u="none" strike="noStrike" kern="1200" dirty="0" smtClean="0">
                <a:solidFill>
                  <a:schemeClr val="tx1"/>
                </a:solidFill>
                <a:effectLst/>
                <a:latin typeface="+mn-lt"/>
                <a:ea typeface="+mn-ea"/>
                <a:cs typeface="+mn-cs"/>
              </a:rPr>
              <a:t> weeks of leave for the birth or placement of adoption of a child (which must begin within 16 weeks before or after the event.</a:t>
            </a:r>
          </a:p>
          <a:p>
            <a:pPr rtl="0" eaLnBrk="1" fontAlgn="t" latinLnBrk="0" hangingPunct="1"/>
            <a:r>
              <a:rPr lang="en-US" sz="1200" b="1" i="0" u="none" strike="noStrike" kern="1200" dirty="0" smtClean="0">
                <a:solidFill>
                  <a:schemeClr val="tx1"/>
                </a:solidFill>
                <a:effectLst/>
                <a:latin typeface="+mn-lt"/>
                <a:ea typeface="+mn-ea"/>
                <a:cs typeface="+mn-cs"/>
              </a:rPr>
              <a:t>12 weeks in a 12 month period for care for a spouse, child or parent (no parent-in-law) with a serious health condition, or for an employee’s own serious health condition</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2</a:t>
            </a:r>
            <a:r>
              <a:rPr lang="en-US" sz="1200" b="0" i="0" u="none" strike="noStrike" kern="1200" dirty="0" smtClean="0">
                <a:solidFill>
                  <a:schemeClr val="tx1"/>
                </a:solidFill>
                <a:effectLst/>
                <a:latin typeface="+mn-lt"/>
                <a:ea typeface="+mn-ea"/>
                <a:cs typeface="+mn-cs"/>
              </a:rPr>
              <a:t> weeks to care for seriously ill child, spouse, parent, parent-in-law, and for employee’s own serious health condition.</a:t>
            </a:r>
          </a:p>
          <a:p>
            <a:pPr rtl="0" eaLnBrk="1" fontAlgn="t" latinLnBrk="0" hangingPunct="1"/>
            <a:r>
              <a:rPr lang="en-US" sz="1200" b="1" i="0" u="none" strike="noStrike" kern="1200" dirty="0" smtClean="0">
                <a:solidFill>
                  <a:schemeClr val="tx1"/>
                </a:solidFill>
                <a:effectLst/>
                <a:latin typeface="+mn-lt"/>
                <a:ea typeface="+mn-ea"/>
                <a:cs typeface="+mn-cs"/>
              </a:rPr>
              <a:t>26 weeks in 12 month period for care of service member</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No military caregiver provision.</a:t>
            </a:r>
          </a:p>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20</a:t>
            </a:fld>
            <a:endParaRPr lang="en-US" dirty="0"/>
          </a:p>
        </p:txBody>
      </p:sp>
    </p:spTree>
    <p:extLst>
      <p:ext uri="{BB962C8B-B14F-4D97-AF65-F5344CB8AC3E}">
        <p14:creationId xmlns:p14="http://schemas.microsoft.com/office/powerpoint/2010/main" val="3353719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21</a:t>
            </a:fld>
            <a:endParaRPr lang="en-US" dirty="0"/>
          </a:p>
        </p:txBody>
      </p:sp>
    </p:spTree>
    <p:extLst>
      <p:ext uri="{BB962C8B-B14F-4D97-AF65-F5344CB8AC3E}">
        <p14:creationId xmlns:p14="http://schemas.microsoft.com/office/powerpoint/2010/main" val="3058531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 – prohibits er from discriminating against applicants &amp; ee w/ disabilities or perceived disabilities &amp; may</a:t>
            </a:r>
            <a:r>
              <a:rPr lang="en-US" baseline="0" dirty="0" smtClean="0"/>
              <a:t> require  er to provide reasonable accommodation to disabled worker.</a:t>
            </a:r>
          </a:p>
          <a:p>
            <a:endParaRPr lang="en-US" baseline="0" dirty="0" smtClean="0"/>
          </a:p>
          <a:p>
            <a:r>
              <a:rPr lang="en-US" baseline="0" dirty="0" smtClean="0"/>
              <a:t>Genetic Information - </a:t>
            </a:r>
            <a:r>
              <a:rPr lang="en-US" sz="1200" b="0" i="0" kern="1200" dirty="0" smtClean="0">
                <a:solidFill>
                  <a:schemeClr val="tx1"/>
                </a:solidFill>
                <a:effectLst/>
                <a:latin typeface="+mn-lt"/>
                <a:ea typeface="+mn-ea"/>
                <a:cs typeface="+mn-cs"/>
              </a:rPr>
              <a:t>designed to prohibit the use of genetic information in health insurance and employment.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Pregnancy Discrimination - amended Title VII of the Civil Rights Act of 1964 to "prohibit sex discrimination on the basis of pregnancy." The Act covers discrimination "on the basis of pregnancy, childbirth, or related medical conditions.“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Title VII discriminating against employees on the basis of sex, race, color, national origin, and religion.</a:t>
            </a:r>
            <a:endParaRPr lang="en-US" dirty="0" smtClean="0"/>
          </a:p>
          <a:p>
            <a:endParaRPr lang="en-US" dirty="0" smtClean="0"/>
          </a:p>
          <a:p>
            <a:r>
              <a:rPr lang="en-US" dirty="0" smtClean="0"/>
              <a:t>ADEA - </a:t>
            </a:r>
            <a:r>
              <a:rPr lang="en-US" sz="1200" b="0" i="0" kern="1200" dirty="0" smtClean="0">
                <a:solidFill>
                  <a:schemeClr val="tx1"/>
                </a:solidFill>
                <a:effectLst/>
                <a:latin typeface="+mn-lt"/>
                <a:ea typeface="+mn-ea"/>
                <a:cs typeface="+mn-cs"/>
              </a:rPr>
              <a:t>prohibits discrimination against workers because of their age.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FMLA - requiring covered employers to provide employees job-protected and unpaid leave for qualified medical and family reasons. Qualified medical and family reasons include: personal or family illness, family military leave, pregnancy, adoption, or the foster care placement of a child.</a:t>
            </a:r>
          </a:p>
          <a:p>
            <a:endParaRPr lang="en-US" sz="1200" b="0" i="0" kern="1200" dirty="0" smtClean="0">
              <a:solidFill>
                <a:schemeClr val="tx1"/>
              </a:solidFill>
              <a:effectLst/>
              <a:latin typeface="+mn-lt"/>
              <a:ea typeface="+mn-ea"/>
              <a:cs typeface="+mn-cs"/>
            </a:endParaRPr>
          </a:p>
          <a:p>
            <a:r>
              <a:rPr lang="en-US" dirty="0" smtClean="0"/>
              <a:t>Worker Adjustment &amp; Retraining Notification Act - </a:t>
            </a:r>
            <a:r>
              <a:rPr lang="en-US" sz="1200" b="0" i="0" kern="1200" dirty="0" smtClean="0">
                <a:solidFill>
                  <a:schemeClr val="tx1"/>
                </a:solidFill>
                <a:effectLst/>
                <a:latin typeface="+mn-lt"/>
                <a:ea typeface="+mn-ea"/>
                <a:cs typeface="+mn-cs"/>
              </a:rPr>
              <a:t>employees to provide 60 calendar-day advance notification of plant closings and mass layoffs of employees.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Consumer</a:t>
            </a:r>
            <a:r>
              <a:rPr lang="en-US" sz="1200" b="0" i="0" kern="1200" baseline="0" dirty="0" smtClean="0">
                <a:solidFill>
                  <a:schemeClr val="tx1"/>
                </a:solidFill>
                <a:effectLst/>
                <a:latin typeface="+mn-lt"/>
                <a:ea typeface="+mn-ea"/>
                <a:cs typeface="+mn-cs"/>
              </a:rPr>
              <a:t> Credit Protection Act - </a:t>
            </a:r>
            <a:r>
              <a:rPr lang="en-US" sz="1200" b="0" i="0" kern="1200" dirty="0" smtClean="0">
                <a:solidFill>
                  <a:schemeClr val="tx1"/>
                </a:solidFill>
                <a:effectLst/>
                <a:latin typeface="+mn-lt"/>
                <a:ea typeface="+mn-ea"/>
                <a:cs typeface="+mn-cs"/>
              </a:rPr>
              <a:t>The restrictions on wage garnishment guard employees from discharge by their employers because their wages have been garnished for any one indebtedness.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Employee Polygraph Protection Act - prevents employers from using polygraph (lie detector) tests, either for pre-employment screening or during the course of employment, with certain exemptions.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Fair</a:t>
            </a:r>
            <a:r>
              <a:rPr lang="en-US" sz="1200" b="0" i="0" kern="1200" baseline="0" dirty="0" smtClean="0">
                <a:solidFill>
                  <a:schemeClr val="tx1"/>
                </a:solidFill>
                <a:effectLst/>
                <a:latin typeface="+mn-lt"/>
                <a:ea typeface="+mn-ea"/>
                <a:cs typeface="+mn-cs"/>
              </a:rPr>
              <a:t> Credit Reporting Act - </a:t>
            </a:r>
            <a:r>
              <a:rPr lang="en-US" sz="1200" b="0" i="0" kern="1200" dirty="0" smtClean="0">
                <a:solidFill>
                  <a:schemeClr val="tx1"/>
                </a:solidFill>
                <a:effectLst/>
                <a:latin typeface="+mn-lt"/>
                <a:ea typeface="+mn-ea"/>
                <a:cs typeface="+mn-cs"/>
              </a:rPr>
              <a:t>regulates the collection of credit information and access to your </a:t>
            </a:r>
            <a:r>
              <a:rPr lang="en-US" sz="1200" b="0" i="0" u="none" strike="noStrike" kern="1200" dirty="0" smtClean="0">
                <a:solidFill>
                  <a:schemeClr val="tx1"/>
                </a:solidFill>
                <a:effectLst/>
                <a:latin typeface="+mn-lt"/>
                <a:ea typeface="+mn-ea"/>
                <a:cs typeface="+mn-cs"/>
                <a:hlinkClick r:id="rId3"/>
              </a:rPr>
              <a:t>credit report</a:t>
            </a:r>
            <a:r>
              <a:rPr lang="en-US" sz="1200" b="0" i="0" kern="1200" dirty="0" smtClean="0">
                <a:solidFill>
                  <a:schemeClr val="tx1"/>
                </a:solidFill>
                <a:effectLst/>
                <a:latin typeface="+mn-lt"/>
                <a:ea typeface="+mn-ea"/>
                <a:cs typeface="+mn-cs"/>
              </a:rPr>
              <a:t>. It was passed in 1970 to ensure fairness, accuracy and privacy of the personal information contained in the files of the </a:t>
            </a:r>
            <a:r>
              <a:rPr lang="en-US" sz="1200" b="0" i="0" u="none" strike="noStrike" kern="1200" dirty="0" smtClean="0">
                <a:solidFill>
                  <a:schemeClr val="tx1"/>
                </a:solidFill>
                <a:effectLst/>
                <a:latin typeface="+mn-lt"/>
                <a:ea typeface="+mn-ea"/>
                <a:cs typeface="+mn-cs"/>
                <a:hlinkClick r:id="rId4"/>
              </a:rPr>
              <a:t>credit reporting agencies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Fair</a:t>
            </a:r>
            <a:r>
              <a:rPr lang="en-US" sz="1200" b="0" i="0" kern="1200" baseline="0" dirty="0" smtClean="0">
                <a:solidFill>
                  <a:schemeClr val="tx1"/>
                </a:solidFill>
                <a:effectLst/>
                <a:latin typeface="+mn-lt"/>
                <a:ea typeface="+mn-ea"/>
                <a:cs typeface="+mn-cs"/>
              </a:rPr>
              <a:t> Labor Standards Act - </a:t>
            </a:r>
            <a:r>
              <a:rPr lang="en-US" sz="1200" b="0" i="0" kern="1200" dirty="0" smtClean="0">
                <a:solidFill>
                  <a:schemeClr val="tx1"/>
                </a:solidFill>
                <a:effectLst/>
                <a:latin typeface="+mn-lt"/>
                <a:ea typeface="+mn-ea"/>
                <a:cs typeface="+mn-cs"/>
              </a:rPr>
              <a:t>minimum wages, requirements for overtime pay and limitations on child labor.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Federal Insurance Contributions Act - a </a:t>
            </a:r>
            <a:r>
              <a:rPr lang="en-US" sz="1200" b="0" i="0" u="none" strike="noStrike" kern="1200" dirty="0" smtClean="0">
                <a:solidFill>
                  <a:schemeClr val="tx1"/>
                </a:solidFill>
                <a:effectLst/>
                <a:latin typeface="+mn-lt"/>
                <a:ea typeface="+mn-ea"/>
                <a:cs typeface="+mn-cs"/>
                <a:hlinkClick r:id="rId5" tooltip="United States"/>
              </a:rPr>
              <a:t>United States</a:t>
            </a:r>
            <a:r>
              <a:rPr lang="en-US" sz="1200" b="0" i="0" kern="1200" dirty="0" smtClean="0">
                <a:solidFill>
                  <a:schemeClr val="tx1"/>
                </a:solidFill>
                <a:effectLst/>
                <a:latin typeface="+mn-lt"/>
                <a:ea typeface="+mn-ea"/>
                <a:cs typeface="+mn-cs"/>
              </a:rPr>
              <a:t> federal </a:t>
            </a:r>
            <a:r>
              <a:rPr lang="en-US" sz="1200" b="0" i="0" u="none" strike="noStrike" kern="1200" dirty="0" smtClean="0">
                <a:solidFill>
                  <a:schemeClr val="tx1"/>
                </a:solidFill>
                <a:effectLst/>
                <a:latin typeface="+mn-lt"/>
                <a:ea typeface="+mn-ea"/>
                <a:cs typeface="+mn-cs"/>
                <a:hlinkClick r:id="rId6" tooltip="Payroll tax"/>
              </a:rPr>
              <a:t>payroll</a:t>
            </a:r>
            <a:r>
              <a:rPr lang="en-US" sz="1200" b="0" i="0" kern="1200" dirty="0" smtClean="0">
                <a:solidFill>
                  <a:schemeClr val="tx1"/>
                </a:solidFill>
                <a:effectLst/>
                <a:latin typeface="+mn-lt"/>
                <a:ea typeface="+mn-ea"/>
                <a:cs typeface="+mn-cs"/>
              </a:rPr>
              <a:t> (or employment) </a:t>
            </a:r>
            <a:r>
              <a:rPr lang="en-US" sz="1200" b="0" i="0" u="none" strike="noStrike" kern="1200" dirty="0" smtClean="0">
                <a:solidFill>
                  <a:schemeClr val="tx1"/>
                </a:solidFill>
                <a:effectLst/>
                <a:latin typeface="+mn-lt"/>
                <a:ea typeface="+mn-ea"/>
                <a:cs typeface="+mn-cs"/>
                <a:hlinkClick r:id="rId7" tooltip="Tax"/>
              </a:rPr>
              <a:t>tax</a:t>
            </a:r>
            <a:r>
              <a:rPr lang="en-US" sz="1200" b="0" i="0" u="none" strike="noStrike" kern="1200" baseline="30000" dirty="0" smtClean="0">
                <a:solidFill>
                  <a:schemeClr val="tx1"/>
                </a:solidFill>
                <a:effectLst/>
                <a:latin typeface="+mn-lt"/>
                <a:ea typeface="+mn-ea"/>
                <a:cs typeface="+mn-cs"/>
                <a:hlinkClick r:id="rId8"/>
              </a:rPr>
              <a:t>[1]</a:t>
            </a:r>
            <a:r>
              <a:rPr lang="en-US" sz="1200" b="0" i="0" kern="1200" dirty="0" smtClean="0">
                <a:solidFill>
                  <a:schemeClr val="tx1"/>
                </a:solidFill>
                <a:effectLst/>
                <a:latin typeface="+mn-lt"/>
                <a:ea typeface="+mn-ea"/>
                <a:cs typeface="+mn-cs"/>
              </a:rPr>
              <a:t>imposed on both employees and employers to fund </a:t>
            </a:r>
            <a:r>
              <a:rPr lang="en-US" sz="1200" b="0" i="0" u="none" strike="noStrike" kern="1200" dirty="0" smtClean="0">
                <a:solidFill>
                  <a:schemeClr val="tx1"/>
                </a:solidFill>
                <a:effectLst/>
                <a:latin typeface="+mn-lt"/>
                <a:ea typeface="+mn-ea"/>
                <a:cs typeface="+mn-cs"/>
                <a:hlinkClick r:id="rId9" tooltip="Social Security (United States)"/>
              </a:rPr>
              <a:t>Social Security</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0" tooltip="Medicare (United States)"/>
              </a:rPr>
              <a:t>Medicare</a:t>
            </a:r>
            <a:r>
              <a:rPr lang="en-US" sz="1200" b="0" i="0" u="none" strike="noStrike" kern="1200" baseline="30000" dirty="0" smtClean="0">
                <a:solidFill>
                  <a:schemeClr val="tx1"/>
                </a:solidFill>
                <a:effectLst/>
                <a:latin typeface="+mn-lt"/>
                <a:ea typeface="+mn-ea"/>
                <a:cs typeface="+mn-cs"/>
                <a:hlinkClick r:id="rId11"/>
              </a:rPr>
              <a:t>[2]</a:t>
            </a:r>
            <a:r>
              <a:rPr lang="en-US" sz="1200" b="0" i="0" kern="1200" dirty="0" smtClean="0">
                <a:solidFill>
                  <a:schemeClr val="tx1"/>
                </a:solidFill>
                <a:effectLst/>
                <a:latin typeface="+mn-lt"/>
                <a:ea typeface="+mn-ea"/>
                <a:cs typeface="+mn-cs"/>
              </a:rPr>
              <a:t>—federal programs that provide benefits for retirees, disabled people, and children of deceased workers.</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Health Insurance Portability &amp; Accountability Act - </a:t>
            </a:r>
            <a:r>
              <a:rPr lang="en-US" sz="1200" b="0" i="0" kern="1200" dirty="0" smtClean="0">
                <a:solidFill>
                  <a:schemeClr val="tx1"/>
                </a:solidFill>
                <a:effectLst/>
                <a:latin typeface="+mn-lt"/>
                <a:ea typeface="+mn-ea"/>
                <a:cs typeface="+mn-cs"/>
              </a:rPr>
              <a:t>allows persons to qualify immediately for comparable health insurance coverage when they change their employment or relationships.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dirty="0" smtClean="0"/>
              <a:t>Immigration Reform &amp; Control Act - </a:t>
            </a:r>
            <a:r>
              <a:rPr lang="en-US" sz="1200" b="0" i="0" kern="1200" dirty="0" smtClean="0">
                <a:solidFill>
                  <a:schemeClr val="tx1"/>
                </a:solidFill>
                <a:effectLst/>
                <a:latin typeface="+mn-lt"/>
                <a:ea typeface="+mn-ea"/>
                <a:cs typeface="+mn-cs"/>
              </a:rPr>
              <a:t>enforces that employers can only hire persons who can legally work in the U.S. (citizens and nationals of the U.S. and aliens authorized to work in the U.S). Employers must verify the identity and employment eligibility of anyone to be hired, which includes completing the Employment Eligibility Verification Form (I-9).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Occupational Safety &amp; Health Act</a:t>
            </a:r>
            <a:r>
              <a:rPr lang="en-US" baseline="0" dirty="0" smtClean="0"/>
              <a:t> - </a:t>
            </a:r>
            <a:r>
              <a:rPr lang="en-US" sz="1200" b="0" i="0" kern="1200" dirty="0" smtClean="0">
                <a:solidFill>
                  <a:schemeClr val="tx1"/>
                </a:solidFill>
                <a:effectLst/>
                <a:latin typeface="+mn-lt"/>
                <a:ea typeface="+mn-ea"/>
                <a:cs typeface="+mn-cs"/>
              </a:rPr>
              <a:t>employers are responsible for providing a safe and healthful workplace. OSHA's mission is to assure safe and healthful workplaces by setting and enforcing standards, and by providing training, outreach, education and assistance.</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Sarbanes-Oxley Act - </a:t>
            </a:r>
            <a:r>
              <a:rPr lang="en-US" sz="1200" b="0" i="0" kern="1200" dirty="0" smtClean="0">
                <a:solidFill>
                  <a:schemeClr val="tx1"/>
                </a:solidFill>
                <a:effectLst/>
                <a:latin typeface="+mn-lt"/>
                <a:ea typeface="+mn-ea"/>
                <a:cs typeface="+mn-cs"/>
              </a:rPr>
              <a:t>enacted as a reaction to a number of major </a:t>
            </a:r>
            <a:r>
              <a:rPr lang="en-US" sz="1200" b="0" i="0" u="none" strike="noStrike" kern="1200" dirty="0" smtClean="0">
                <a:solidFill>
                  <a:schemeClr val="tx1"/>
                </a:solidFill>
                <a:effectLst/>
                <a:latin typeface="+mn-lt"/>
                <a:ea typeface="+mn-ea"/>
                <a:cs typeface="+mn-cs"/>
                <a:hlinkClick r:id="rId12" tooltip="Accounting scandals"/>
              </a:rPr>
              <a:t>corporate and accounting scandals</a:t>
            </a:r>
            <a:r>
              <a:rPr lang="en-US" sz="1200" b="0" i="0" kern="1200" dirty="0" smtClean="0">
                <a:solidFill>
                  <a:schemeClr val="tx1"/>
                </a:solidFill>
                <a:effectLst/>
                <a:latin typeface="+mn-lt"/>
                <a:ea typeface="+mn-ea"/>
                <a:cs typeface="+mn-cs"/>
              </a:rPr>
              <a:t>, including </a:t>
            </a:r>
            <a:r>
              <a:rPr lang="en-US" sz="1200" b="0" i="0" u="none" strike="noStrike" kern="1200" dirty="0" smtClean="0">
                <a:solidFill>
                  <a:schemeClr val="tx1"/>
                </a:solidFill>
                <a:effectLst/>
                <a:latin typeface="+mn-lt"/>
                <a:ea typeface="+mn-ea"/>
                <a:cs typeface="+mn-cs"/>
                <a:hlinkClick r:id="rId13" tooltip="Enron"/>
              </a:rPr>
              <a:t>Enron</a:t>
            </a:r>
            <a:r>
              <a:rPr lang="en-US" sz="1200" b="0" i="0" kern="1200" dirty="0" smtClean="0">
                <a:solidFill>
                  <a:schemeClr val="tx1"/>
                </a:solidFill>
                <a:effectLst/>
                <a:latin typeface="+mn-lt"/>
                <a:ea typeface="+mn-ea"/>
                <a:cs typeface="+mn-cs"/>
              </a:rPr>
              <a:t> and </a:t>
            </a:r>
            <a:r>
              <a:rPr lang="en-US" sz="1200" b="0" i="0" u="sng" kern="1200" dirty="0" smtClean="0">
                <a:solidFill>
                  <a:schemeClr val="tx1"/>
                </a:solidFill>
                <a:effectLst/>
                <a:latin typeface="+mn-lt"/>
                <a:ea typeface="+mn-ea"/>
                <a:cs typeface="+mn-cs"/>
                <a:hlinkClick r:id="rId14" tooltip="WorldCom"/>
              </a:rPr>
              <a:t>WorldCom</a:t>
            </a:r>
            <a:r>
              <a:rPr lang="en-US" sz="1200" b="0" i="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Uniformed Services Employment &amp; Reemployment - </a:t>
            </a:r>
            <a:r>
              <a:rPr lang="en-US" sz="1200" b="0" i="0" kern="1200" dirty="0" smtClean="0">
                <a:solidFill>
                  <a:schemeClr val="tx1"/>
                </a:solidFill>
                <a:effectLst/>
                <a:latin typeface="+mn-lt"/>
                <a:ea typeface="+mn-ea"/>
                <a:cs typeface="+mn-cs"/>
              </a:rPr>
              <a:t>protect the civilian employment of non-full-time military personnel in the United States called to active duty.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4</a:t>
            </a:fld>
            <a:endParaRPr lang="en-US" dirty="0"/>
          </a:p>
        </p:txBody>
      </p:sp>
    </p:spTree>
    <p:extLst>
      <p:ext uri="{BB962C8B-B14F-4D97-AF65-F5344CB8AC3E}">
        <p14:creationId xmlns:p14="http://schemas.microsoft.com/office/powerpoint/2010/main" val="4196206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22</a:t>
            </a:fld>
            <a:endParaRPr lang="en-US" dirty="0"/>
          </a:p>
        </p:txBody>
      </p:sp>
    </p:spTree>
    <p:extLst>
      <p:ext uri="{BB962C8B-B14F-4D97-AF65-F5344CB8AC3E}">
        <p14:creationId xmlns:p14="http://schemas.microsoft.com/office/powerpoint/2010/main" val="747222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23</a:t>
            </a:fld>
            <a:endParaRPr lang="en-US" dirty="0"/>
          </a:p>
        </p:txBody>
      </p:sp>
    </p:spTree>
    <p:extLst>
      <p:ext uri="{BB962C8B-B14F-4D97-AF65-F5344CB8AC3E}">
        <p14:creationId xmlns:p14="http://schemas.microsoft.com/office/powerpoint/2010/main" val="1045748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Disability</a:t>
            </a:r>
            <a:r>
              <a:rPr lang="en-US" baseline="0" dirty="0" smtClean="0"/>
              <a:t> is defined as a mental or physical impairment that substantially limits a major life activity.</a:t>
            </a:r>
          </a:p>
          <a:p>
            <a:endParaRPr lang="en-US" baseline="0" dirty="0" smtClean="0"/>
          </a:p>
          <a:p>
            <a:r>
              <a:rPr lang="en-US" baseline="0" dirty="0" smtClean="0"/>
              <a:t>What is a reasonable accommodation?</a:t>
            </a:r>
          </a:p>
          <a:p>
            <a:pPr marL="171450" indent="-171450">
              <a:buFont typeface="Arial" panose="020B0604020202020204" pitchFamily="34" charset="0"/>
              <a:buChar char="•"/>
            </a:pPr>
            <a:r>
              <a:rPr lang="en-US" baseline="0" dirty="0" smtClean="0"/>
              <a:t>Generally, any change in the work environment or in the way things are customarily done that enables an individual with a disability to enjoy equal employment opportunities</a:t>
            </a:r>
          </a:p>
          <a:p>
            <a:pPr marL="171450" indent="-171450">
              <a:buFont typeface="Arial" panose="020B0604020202020204" pitchFamily="34" charset="0"/>
              <a:buChar char="•"/>
            </a:pPr>
            <a:r>
              <a:rPr lang="en-US" baseline="0" dirty="0" smtClean="0"/>
              <a:t>Including:</a:t>
            </a:r>
          </a:p>
          <a:p>
            <a:pPr marL="628650" lvl="1" indent="-171450">
              <a:buFont typeface="Arial" panose="020B0604020202020204" pitchFamily="34" charset="0"/>
              <a:buChar char="•"/>
            </a:pPr>
            <a:r>
              <a:rPr lang="en-US" baseline="0" dirty="0" smtClean="0"/>
              <a:t>Modifications to existing leave policies</a:t>
            </a:r>
          </a:p>
          <a:p>
            <a:pPr marL="628650" lvl="1" indent="-171450">
              <a:buFont typeface="Arial" panose="020B0604020202020204" pitchFamily="34" charset="0"/>
              <a:buChar char="•"/>
            </a:pPr>
            <a:r>
              <a:rPr lang="en-US" baseline="0" dirty="0" smtClean="0"/>
              <a:t>Leave of absence, even if:</a:t>
            </a:r>
          </a:p>
          <a:p>
            <a:pPr marL="1085850" lvl="2" indent="-171450">
              <a:buFont typeface="Arial" panose="020B0604020202020204" pitchFamily="34" charset="0"/>
              <a:buChar char="•"/>
            </a:pPr>
            <a:r>
              <a:rPr lang="en-US" baseline="0" dirty="0" smtClean="0"/>
              <a:t>The er does not offer leave as an employee benefit</a:t>
            </a:r>
          </a:p>
          <a:p>
            <a:pPr marL="1085850" lvl="2" indent="-171450">
              <a:buFont typeface="Arial" panose="020B0604020202020204" pitchFamily="34" charset="0"/>
              <a:buChar char="•"/>
            </a:pPr>
            <a:r>
              <a:rPr lang="en-US" baseline="0" dirty="0" smtClean="0"/>
              <a:t>The ee is not eligible for leave under the employer’s policy; or</a:t>
            </a:r>
          </a:p>
          <a:p>
            <a:pPr marL="1085850" lvl="2" indent="-171450">
              <a:buFont typeface="Arial" panose="020B0604020202020204" pitchFamily="34" charset="0"/>
              <a:buChar char="•"/>
            </a:pPr>
            <a:r>
              <a:rPr lang="en-US" baseline="0" dirty="0" smtClean="0"/>
              <a:t>The ee has exhausted the leave the er provides as a benefit (including leave exhausted under a wc program, or the FML</a:t>
            </a:r>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24</a:t>
            </a:fld>
            <a:endParaRPr lang="en-US" dirty="0"/>
          </a:p>
        </p:txBody>
      </p:sp>
    </p:spTree>
    <p:extLst>
      <p:ext uri="{BB962C8B-B14F-4D97-AF65-F5344CB8AC3E}">
        <p14:creationId xmlns:p14="http://schemas.microsoft.com/office/powerpoint/2010/main" val="1702225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25</a:t>
            </a:fld>
            <a:endParaRPr lang="en-US" dirty="0"/>
          </a:p>
        </p:txBody>
      </p:sp>
    </p:spTree>
    <p:extLst>
      <p:ext uri="{BB962C8B-B14F-4D97-AF65-F5344CB8AC3E}">
        <p14:creationId xmlns:p14="http://schemas.microsoft.com/office/powerpoint/2010/main" val="2666042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26</a:t>
            </a:fld>
            <a:endParaRPr lang="en-US" dirty="0"/>
          </a:p>
        </p:txBody>
      </p:sp>
    </p:spTree>
    <p:extLst>
      <p:ext uri="{BB962C8B-B14F-4D97-AF65-F5344CB8AC3E}">
        <p14:creationId xmlns:p14="http://schemas.microsoft.com/office/powerpoint/2010/main" val="1626908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27</a:t>
            </a:fld>
            <a:endParaRPr lang="en-US" dirty="0"/>
          </a:p>
        </p:txBody>
      </p:sp>
    </p:spTree>
    <p:extLst>
      <p:ext uri="{BB962C8B-B14F-4D97-AF65-F5344CB8AC3E}">
        <p14:creationId xmlns:p14="http://schemas.microsoft.com/office/powerpoint/2010/main" val="484086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28</a:t>
            </a:fld>
            <a:endParaRPr lang="en-US" dirty="0"/>
          </a:p>
        </p:txBody>
      </p:sp>
    </p:spTree>
    <p:extLst>
      <p:ext uri="{BB962C8B-B14F-4D97-AF65-F5344CB8AC3E}">
        <p14:creationId xmlns:p14="http://schemas.microsoft.com/office/powerpoint/2010/main" val="770059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29</a:t>
            </a:fld>
            <a:endParaRPr lang="en-US" dirty="0"/>
          </a:p>
        </p:txBody>
      </p:sp>
    </p:spTree>
    <p:extLst>
      <p:ext uri="{BB962C8B-B14F-4D97-AF65-F5344CB8AC3E}">
        <p14:creationId xmlns:p14="http://schemas.microsoft.com/office/powerpoint/2010/main" val="2978338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30</a:t>
            </a:fld>
            <a:endParaRPr lang="en-US" dirty="0"/>
          </a:p>
        </p:txBody>
      </p:sp>
    </p:spTree>
    <p:extLst>
      <p:ext uri="{BB962C8B-B14F-4D97-AF65-F5344CB8AC3E}">
        <p14:creationId xmlns:p14="http://schemas.microsoft.com/office/powerpoint/2010/main" val="3615248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31</a:t>
            </a:fld>
            <a:endParaRPr lang="en-US" dirty="0"/>
          </a:p>
        </p:txBody>
      </p:sp>
    </p:spTree>
    <p:extLst>
      <p:ext uri="{BB962C8B-B14F-4D97-AF65-F5344CB8AC3E}">
        <p14:creationId xmlns:p14="http://schemas.microsoft.com/office/powerpoint/2010/main" val="2829988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 – prohibits er from discriminating against applicants &amp; ee w/ disabilities or perceived disabilities &amp; may</a:t>
            </a:r>
            <a:r>
              <a:rPr lang="en-US" baseline="0" dirty="0" smtClean="0"/>
              <a:t> require  er to provide reasonable accommodation to disabled worker.</a:t>
            </a:r>
          </a:p>
          <a:p>
            <a:endParaRPr lang="en-US" baseline="0" dirty="0" smtClean="0"/>
          </a:p>
          <a:p>
            <a:r>
              <a:rPr lang="en-US" baseline="0" dirty="0" smtClean="0"/>
              <a:t>Genetic Information - </a:t>
            </a:r>
            <a:r>
              <a:rPr lang="en-US" sz="1200" b="0" i="0" kern="1200" dirty="0" smtClean="0">
                <a:solidFill>
                  <a:schemeClr val="tx1"/>
                </a:solidFill>
                <a:effectLst/>
                <a:latin typeface="+mn-lt"/>
                <a:ea typeface="+mn-ea"/>
                <a:cs typeface="+mn-cs"/>
              </a:rPr>
              <a:t>designed to prohibit the use of genetic information in health insurance and employment.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Pregnancy Discrimination - amended Title VII of the Civil Rights Act of 1964 to "prohibit sex discrimination on the basis of pregnancy." The Act covers discrimination "on the basis of pregnancy, childbirth, or related medical conditions.“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Title VII discriminating against employees on the basis of sex, race, color, national origin, and religion.</a:t>
            </a:r>
            <a:endParaRPr lang="en-US" dirty="0" smtClean="0"/>
          </a:p>
          <a:p>
            <a:endParaRPr lang="en-US" dirty="0" smtClean="0"/>
          </a:p>
          <a:p>
            <a:r>
              <a:rPr lang="en-US" dirty="0" smtClean="0"/>
              <a:t>ADEA - </a:t>
            </a:r>
            <a:r>
              <a:rPr lang="en-US" sz="1200" b="0" i="0" kern="1200" dirty="0" smtClean="0">
                <a:solidFill>
                  <a:schemeClr val="tx1"/>
                </a:solidFill>
                <a:effectLst/>
                <a:latin typeface="+mn-lt"/>
                <a:ea typeface="+mn-ea"/>
                <a:cs typeface="+mn-cs"/>
              </a:rPr>
              <a:t>prohibits discrimination against workers because of their age.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FMLA - requiring covered employers to provide employees job-protected and unpaid leave for qualified medical and family reasons. Qualified medical and family reasons include: personal or family illness, family military leave, pregnancy, adoption, or the foster care placement of a child.</a:t>
            </a:r>
          </a:p>
          <a:p>
            <a:endParaRPr lang="en-US" sz="1200" b="0" i="0" kern="1200" dirty="0" smtClean="0">
              <a:solidFill>
                <a:schemeClr val="tx1"/>
              </a:solidFill>
              <a:effectLst/>
              <a:latin typeface="+mn-lt"/>
              <a:ea typeface="+mn-ea"/>
              <a:cs typeface="+mn-cs"/>
            </a:endParaRPr>
          </a:p>
          <a:p>
            <a:r>
              <a:rPr lang="en-US" dirty="0" smtClean="0"/>
              <a:t>Worker Adjustment &amp; Retraining Notification Act - </a:t>
            </a:r>
            <a:r>
              <a:rPr lang="en-US" sz="1200" b="0" i="0" kern="1200" dirty="0" smtClean="0">
                <a:solidFill>
                  <a:schemeClr val="tx1"/>
                </a:solidFill>
                <a:effectLst/>
                <a:latin typeface="+mn-lt"/>
                <a:ea typeface="+mn-ea"/>
                <a:cs typeface="+mn-cs"/>
              </a:rPr>
              <a:t>employees to provide 60 calendar-day advance notification of plant closings and mass layoffs of employees.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Consumer</a:t>
            </a:r>
            <a:r>
              <a:rPr lang="en-US" sz="1200" b="0" i="0" kern="1200" baseline="0" dirty="0" smtClean="0">
                <a:solidFill>
                  <a:schemeClr val="tx1"/>
                </a:solidFill>
                <a:effectLst/>
                <a:latin typeface="+mn-lt"/>
                <a:ea typeface="+mn-ea"/>
                <a:cs typeface="+mn-cs"/>
              </a:rPr>
              <a:t> Credit Protection Act - </a:t>
            </a:r>
            <a:r>
              <a:rPr lang="en-US" sz="1200" b="0" i="0" kern="1200" dirty="0" smtClean="0">
                <a:solidFill>
                  <a:schemeClr val="tx1"/>
                </a:solidFill>
                <a:effectLst/>
                <a:latin typeface="+mn-lt"/>
                <a:ea typeface="+mn-ea"/>
                <a:cs typeface="+mn-cs"/>
              </a:rPr>
              <a:t>The restrictions on wage garnishment guard employees from discharge by their employers because their wages have been garnished for any one indebtedness.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Employee Polygraph Protection Act - prevents employers from using polygraph (lie detector) tests, either for pre-employment screening or during the course of employment, with certain exemptions.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Fair</a:t>
            </a:r>
            <a:r>
              <a:rPr lang="en-US" sz="1200" b="0" i="0" kern="1200" baseline="0" dirty="0" smtClean="0">
                <a:solidFill>
                  <a:schemeClr val="tx1"/>
                </a:solidFill>
                <a:effectLst/>
                <a:latin typeface="+mn-lt"/>
                <a:ea typeface="+mn-ea"/>
                <a:cs typeface="+mn-cs"/>
              </a:rPr>
              <a:t> Credit Reporting Act - </a:t>
            </a:r>
            <a:r>
              <a:rPr lang="en-US" sz="1200" b="0" i="0" kern="1200" dirty="0" smtClean="0">
                <a:solidFill>
                  <a:schemeClr val="tx1"/>
                </a:solidFill>
                <a:effectLst/>
                <a:latin typeface="+mn-lt"/>
                <a:ea typeface="+mn-ea"/>
                <a:cs typeface="+mn-cs"/>
              </a:rPr>
              <a:t>regulates the collection of credit information and access to your </a:t>
            </a:r>
            <a:r>
              <a:rPr lang="en-US" sz="1200" b="0" i="0" u="none" strike="noStrike" kern="1200" dirty="0" smtClean="0">
                <a:solidFill>
                  <a:schemeClr val="tx1"/>
                </a:solidFill>
                <a:effectLst/>
                <a:latin typeface="+mn-lt"/>
                <a:ea typeface="+mn-ea"/>
                <a:cs typeface="+mn-cs"/>
                <a:hlinkClick r:id="rId3"/>
              </a:rPr>
              <a:t>credit report</a:t>
            </a:r>
            <a:r>
              <a:rPr lang="en-US" sz="1200" b="0" i="0" kern="1200" dirty="0" smtClean="0">
                <a:solidFill>
                  <a:schemeClr val="tx1"/>
                </a:solidFill>
                <a:effectLst/>
                <a:latin typeface="+mn-lt"/>
                <a:ea typeface="+mn-ea"/>
                <a:cs typeface="+mn-cs"/>
              </a:rPr>
              <a:t>. It was passed in 1970 to ensure fairness, accuracy and privacy of the personal information contained in the files of the </a:t>
            </a:r>
            <a:r>
              <a:rPr lang="en-US" sz="1200" b="0" i="0" u="none" strike="noStrike" kern="1200" dirty="0" smtClean="0">
                <a:solidFill>
                  <a:schemeClr val="tx1"/>
                </a:solidFill>
                <a:effectLst/>
                <a:latin typeface="+mn-lt"/>
                <a:ea typeface="+mn-ea"/>
                <a:cs typeface="+mn-cs"/>
                <a:hlinkClick r:id="rId4"/>
              </a:rPr>
              <a:t>credit reporting agencies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Fair</a:t>
            </a:r>
            <a:r>
              <a:rPr lang="en-US" sz="1200" b="0" i="0" kern="1200" baseline="0" dirty="0" smtClean="0">
                <a:solidFill>
                  <a:schemeClr val="tx1"/>
                </a:solidFill>
                <a:effectLst/>
                <a:latin typeface="+mn-lt"/>
                <a:ea typeface="+mn-ea"/>
                <a:cs typeface="+mn-cs"/>
              </a:rPr>
              <a:t> Labor Standards Act - </a:t>
            </a:r>
            <a:r>
              <a:rPr lang="en-US" sz="1200" b="0" i="0" kern="1200" dirty="0" smtClean="0">
                <a:solidFill>
                  <a:schemeClr val="tx1"/>
                </a:solidFill>
                <a:effectLst/>
                <a:latin typeface="+mn-lt"/>
                <a:ea typeface="+mn-ea"/>
                <a:cs typeface="+mn-cs"/>
              </a:rPr>
              <a:t>minimum wages, requirements for overtime pay and limitations on child labor.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Federal Insurance Contributions Act - a </a:t>
            </a:r>
            <a:r>
              <a:rPr lang="en-US" sz="1200" b="0" i="0" u="none" strike="noStrike" kern="1200" dirty="0" smtClean="0">
                <a:solidFill>
                  <a:schemeClr val="tx1"/>
                </a:solidFill>
                <a:effectLst/>
                <a:latin typeface="+mn-lt"/>
                <a:ea typeface="+mn-ea"/>
                <a:cs typeface="+mn-cs"/>
                <a:hlinkClick r:id="rId5" tooltip="United States"/>
              </a:rPr>
              <a:t>United States</a:t>
            </a:r>
            <a:r>
              <a:rPr lang="en-US" sz="1200" b="0" i="0" kern="1200" dirty="0" smtClean="0">
                <a:solidFill>
                  <a:schemeClr val="tx1"/>
                </a:solidFill>
                <a:effectLst/>
                <a:latin typeface="+mn-lt"/>
                <a:ea typeface="+mn-ea"/>
                <a:cs typeface="+mn-cs"/>
              </a:rPr>
              <a:t> federal </a:t>
            </a:r>
            <a:r>
              <a:rPr lang="en-US" sz="1200" b="0" i="0" u="none" strike="noStrike" kern="1200" dirty="0" smtClean="0">
                <a:solidFill>
                  <a:schemeClr val="tx1"/>
                </a:solidFill>
                <a:effectLst/>
                <a:latin typeface="+mn-lt"/>
                <a:ea typeface="+mn-ea"/>
                <a:cs typeface="+mn-cs"/>
                <a:hlinkClick r:id="rId6" tooltip="Payroll tax"/>
              </a:rPr>
              <a:t>payroll</a:t>
            </a:r>
            <a:r>
              <a:rPr lang="en-US" sz="1200" b="0" i="0" kern="1200" dirty="0" smtClean="0">
                <a:solidFill>
                  <a:schemeClr val="tx1"/>
                </a:solidFill>
                <a:effectLst/>
                <a:latin typeface="+mn-lt"/>
                <a:ea typeface="+mn-ea"/>
                <a:cs typeface="+mn-cs"/>
              </a:rPr>
              <a:t> (or employment) </a:t>
            </a:r>
            <a:r>
              <a:rPr lang="en-US" sz="1200" b="0" i="0" u="none" strike="noStrike" kern="1200" dirty="0" smtClean="0">
                <a:solidFill>
                  <a:schemeClr val="tx1"/>
                </a:solidFill>
                <a:effectLst/>
                <a:latin typeface="+mn-lt"/>
                <a:ea typeface="+mn-ea"/>
                <a:cs typeface="+mn-cs"/>
                <a:hlinkClick r:id="rId7" tooltip="Tax"/>
              </a:rPr>
              <a:t>tax</a:t>
            </a:r>
            <a:r>
              <a:rPr lang="en-US" sz="1200" b="0" i="0" u="none" strike="noStrike" kern="1200" baseline="30000" dirty="0" smtClean="0">
                <a:solidFill>
                  <a:schemeClr val="tx1"/>
                </a:solidFill>
                <a:effectLst/>
                <a:latin typeface="+mn-lt"/>
                <a:ea typeface="+mn-ea"/>
                <a:cs typeface="+mn-cs"/>
                <a:hlinkClick r:id="rId8"/>
              </a:rPr>
              <a:t>[1]</a:t>
            </a:r>
            <a:r>
              <a:rPr lang="en-US" sz="1200" b="0" i="0" kern="1200" dirty="0" smtClean="0">
                <a:solidFill>
                  <a:schemeClr val="tx1"/>
                </a:solidFill>
                <a:effectLst/>
                <a:latin typeface="+mn-lt"/>
                <a:ea typeface="+mn-ea"/>
                <a:cs typeface="+mn-cs"/>
              </a:rPr>
              <a:t>imposed on both employees and employers to fund </a:t>
            </a:r>
            <a:r>
              <a:rPr lang="en-US" sz="1200" b="0" i="0" u="none" strike="noStrike" kern="1200" dirty="0" smtClean="0">
                <a:solidFill>
                  <a:schemeClr val="tx1"/>
                </a:solidFill>
                <a:effectLst/>
                <a:latin typeface="+mn-lt"/>
                <a:ea typeface="+mn-ea"/>
                <a:cs typeface="+mn-cs"/>
                <a:hlinkClick r:id="rId9" tooltip="Social Security (United States)"/>
              </a:rPr>
              <a:t>Social Security</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0" tooltip="Medicare (United States)"/>
              </a:rPr>
              <a:t>Medicare</a:t>
            </a:r>
            <a:r>
              <a:rPr lang="en-US" sz="1200" b="0" i="0" u="none" strike="noStrike" kern="1200" baseline="30000" dirty="0" smtClean="0">
                <a:solidFill>
                  <a:schemeClr val="tx1"/>
                </a:solidFill>
                <a:effectLst/>
                <a:latin typeface="+mn-lt"/>
                <a:ea typeface="+mn-ea"/>
                <a:cs typeface="+mn-cs"/>
                <a:hlinkClick r:id="rId11"/>
              </a:rPr>
              <a:t>[2]</a:t>
            </a:r>
            <a:r>
              <a:rPr lang="en-US" sz="1200" b="0" i="0" kern="1200" dirty="0" smtClean="0">
                <a:solidFill>
                  <a:schemeClr val="tx1"/>
                </a:solidFill>
                <a:effectLst/>
                <a:latin typeface="+mn-lt"/>
                <a:ea typeface="+mn-ea"/>
                <a:cs typeface="+mn-cs"/>
              </a:rPr>
              <a:t>—federal programs that provide benefits for retirees, disabled people, and children of deceased workers.</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Health Insurance Portability &amp; Accountability Act - </a:t>
            </a:r>
            <a:r>
              <a:rPr lang="en-US" sz="1200" b="0" i="0" kern="1200" dirty="0" smtClean="0">
                <a:solidFill>
                  <a:schemeClr val="tx1"/>
                </a:solidFill>
                <a:effectLst/>
                <a:latin typeface="+mn-lt"/>
                <a:ea typeface="+mn-ea"/>
                <a:cs typeface="+mn-cs"/>
              </a:rPr>
              <a:t>allows persons to qualify immediately for comparable health insurance coverage when they change their employment or relationships.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dirty="0" smtClean="0"/>
              <a:t>Immigration Reform &amp; Control Act - </a:t>
            </a:r>
            <a:r>
              <a:rPr lang="en-US" sz="1200" b="0" i="0" kern="1200" dirty="0" smtClean="0">
                <a:solidFill>
                  <a:schemeClr val="tx1"/>
                </a:solidFill>
                <a:effectLst/>
                <a:latin typeface="+mn-lt"/>
                <a:ea typeface="+mn-ea"/>
                <a:cs typeface="+mn-cs"/>
              </a:rPr>
              <a:t>enforces that employers can only hire persons who can legally work in the U.S. (citizens and nationals of the U.S. and aliens authorized to work in the U.S). Employers must verify the identity and employment eligibility of anyone to be hired, which includes completing the Employment Eligibility Verification Form (I-9).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Occupational Safety &amp; Health Act</a:t>
            </a:r>
            <a:r>
              <a:rPr lang="en-US" baseline="0" dirty="0" smtClean="0"/>
              <a:t> - </a:t>
            </a:r>
            <a:r>
              <a:rPr lang="en-US" sz="1200" b="0" i="0" kern="1200" dirty="0" smtClean="0">
                <a:solidFill>
                  <a:schemeClr val="tx1"/>
                </a:solidFill>
                <a:effectLst/>
                <a:latin typeface="+mn-lt"/>
                <a:ea typeface="+mn-ea"/>
                <a:cs typeface="+mn-cs"/>
              </a:rPr>
              <a:t>employers are responsible for providing a safe and healthful workplace. OSHA's mission is to assure safe and healthful workplaces by setting and enforcing standards, and by providing training, outreach, education and assistance.</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Sarbanes-Oxley Act - </a:t>
            </a:r>
            <a:r>
              <a:rPr lang="en-US" sz="1200" b="0" i="0" kern="1200" dirty="0" smtClean="0">
                <a:solidFill>
                  <a:schemeClr val="tx1"/>
                </a:solidFill>
                <a:effectLst/>
                <a:latin typeface="+mn-lt"/>
                <a:ea typeface="+mn-ea"/>
                <a:cs typeface="+mn-cs"/>
              </a:rPr>
              <a:t>enacted as a reaction to a number of major </a:t>
            </a:r>
            <a:r>
              <a:rPr lang="en-US" sz="1200" b="0" i="0" u="none" strike="noStrike" kern="1200" dirty="0" smtClean="0">
                <a:solidFill>
                  <a:schemeClr val="tx1"/>
                </a:solidFill>
                <a:effectLst/>
                <a:latin typeface="+mn-lt"/>
                <a:ea typeface="+mn-ea"/>
                <a:cs typeface="+mn-cs"/>
                <a:hlinkClick r:id="rId12" tooltip="Accounting scandals"/>
              </a:rPr>
              <a:t>corporate and accounting scandals</a:t>
            </a:r>
            <a:r>
              <a:rPr lang="en-US" sz="1200" b="0" i="0" kern="1200" dirty="0" smtClean="0">
                <a:solidFill>
                  <a:schemeClr val="tx1"/>
                </a:solidFill>
                <a:effectLst/>
                <a:latin typeface="+mn-lt"/>
                <a:ea typeface="+mn-ea"/>
                <a:cs typeface="+mn-cs"/>
              </a:rPr>
              <a:t>, including </a:t>
            </a:r>
            <a:r>
              <a:rPr lang="en-US" sz="1200" b="0" i="0" u="none" strike="noStrike" kern="1200" dirty="0" smtClean="0">
                <a:solidFill>
                  <a:schemeClr val="tx1"/>
                </a:solidFill>
                <a:effectLst/>
                <a:latin typeface="+mn-lt"/>
                <a:ea typeface="+mn-ea"/>
                <a:cs typeface="+mn-cs"/>
                <a:hlinkClick r:id="rId13" tooltip="Enron"/>
              </a:rPr>
              <a:t>Enron</a:t>
            </a:r>
            <a:r>
              <a:rPr lang="en-US" sz="1200" b="0" i="0" kern="1200" dirty="0" smtClean="0">
                <a:solidFill>
                  <a:schemeClr val="tx1"/>
                </a:solidFill>
                <a:effectLst/>
                <a:latin typeface="+mn-lt"/>
                <a:ea typeface="+mn-ea"/>
                <a:cs typeface="+mn-cs"/>
              </a:rPr>
              <a:t> and </a:t>
            </a:r>
            <a:r>
              <a:rPr lang="en-US" sz="1200" b="0" i="0" u="sng" kern="1200" dirty="0" smtClean="0">
                <a:solidFill>
                  <a:schemeClr val="tx1"/>
                </a:solidFill>
                <a:effectLst/>
                <a:latin typeface="+mn-lt"/>
                <a:ea typeface="+mn-ea"/>
                <a:cs typeface="+mn-cs"/>
                <a:hlinkClick r:id="rId14" tooltip="WorldCom"/>
              </a:rPr>
              <a:t>WorldCom</a:t>
            </a:r>
            <a:r>
              <a:rPr lang="en-US" sz="1200" b="0" i="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Uniformed Services Employment &amp; Reemployment - </a:t>
            </a:r>
            <a:r>
              <a:rPr lang="en-US" sz="1200" b="0" i="0" kern="1200" dirty="0" smtClean="0">
                <a:solidFill>
                  <a:schemeClr val="tx1"/>
                </a:solidFill>
                <a:effectLst/>
                <a:latin typeface="+mn-lt"/>
                <a:ea typeface="+mn-ea"/>
                <a:cs typeface="+mn-cs"/>
              </a:rPr>
              <a:t>protect the civilian employment of non-full-time military personnel in the United States called to active duty.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5</a:t>
            </a:fld>
            <a:endParaRPr lang="en-US" dirty="0"/>
          </a:p>
        </p:txBody>
      </p:sp>
    </p:spTree>
    <p:extLst>
      <p:ext uri="{BB962C8B-B14F-4D97-AF65-F5344CB8AC3E}">
        <p14:creationId xmlns:p14="http://schemas.microsoft.com/office/powerpoint/2010/main" val="1187979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t>An </a:t>
            </a:r>
            <a:r>
              <a:rPr lang="en-US" sz="1200" i="1" dirty="0" smtClean="0">
                <a:solidFill>
                  <a:schemeClr val="accent2"/>
                </a:solidFill>
              </a:rPr>
              <a:t>employer </a:t>
            </a:r>
            <a:r>
              <a:rPr lang="en-US" sz="1200" i="1" dirty="0" smtClean="0"/>
              <a:t>provides </a:t>
            </a:r>
            <a:r>
              <a:rPr lang="en-US" sz="1200" i="1" dirty="0" smtClean="0">
                <a:solidFill>
                  <a:schemeClr val="accent2"/>
                </a:solidFill>
              </a:rPr>
              <a:t>four days of paid sick leave </a:t>
            </a:r>
            <a:r>
              <a:rPr lang="en-US" sz="1200" i="1" dirty="0" smtClean="0"/>
              <a:t>each year to all employees and does not set any conditions for its use. </a:t>
            </a:r>
            <a:r>
              <a:rPr lang="en-US" sz="1200" i="1" dirty="0" smtClean="0">
                <a:solidFill>
                  <a:schemeClr val="accent2"/>
                </a:solidFill>
              </a:rPr>
              <a:t>An employee </a:t>
            </a:r>
            <a:r>
              <a:rPr lang="en-US" sz="1200" i="1" dirty="0" smtClean="0"/>
              <a:t>who has not used any sick leave this year </a:t>
            </a:r>
            <a:r>
              <a:rPr lang="en-US" sz="1200" i="1" dirty="0" smtClean="0">
                <a:solidFill>
                  <a:schemeClr val="accent2"/>
                </a:solidFill>
              </a:rPr>
              <a:t>requests to use three days of paid sick </a:t>
            </a:r>
            <a:r>
              <a:rPr lang="en-US" sz="1200" i="1" dirty="0" smtClean="0"/>
              <a:t>leave because of symptoms she is experiencing due to </a:t>
            </a:r>
            <a:r>
              <a:rPr lang="en-US" sz="1200" i="1" dirty="0" smtClean="0">
                <a:solidFill>
                  <a:schemeClr val="accent2"/>
                </a:solidFill>
              </a:rPr>
              <a:t>major depression</a:t>
            </a:r>
            <a:r>
              <a:rPr lang="en-US" sz="1200" b="1" i="1" dirty="0" smtClean="0">
                <a:solidFill>
                  <a:schemeClr val="accent2"/>
                </a:solidFill>
              </a:rPr>
              <a:t> </a:t>
            </a:r>
            <a:r>
              <a:rPr lang="en-US" sz="1200" i="1" dirty="0" smtClean="0"/>
              <a:t>which, she says, has flared up due to several particularly stressful months at work. </a:t>
            </a:r>
            <a:r>
              <a:rPr lang="en-US" sz="1200" i="1" dirty="0" smtClean="0">
                <a:solidFill>
                  <a:schemeClr val="accent2"/>
                </a:solidFill>
              </a:rPr>
              <a:t>The employee's supervisor says that she must provide a note from a psychiatrist </a:t>
            </a:r>
            <a:r>
              <a:rPr lang="en-US" sz="1200" i="1" dirty="0" smtClean="0"/>
              <a:t>if she wants the leave because "otherwise everybody who's having a little stress at work is going to tell me they are depressed and want time off." The employer's sick leave policy does not require any documentation, and requests for sick leave are routinely granted based on an employee's statement that he or she needs leave. </a:t>
            </a:r>
            <a:endParaRPr lang="en-US" sz="1200" dirty="0" smtClean="0"/>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Bottom line - The supervisor's action violates the ADA because the employee is being subjected to different conditions for use of sick leave than employees without her disability.</a:t>
            </a:r>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32</a:t>
            </a:fld>
            <a:endParaRPr lang="en-US" dirty="0"/>
          </a:p>
        </p:txBody>
      </p:sp>
    </p:spTree>
    <p:extLst>
      <p:ext uri="{BB962C8B-B14F-4D97-AF65-F5344CB8AC3E}">
        <p14:creationId xmlns:p14="http://schemas.microsoft.com/office/powerpoint/2010/main" val="1163749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Policy: Employers are entitled to have policies that require </a:t>
            </a:r>
            <a:r>
              <a:rPr lang="en-US" sz="1200" b="1" dirty="0" smtClean="0"/>
              <a:t>all</a:t>
            </a:r>
            <a:r>
              <a:rPr lang="en-US" sz="1200" dirty="0" smtClean="0"/>
              <a:t> employees to provide a doctor's note or other documentation to substantiate the need for leave.</a:t>
            </a:r>
          </a:p>
          <a:p>
            <a:pPr marL="0" indent="0">
              <a:buNone/>
            </a:pPr>
            <a:r>
              <a:rPr lang="en-US" sz="1200" i="1" dirty="0" smtClean="0"/>
              <a:t>An employee with a disability asks to take six days of paid sick leave. The employer has a policy requiring a doctor's note for any sick leave over three days that explains why leave is needed. The employee must provide the requested documentation.  </a:t>
            </a:r>
          </a:p>
          <a:p>
            <a:pPr marL="0" indent="0">
              <a:buNone/>
            </a:pPr>
            <a:endParaRPr lang="en-US" sz="1200" i="1" dirty="0" smtClean="0">
              <a:solidFill>
                <a:schemeClr val="accent2"/>
              </a:solidFill>
            </a:endParaRPr>
          </a:p>
          <a:p>
            <a:pPr marL="0" indent="0">
              <a:buNone/>
            </a:pPr>
            <a:r>
              <a:rPr lang="en-US" sz="1200" i="1" dirty="0" smtClean="0">
                <a:solidFill>
                  <a:schemeClr val="accent2"/>
                </a:solidFill>
              </a:rPr>
              <a:t>Yes</a:t>
            </a:r>
            <a:r>
              <a:rPr lang="en-US" sz="1200" i="1" dirty="0" smtClean="0"/>
              <a:t> or </a:t>
            </a:r>
            <a:r>
              <a:rPr lang="en-US" sz="1200" i="1" dirty="0" smtClean="0">
                <a:solidFill>
                  <a:schemeClr val="accent2"/>
                </a:solidFill>
              </a:rPr>
              <a:t>No</a:t>
            </a:r>
            <a:r>
              <a:rPr lang="en-US" sz="1200" i="1" dirty="0" smtClean="0"/>
              <a:t>?</a:t>
            </a:r>
            <a:endParaRPr lang="en-US" sz="1200" dirty="0" smtClean="0"/>
          </a:p>
          <a:p>
            <a:r>
              <a:rPr lang="en-US" dirty="0" smtClean="0"/>
              <a:t>Bottomline - Yes</a:t>
            </a:r>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33</a:t>
            </a:fld>
            <a:endParaRPr lang="en-US" dirty="0"/>
          </a:p>
        </p:txBody>
      </p:sp>
    </p:spTree>
    <p:extLst>
      <p:ext uri="{BB962C8B-B14F-4D97-AF65-F5344CB8AC3E}">
        <p14:creationId xmlns:p14="http://schemas.microsoft.com/office/powerpoint/2010/main" val="1013492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34</a:t>
            </a:fld>
            <a:endParaRPr lang="en-US" dirty="0"/>
          </a:p>
        </p:txBody>
      </p:sp>
    </p:spTree>
    <p:extLst>
      <p:ext uri="{BB962C8B-B14F-4D97-AF65-F5344CB8AC3E}">
        <p14:creationId xmlns:p14="http://schemas.microsoft.com/office/powerpoint/2010/main" val="806832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35</a:t>
            </a:fld>
            <a:endParaRPr lang="en-US" dirty="0"/>
          </a:p>
        </p:txBody>
      </p:sp>
    </p:spTree>
    <p:extLst>
      <p:ext uri="{BB962C8B-B14F-4D97-AF65-F5344CB8AC3E}">
        <p14:creationId xmlns:p14="http://schemas.microsoft.com/office/powerpoint/2010/main" val="422160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4151.1: </a:t>
            </a:r>
            <a:r>
              <a:rPr lang="en-US" b="1" dirty="0" smtClean="0"/>
              <a:t>Teacher Attendance Days Absences, Leaves, and Vacations </a:t>
            </a:r>
            <a:r>
              <a:rPr lang="en-US" dirty="0" smtClean="0"/>
              <a:t>Each parish/school shall allow the full-time employee at least five (5) days of leave with pay each year provided that such leave is used for personal illness or for any critical illness, death, or funeral of a member of the employee's immediate family or any relative living in the same house. The minimum number of teacher contracted days shall be 190 based upon: • 180 teacher-student contact instructional days • A minimum of 10 professional days in the school calendar. Professional days include educational conventions, orientation, curriculum planning, accreditation work, and staff development. Deductions from a teacher's salary will be based on the total number of scheduled teacher attendance days, as defined by the contract. A standard form shall be used for parishes to keep attendance records. A copy of the individual's attendance record will be given to the person at the end of the fiscal year. </a:t>
            </a:r>
          </a:p>
          <a:p>
            <a:r>
              <a:rPr lang="en-US" dirty="0" smtClean="0"/>
              <a:t>Download Form 4151.1: Attendance Record ADOPTED: 2/11/1975; </a:t>
            </a:r>
          </a:p>
          <a:p>
            <a:r>
              <a:rPr lang="en-US" dirty="0" smtClean="0"/>
              <a:t>REVISED: 7/30/2015 </a:t>
            </a:r>
          </a:p>
          <a:p>
            <a:endParaRPr lang="en-US" dirty="0" smtClean="0"/>
          </a:p>
          <a:p>
            <a:r>
              <a:rPr lang="en-US" dirty="0" smtClean="0"/>
              <a:t>4151.5: Legal Commitment: </a:t>
            </a:r>
            <a:r>
              <a:rPr lang="en-US" b="1" dirty="0" smtClean="0"/>
              <a:t>Jury Duty </a:t>
            </a:r>
            <a:r>
              <a:rPr lang="en-US" dirty="0" smtClean="0"/>
              <a:t>Employers shall release employees from their regular responsibilities to serve as a jury member. An employee required to serve as a jury member who presents a court pay voucher to his/her supervisor will be compensated for the period of jury duty based on the difference between jury fees (excluding food and mileage allowance) and the amount of the employee's normal straight- time earnings for that period. 66 ©2017– Archdiocese of Milwaukee To be eligible for jury duty pay, an employee must be at work during regular working hours while not on jury duty. ADOPTED: 5/16/1991; </a:t>
            </a:r>
          </a:p>
          <a:p>
            <a:r>
              <a:rPr lang="en-US" dirty="0" smtClean="0"/>
              <a:t>REVISED: 7/28/2015 </a:t>
            </a:r>
          </a:p>
          <a:p>
            <a:endParaRPr lang="en-US" dirty="0" smtClean="0"/>
          </a:p>
          <a:p>
            <a:r>
              <a:rPr lang="en-US" dirty="0" smtClean="0"/>
              <a:t>4152.3: </a:t>
            </a:r>
            <a:r>
              <a:rPr lang="en-US" b="1" dirty="0" smtClean="0"/>
              <a:t>Pregnancy, Childbirth, Maternity Leaves</a:t>
            </a:r>
            <a:r>
              <a:rPr lang="en-US" dirty="0" smtClean="0"/>
              <a:t> Both federal and state laws prohibit discrimination on the basis of pregnancy or a pregnancy-related condition. The federal Pregnancy Discrimination Act (PDA) prohibits discrimination because of or on the basis of pregnancy, childbirth, or related medical conditions. It mandates that employers treat women who are pregnant or affected by other childbirth or related medical conditions the same for employment-related purposes, including the receipt of benefits under benefit programs, as other persons not so affected but similar in their ability or inability to work. The Wisconsin Fair Employment Act also makes it unlawful to discriminate against any woman on the basis of pregnancy, childbirth, maternity leave, or other related medical conditions. Employers cannot discriminate against pregnant women in providing benefits. Fringe benefits for long-term or permanent disabilities resulting from pregnancy-related conditions must be provided to the employees to the same extent as provided for other disabling conditions. Employers are also prohibited from maintaining any policies which have an adverse impact upon or which disparately treat pregnant employees, unless appropriate affirmative defenses can be established. Pregnancy-related leaves should be consistent with disability leave policies. The Federal Family and Medical Leave Act of 1993, and the State of Wisconsin Family and Medical Leave Act of 1988 apply to employers of 50 or more employees. Leaves of up to 12 weeks may be allowed under these acts. Schools and Parishes are required to post written notice of the FMLA regulations in a conspicuous place for employees. The employee handbook should provide staff with policy information on the handling of leaves of absence. Leaves of absence should be documented and have supporting medical evidence where appropriate. Contact the Office for Parish and School Personnel for further clarification and policy guidelines on leaves of absence. Family and Medical Leave Act </a:t>
            </a:r>
          </a:p>
          <a:p>
            <a:r>
              <a:rPr lang="en-US" dirty="0" smtClean="0"/>
              <a:t>ADOPTED: 4/2/1990; REVISED: 5/4/1999 </a:t>
            </a:r>
          </a:p>
          <a:p>
            <a:endParaRPr lang="en-US" dirty="0" smtClean="0"/>
          </a:p>
          <a:p>
            <a:r>
              <a:rPr lang="en-US" dirty="0" smtClean="0"/>
              <a:t>4216.34: </a:t>
            </a:r>
            <a:r>
              <a:rPr lang="en-US" b="1" dirty="0" smtClean="0"/>
              <a:t>Clerical Staff </a:t>
            </a:r>
            <a:r>
              <a:rPr lang="en-US" dirty="0" smtClean="0"/>
              <a:t>Sufficient clerical assistance should be provided for the administrators through the employment of secretarial staff. A business-like yet personable relationship with all clientele shall be maintained through the office. The parish/school secretary shall be employed by the administrator and will work under his/her supervision: • The parish/school secretary, under the supervision of the administrator, shall be responsible for maintaining and managing the parish/school office. • A job description for the parish/school secretary shall be developed by the administrator in consultation with the secretary. • The parish/school secretary's work will be evaluated by the administrator annually</a:t>
            </a:r>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36</a:t>
            </a:fld>
            <a:endParaRPr lang="en-US" dirty="0"/>
          </a:p>
        </p:txBody>
      </p:sp>
    </p:spTree>
    <p:extLst>
      <p:ext uri="{BB962C8B-B14F-4D97-AF65-F5344CB8AC3E}">
        <p14:creationId xmlns:p14="http://schemas.microsoft.com/office/powerpoint/2010/main" val="582279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37</a:t>
            </a:fld>
            <a:endParaRPr lang="en-US" dirty="0"/>
          </a:p>
        </p:txBody>
      </p:sp>
    </p:spTree>
    <p:extLst>
      <p:ext uri="{BB962C8B-B14F-4D97-AF65-F5344CB8AC3E}">
        <p14:creationId xmlns:p14="http://schemas.microsoft.com/office/powerpoint/2010/main" val="1704593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78765-B2FB-46F9-8625-7863256B20F8}" type="slidenum">
              <a:rPr lang="en-US" smtClean="0"/>
              <a:t>38</a:t>
            </a:fld>
            <a:endParaRPr lang="en-US" dirty="0"/>
          </a:p>
        </p:txBody>
      </p:sp>
    </p:spTree>
    <p:extLst>
      <p:ext uri="{BB962C8B-B14F-4D97-AF65-F5344CB8AC3E}">
        <p14:creationId xmlns:p14="http://schemas.microsoft.com/office/powerpoint/2010/main" val="634542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39</a:t>
            </a:fld>
            <a:endParaRPr lang="en-US" dirty="0"/>
          </a:p>
        </p:txBody>
      </p:sp>
    </p:spTree>
    <p:extLst>
      <p:ext uri="{BB962C8B-B14F-4D97-AF65-F5344CB8AC3E}">
        <p14:creationId xmlns:p14="http://schemas.microsoft.com/office/powerpoint/2010/main" val="2606848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40</a:t>
            </a:fld>
            <a:endParaRPr lang="en-US" dirty="0"/>
          </a:p>
        </p:txBody>
      </p:sp>
    </p:spTree>
    <p:extLst>
      <p:ext uri="{BB962C8B-B14F-4D97-AF65-F5344CB8AC3E}">
        <p14:creationId xmlns:p14="http://schemas.microsoft.com/office/powerpoint/2010/main" val="2413738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36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Clean Indoor Air Act - Prohibits smoking in enclosed public places and places of employment. </a:t>
            </a:r>
          </a:p>
          <a:p>
            <a:endParaRPr lang="en-US" dirty="0" smtClean="0"/>
          </a:p>
          <a:p>
            <a:r>
              <a:rPr lang="en-US" dirty="0" smtClean="0"/>
              <a:t>Concealed Weapons - Employers may prohibit an employee from carrying a concealed weapon or a particular type of concealed weapon.</a:t>
            </a:r>
          </a:p>
          <a:p>
            <a:endParaRPr lang="en-US" dirty="0" smtClean="0"/>
          </a:p>
          <a:p>
            <a:r>
              <a:rPr lang="en-US" dirty="0" smtClean="0"/>
              <a:t>Direct Deposit - Employers can make participation in a direct deposit pay program a condition of employment if 1) employee is able to collect wages at a bank or facility in Wisconsin, and 2) no charges are required of the employee. If employee must establish an account solely to receive wages, fees for account must be covered by the employer.</a:t>
            </a:r>
          </a:p>
          <a:p>
            <a:endParaRPr lang="en-US" dirty="0" smtClean="0"/>
          </a:p>
          <a:p>
            <a:r>
              <a:rPr lang="en-US" dirty="0" smtClean="0"/>
              <a:t>Employee Access to Personnel Files - Requires employers to provide current employees (twice a year) with the opportunity to review, copy and dispute contents of their personnel file. </a:t>
            </a:r>
          </a:p>
          <a:p>
            <a:endParaRPr lang="en-US" dirty="0" smtClean="0"/>
          </a:p>
          <a:p>
            <a:r>
              <a:rPr lang="en-US" dirty="0" smtClean="0"/>
              <a:t>Fair Employment Law - unlawful for employers</a:t>
            </a:r>
            <a:r>
              <a:rPr lang="en-US" baseline="0" dirty="0" smtClean="0"/>
              <a:t> </a:t>
            </a:r>
            <a:r>
              <a:rPr lang="en-US" dirty="0" smtClean="0"/>
              <a:t>to discriminate against employees and applicants because of age, race, creed, color, disability, marital status, sex, national origin, ancestry, arrest record, conviction record, military service, use or nonuse of lawful products off the employer's premises during nonworking hours, or declining to attend a meeting or to participate in any communication about religious matters or political matters. </a:t>
            </a:r>
          </a:p>
          <a:p>
            <a:endParaRPr lang="en-US" dirty="0" smtClean="0"/>
          </a:p>
          <a:p>
            <a:r>
              <a:rPr lang="en-US" dirty="0" smtClean="0"/>
              <a:t>Genetic Information Bias - No employer</a:t>
            </a:r>
            <a:r>
              <a:rPr lang="en-US" baseline="0" dirty="0" smtClean="0"/>
              <a:t> </a:t>
            </a:r>
            <a:r>
              <a:rPr lang="en-US" dirty="0" smtClean="0"/>
              <a:t>may directly or indirectly solicit, require or administer a genetic test to any person as a condition of employment.</a:t>
            </a:r>
          </a:p>
          <a:p>
            <a:endParaRPr lang="en-US" dirty="0" smtClean="0"/>
          </a:p>
          <a:p>
            <a:r>
              <a:rPr lang="en-US" dirty="0" smtClean="0"/>
              <a:t>Hours of Work and Overtime Law - Requires employers to provide minimum wage and overtime to employees and child labor protection. </a:t>
            </a:r>
          </a:p>
          <a:p>
            <a:endParaRPr lang="en-US" dirty="0" smtClean="0"/>
          </a:p>
          <a:p>
            <a:r>
              <a:rPr lang="en-US" dirty="0" smtClean="0"/>
              <a:t>Jury Duty and Court Testimony - Prohibits employers from discharging, taking disciplinary action, or discriminating with regard to seniority or pay advancement against an employee because the employee takes a leave of absence due to jury duty. Employers may not discharge an employee if subpoenaed to testify in court in a criminal or juvenile justice case.</a:t>
            </a:r>
          </a:p>
          <a:p>
            <a:endParaRPr lang="en-US" dirty="0" smtClean="0"/>
          </a:p>
          <a:p>
            <a:r>
              <a:rPr lang="en-US" dirty="0" smtClean="0"/>
              <a:t>Meal and Rest Breaks - Requires employers to provide minimum 30 minute meal period for employees under age 18 who are working at least a six hour shift. Employers are not required to provide rest periods, coffee breaks or meal periods for workers age 18 or older, but the employer must pay for meal periods of less than 30 minutes or when work is required.</a:t>
            </a:r>
          </a:p>
          <a:p>
            <a:endParaRPr lang="en-US" dirty="0" smtClean="0"/>
          </a:p>
          <a:p>
            <a:r>
              <a:rPr lang="en-US" dirty="0" smtClean="0"/>
              <a:t>Minor Work Hours - Requires employers hiring minors to adhere to hours of work restrictions established under the federal Fair Labor Standards Act. </a:t>
            </a:r>
          </a:p>
          <a:p>
            <a:endParaRPr lang="en-US" dirty="0" smtClean="0"/>
          </a:p>
          <a:p>
            <a:r>
              <a:rPr lang="en-US" dirty="0" smtClean="0"/>
              <a:t>New Hire Reporting - Requires employers to report new hires to the State Directory of New Hires within 20 days after the employee starts work for the purpose of collecting child support payments. Employers must also report employees who are rehired after an unpaid interval of more than 90 days.</a:t>
            </a:r>
          </a:p>
          <a:p>
            <a:endParaRPr lang="en-US" dirty="0" smtClean="0"/>
          </a:p>
          <a:p>
            <a:r>
              <a:rPr lang="en-US" dirty="0" smtClean="0"/>
              <a:t>Payment of Terminated Employee Wages - Requires employers to pay terminated employees in full by the employee's next regular pay date. If termination is due to an employer’s merging, liquidating or disposing of the business, or relocating the business, employees’ final pay is due within 24 hours of termination. </a:t>
            </a:r>
          </a:p>
          <a:p>
            <a:endParaRPr lang="en-US" dirty="0" smtClean="0"/>
          </a:p>
          <a:p>
            <a:r>
              <a:rPr lang="en-US" dirty="0" smtClean="0"/>
              <a:t>Right-to-Know - Requires employers to let employee know what toxic substances might be encountered on the job. </a:t>
            </a:r>
          </a:p>
          <a:p>
            <a:endParaRPr lang="en-US" dirty="0" smtClean="0"/>
          </a:p>
          <a:p>
            <a:r>
              <a:rPr lang="en-US" dirty="0" smtClean="0"/>
              <a:t>Voting Leave - Employers must provide employees with up to three consecutive hours off between the opening and closing of the polls in which to vote. </a:t>
            </a:r>
          </a:p>
          <a:p>
            <a:endParaRPr lang="en-US" dirty="0" smtClean="0"/>
          </a:p>
          <a:p>
            <a:r>
              <a:rPr lang="en-US" dirty="0" smtClean="0"/>
              <a:t>Wage Deductions - Prohibits employers from making pay deductions for loss, theft, damage, or faulty workmanship without the written authorization of the employee unless employer has a legal judgment against the employee or the employer and employee representative agree the loss was due to employee negligence.</a:t>
            </a:r>
          </a:p>
          <a:p>
            <a:endParaRPr lang="en-US" dirty="0" smtClean="0"/>
          </a:p>
          <a:p>
            <a:r>
              <a:rPr lang="en-US" dirty="0" smtClean="0"/>
              <a:t>Workers Compensation - Provides benefits (i.e. care, treatment and wage continuation) to workers resulting from workplace illnesses or injuries.</a:t>
            </a:r>
          </a:p>
          <a:p>
            <a:endParaRPr lang="en-US" dirty="0" smtClean="0"/>
          </a:p>
          <a:p>
            <a:r>
              <a:rPr lang="en-US" dirty="0" smtClean="0"/>
              <a:t>Bone Marrow and Organ Donation Leave - Requires employers to allow employees up to six weeks of job protected, unpaid leave in a 12-month period to donate bone marrow and organs.</a:t>
            </a:r>
          </a:p>
          <a:p>
            <a:endParaRPr lang="en-US" dirty="0" smtClean="0"/>
          </a:p>
          <a:p>
            <a:r>
              <a:rPr lang="en-US" dirty="0" smtClean="0"/>
              <a:t>Family Medical Leave (WFMLA) - Requires employers to allow employees up to two weeks of unpaid leave for an employee's own health problems or to care for a family member with a serious health condition. Requires employers to provide unpaid leave up to six weeks for birth or adoption of a child. Some provisions also extend to domestic partners. Employees must have worked at least 1000 hours for 52 consecutive weeks. Requires "Wisconsin Family and Medical Leave Act" poster.</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6</a:t>
            </a:fld>
            <a:endParaRPr lang="en-US" dirty="0"/>
          </a:p>
        </p:txBody>
      </p:sp>
    </p:spTree>
    <p:extLst>
      <p:ext uri="{BB962C8B-B14F-4D97-AF65-F5344CB8AC3E}">
        <p14:creationId xmlns:p14="http://schemas.microsoft.com/office/powerpoint/2010/main" val="3602080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320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culture of a parish has a significant impact for better or for worse.  Stewardship commissions developing and implementing effective stewardship initiatives</a:t>
            </a:r>
            <a:r>
              <a:rPr lang="en-US" baseline="0" dirty="0" smtClean="0"/>
              <a:t> based first in prayer, engagement, invitation and service have an incredibly positive impact everything in a parish – including the budget.</a:t>
            </a:r>
          </a:p>
          <a:p>
            <a:endParaRPr lang="en-US" baseline="0" dirty="0" smtClean="0"/>
          </a:p>
          <a:p>
            <a:r>
              <a:rPr lang="en-US" baseline="0" dirty="0" smtClean="0"/>
              <a:t>(click)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678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A culture of stewardship provides the financial resources needed to grow ministry offerings, increase parish staffs and enable our Pastors and Parish Directors to be pastoral.</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035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Historically,</a:t>
            </a:r>
            <a:r>
              <a:rPr lang="en-US" sz="1400" baseline="0" dirty="0" smtClean="0"/>
              <a:t> if </a:t>
            </a:r>
            <a:r>
              <a:rPr lang="en-US" sz="1400" dirty="0" smtClean="0"/>
              <a:t>a stewardship committee did exist – it had one clear area of responsibility </a:t>
            </a:r>
            <a:r>
              <a:rPr lang="en-US" sz="1400" b="1" dirty="0" smtClean="0"/>
              <a:t>raising money.   </a:t>
            </a:r>
            <a:r>
              <a:rPr lang="en-US" sz="1400" dirty="0" smtClean="0"/>
              <a:t>These committees were often a sub-committee of the Finance Council, and were given the sole responsibility for increasing parishioner giving.  Some committees devoted a small amount of time to</a:t>
            </a:r>
            <a:r>
              <a:rPr lang="en-US" sz="1400" baseline="0" dirty="0" smtClean="0"/>
              <a:t> recruiting volunteers  and hospitality.  Lots of good work was done, but nothing really changed.</a:t>
            </a:r>
            <a:r>
              <a:rPr lang="en-US" sz="1400" dirty="0" smtClean="0"/>
              <a:t>  </a:t>
            </a:r>
            <a:r>
              <a:rPr lang="en-US" sz="1400" b="1" dirty="0"/>
              <a:t>(CLICK)</a:t>
            </a: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F2CCB1-B3DD-489F-8488-E99603369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0648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all heard this definition of insanity – and if what we have done traditionally to increase</a:t>
            </a:r>
            <a:r>
              <a:rPr lang="en-US" baseline="0" dirty="0" smtClean="0"/>
              <a:t> offertory or to raise money by adding more and more fund raisers, every parish would have more money that it could spend.   We need to do things differently, and following the lead of US Bishop’s 25+ years ago the AB established a stew comm as a standing……..   (CLICK)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790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couple of the parishes represented here have a staff position of Director of Stewardship and Communications – and that is  the ideal since as</a:t>
            </a:r>
            <a:r>
              <a:rPr lang="en-US" baseline="0" dirty="0" smtClean="0"/>
              <a:t> with any other area, we can do so much more when we have the people and resources dedicated to a ministry.  In most parishes, however,  the Business Manager becomes the “stewardship person”.  In parishes where there there is a stewardship commission, but no staff position dedicated to stewardship, it is the Business Manager who acts as liaison to the commission.  Where there is no commission – CALL ME – . In any case, the Business Manager plays an important role in the success of any stewardship initiative.</a:t>
            </a:r>
          </a:p>
          <a:p>
            <a:endParaRPr lang="en-US" baseline="0" dirty="0" smtClean="0"/>
          </a:p>
          <a:p>
            <a:r>
              <a:rPr lang="en-US" baseline="0" dirty="0" smtClean="0"/>
              <a:t>The Business Manager is the link between the stewardship commission and the resources of the parish, including full knowledge of the parish calendar, events schedules and parishioner information databases.   He or she creates and maintains the systems for assessing parishioner participation and financial giving.  The Business manager often controls, or can help navigate, the avenues of communication needed to invite and increase parishioner participation and giving.  He or she is the link to other parish staff members.  </a:t>
            </a:r>
            <a:r>
              <a:rPr lang="en-US" b="1" baseline="0" dirty="0" smtClean="0"/>
              <a:t>Give Examples</a:t>
            </a:r>
          </a:p>
          <a:p>
            <a:endParaRPr lang="en-US" b="1" baseline="0" dirty="0" smtClean="0"/>
          </a:p>
          <a:p>
            <a:r>
              <a:rPr lang="en-US" b="0" baseline="0" dirty="0" smtClean="0"/>
              <a:t>Offers expertise  </a:t>
            </a:r>
            <a:r>
              <a:rPr lang="en-US" b="1" baseline="0" dirty="0" smtClean="0"/>
              <a:t>Give Examples.    Not solely….</a:t>
            </a:r>
            <a:endParaRPr lang="en-US" b="0"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559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600" dirty="0"/>
              <a:t>As Business Managers, you will hear several terms used in the parish when groups or individuals are talking about stewardship in the financial realm.  While these terms that are often used interchangeably  - and are related, each has it’s own distinctive meaning, function, an effect on parish life.  These terms are (CLICK)  Stewardship, Development and Fundraising.   </a:t>
            </a:r>
          </a:p>
          <a:p>
            <a:pPr defTabSz="931774">
              <a:defRPr/>
            </a:pPr>
            <a:r>
              <a:rPr lang="en-US" sz="1600"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6CDA8-A871-4815-999A-407EAB9873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771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Parishes that are seeing positive momentum and long term change, start by developing a culture of living stewardship in their parish communities.  Good stewardship is the foundation upon which all other activities and ministries are built if a parish is to thrive.  </a:t>
            </a:r>
          </a:p>
          <a:p>
            <a:pPr defTabSz="931774">
              <a:defRPr/>
            </a:pPr>
            <a:endParaRPr lang="en-US" dirty="0"/>
          </a:p>
          <a:p>
            <a:pPr defTabSz="931774">
              <a:defRPr/>
            </a:pPr>
            <a:r>
              <a:rPr lang="en-US" dirty="0"/>
              <a:t>Stewardship is the philosophy, the theology, the spiritual foundation from which we, as people of God, live out our baptismal call to serve others and to serve God.   </a:t>
            </a:r>
          </a:p>
          <a:p>
            <a:pPr defTabSz="931774">
              <a:defRPr/>
            </a:pPr>
            <a:endParaRPr lang="en-US" dirty="0"/>
          </a:p>
          <a:p>
            <a:pPr defTabSz="931774">
              <a:defRPr/>
            </a:pPr>
            <a:r>
              <a:rPr lang="en-US" dirty="0"/>
              <a:t>Stewardship is the means through which we build the Kingdom here on earth – which requires faith, intentional planning and committed execution of best practices and other elements that speak to the personality and heart of the parish.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9792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 puts a face on stewardship.  </a:t>
            </a:r>
          </a:p>
          <a:p>
            <a:endParaRPr lang="en-US" dirty="0"/>
          </a:p>
          <a:p>
            <a:r>
              <a:rPr lang="en-US" dirty="0"/>
              <a:t>Development, as a ministry,  provides structures, processes and avenues by which the people of God can practice good stewardship.  </a:t>
            </a:r>
          </a:p>
          <a:p>
            <a:endParaRPr lang="en-US" dirty="0"/>
          </a:p>
          <a:p>
            <a:r>
              <a:rPr lang="en-US" dirty="0"/>
              <a:t>Development brings the good news – of the parish and it’s ministries – to parishioners in a structured, organized, systematic way, providing the means to encourage involvement and engagement, enabling and empowering the greatest number of parishioners to be active in the life of the parish.  </a:t>
            </a:r>
          </a:p>
          <a:p>
            <a:endParaRPr lang="en-US" dirty="0"/>
          </a:p>
          <a:p>
            <a:r>
              <a:rPr lang="en-US" dirty="0"/>
              <a:t>Development in the fullest sense goes beyond offertory into strategies such as planned giving, donor cultivation, grant writing.</a:t>
            </a:r>
          </a:p>
          <a:p>
            <a:endParaRPr lang="en-US" dirty="0"/>
          </a:p>
          <a:p>
            <a:r>
              <a:rPr lang="en-US" dirty="0"/>
              <a:t>(CLICK)</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3699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 stewardship and development are based on building and strengthening relationships.  </a:t>
            </a:r>
          </a:p>
          <a:p>
            <a:endParaRPr lang="en-US" dirty="0"/>
          </a:p>
          <a:p>
            <a:r>
              <a:rPr lang="en-US" dirty="0"/>
              <a:t>(CLICK)  Fundraising, for the most part is based on simple transactions.   With sales and raffles, parishioners might buy what we’re selling, but the interaction ends there.  </a:t>
            </a:r>
          </a:p>
          <a:p>
            <a:endParaRPr lang="en-US" dirty="0"/>
          </a:p>
          <a:p>
            <a:r>
              <a:rPr lang="en-US" dirty="0"/>
              <a:t>Some fundraisers have a community building benefit, but even this seeming “plus”  can be outweighed by the amount of time, hands and effort needed to make them successful.   And large fundraisers can be dangerous territory when the group of leaders who run a large event step down – and no one new steps forward.  Many a parish budget has had to recover from lost revenue when events ended years later after the initial excitement and enthusiasm wore away.</a:t>
            </a:r>
          </a:p>
          <a:p>
            <a:endParaRPr lang="en-US" dirty="0"/>
          </a:p>
          <a:p>
            <a:r>
              <a:rPr lang="en-US" dirty="0"/>
              <a:t>Fundraisers can also detract from the spirit of one faith community working for the good of </a:t>
            </a:r>
            <a:r>
              <a:rPr lang="en-US" b="1" u="sng" dirty="0"/>
              <a:t>all</a:t>
            </a:r>
            <a:r>
              <a:rPr lang="en-US" dirty="0"/>
              <a:t> parish ministries when priorities are not clarified and disagreements arise about how profits should be spent.</a:t>
            </a:r>
          </a:p>
          <a:p>
            <a:endParaRPr lang="en-US" dirty="0"/>
          </a:p>
          <a:p>
            <a:r>
              <a:rPr lang="en-US" dirty="0"/>
              <a:t>(CLICK)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680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Clean Indoor Air Act - Prohibits smoking in enclosed public places and places of employment. </a:t>
            </a:r>
          </a:p>
          <a:p>
            <a:endParaRPr lang="en-US" dirty="0" smtClean="0"/>
          </a:p>
          <a:p>
            <a:r>
              <a:rPr lang="en-US" dirty="0" smtClean="0"/>
              <a:t>Concealed Weapons - Employers may prohibit an employee from carrying a concealed weapon or a particular type of concealed weapon.</a:t>
            </a:r>
          </a:p>
          <a:p>
            <a:endParaRPr lang="en-US" dirty="0" smtClean="0"/>
          </a:p>
          <a:p>
            <a:r>
              <a:rPr lang="en-US" dirty="0" smtClean="0"/>
              <a:t>Direct Deposit - Employers can make participation in a direct deposit pay program a condition of employment if 1) employee is able to collect wages at a bank or facility in Wisconsin, and 2) no charges are required of the employee. If employee must establish an account solely to receive wages, fees for account must be covered by the employer.</a:t>
            </a:r>
          </a:p>
          <a:p>
            <a:endParaRPr lang="en-US" dirty="0" smtClean="0"/>
          </a:p>
          <a:p>
            <a:r>
              <a:rPr lang="en-US" dirty="0" smtClean="0"/>
              <a:t>Employee Access to Personnel Files - Requires employers to provide current employees (twice a year) with the opportunity to review, copy and dispute contents of their personnel file. </a:t>
            </a:r>
          </a:p>
          <a:p>
            <a:endParaRPr lang="en-US" dirty="0" smtClean="0"/>
          </a:p>
          <a:p>
            <a:r>
              <a:rPr lang="en-US" dirty="0" smtClean="0"/>
              <a:t>Fair Employment Law - unlawful for employers</a:t>
            </a:r>
            <a:r>
              <a:rPr lang="en-US" baseline="0" dirty="0" smtClean="0"/>
              <a:t> </a:t>
            </a:r>
            <a:r>
              <a:rPr lang="en-US" dirty="0" smtClean="0"/>
              <a:t>to discriminate against employees and applicants because of age, race, creed, color, disability, marital status, sex, national origin, ancestry, arrest record, conviction record, military service, use or nonuse of lawful products off the employer's premises during nonworking hours, or declining to attend a meeting or to participate in any communication about religious matters or political matters. </a:t>
            </a:r>
          </a:p>
          <a:p>
            <a:endParaRPr lang="en-US" dirty="0" smtClean="0"/>
          </a:p>
          <a:p>
            <a:r>
              <a:rPr lang="en-US" dirty="0" smtClean="0"/>
              <a:t>Genetic Information Bias - No employer</a:t>
            </a:r>
            <a:r>
              <a:rPr lang="en-US" baseline="0" dirty="0" smtClean="0"/>
              <a:t> </a:t>
            </a:r>
            <a:r>
              <a:rPr lang="en-US" dirty="0" smtClean="0"/>
              <a:t>may directly or indirectly solicit, require or administer a genetic test to any person as a condition of employment.</a:t>
            </a:r>
          </a:p>
          <a:p>
            <a:endParaRPr lang="en-US" dirty="0" smtClean="0"/>
          </a:p>
          <a:p>
            <a:r>
              <a:rPr lang="en-US" dirty="0" smtClean="0"/>
              <a:t>Hours of Work and Overtime Law - Requires employers to provide minimum wage and overtime to employees and child labor protection. </a:t>
            </a:r>
          </a:p>
          <a:p>
            <a:endParaRPr lang="en-US" dirty="0" smtClean="0"/>
          </a:p>
          <a:p>
            <a:r>
              <a:rPr lang="en-US" dirty="0" smtClean="0"/>
              <a:t>Jury Duty and Court Testimony - Prohibits employers from discharging, taking disciplinary action, or discriminating with regard to seniority or pay advancement against an employee because the employee takes a leave of absence due to jury duty. Employers may not discharge an employee if subpoenaed to testify in court in a criminal or juvenile justice case.</a:t>
            </a:r>
          </a:p>
          <a:p>
            <a:endParaRPr lang="en-US" dirty="0" smtClean="0"/>
          </a:p>
          <a:p>
            <a:r>
              <a:rPr lang="en-US" dirty="0" smtClean="0"/>
              <a:t>Meal and Rest Breaks - Requires employers to provide minimum 30 minute meal period for employees under age 18 who are working at least a six hour shift. Employers are not required to provide rest periods, coffee breaks or meal periods for workers age 18 or older, but the employer must pay for meal periods of less than 30 minutes or when work is required.</a:t>
            </a:r>
          </a:p>
          <a:p>
            <a:endParaRPr lang="en-US" dirty="0" smtClean="0"/>
          </a:p>
          <a:p>
            <a:r>
              <a:rPr lang="en-US" dirty="0" smtClean="0"/>
              <a:t>Minor Work Hours - Requires employers hiring minors to adhere to hours of work restrictions established under the federal Fair Labor Standards Act. </a:t>
            </a:r>
          </a:p>
          <a:p>
            <a:endParaRPr lang="en-US" dirty="0" smtClean="0"/>
          </a:p>
          <a:p>
            <a:r>
              <a:rPr lang="en-US" dirty="0" smtClean="0"/>
              <a:t>New Hire Reporting - Requires employers to report new hires to the State Directory of New Hires within 20 days after the employee starts work for the purpose of collecting child support payments. Employers must also report employees who are rehired after an unpaid interval of more than 90 days.</a:t>
            </a:r>
          </a:p>
          <a:p>
            <a:endParaRPr lang="en-US" dirty="0" smtClean="0"/>
          </a:p>
          <a:p>
            <a:r>
              <a:rPr lang="en-US" dirty="0" smtClean="0"/>
              <a:t>Payment of Terminated Employee Wages - Requires employers to pay terminated employees in full by the employee's next regular pay date. If termination is due to an employer’s merging, liquidating or disposing of the business, or relocating the business, employees’ final pay is due within 24 hours of termination. </a:t>
            </a:r>
          </a:p>
          <a:p>
            <a:endParaRPr lang="en-US" dirty="0" smtClean="0"/>
          </a:p>
          <a:p>
            <a:r>
              <a:rPr lang="en-US" dirty="0" smtClean="0"/>
              <a:t>Right-to-Know - Requires employers to let employee know what toxic substances might be encountered on the job. </a:t>
            </a:r>
          </a:p>
          <a:p>
            <a:endParaRPr lang="en-US" dirty="0" smtClean="0"/>
          </a:p>
          <a:p>
            <a:r>
              <a:rPr lang="en-US" dirty="0" smtClean="0"/>
              <a:t>Voting Leave - Employers must provide employees with up to three consecutive hours off between the opening and closing of the polls in which to vote. </a:t>
            </a:r>
          </a:p>
          <a:p>
            <a:endParaRPr lang="en-US" dirty="0" smtClean="0"/>
          </a:p>
          <a:p>
            <a:r>
              <a:rPr lang="en-US" dirty="0" smtClean="0"/>
              <a:t>Wage Deductions - Prohibits employers from making pay deductions for loss, theft, damage, or faulty workmanship without the written authorization of the employee unless employer has a legal judgment against the employee or the employer and employee representative agree the loss was due to employee negligence.</a:t>
            </a:r>
          </a:p>
          <a:p>
            <a:endParaRPr lang="en-US" dirty="0" smtClean="0"/>
          </a:p>
          <a:p>
            <a:r>
              <a:rPr lang="en-US" dirty="0" smtClean="0"/>
              <a:t>Workers Compensation - Provides benefits (i.e. care, treatment and wage continuation) to workers resulting from workplace illnesses or injuries.</a:t>
            </a:r>
          </a:p>
          <a:p>
            <a:endParaRPr lang="en-US" dirty="0" smtClean="0"/>
          </a:p>
          <a:p>
            <a:r>
              <a:rPr lang="en-US" dirty="0" smtClean="0"/>
              <a:t>Bone Marrow and Organ Donation Leave - Requires employers to allow employees up to six weeks of job protected, unpaid leave in a 12-month period to donate bone marrow and organs.</a:t>
            </a:r>
          </a:p>
          <a:p>
            <a:endParaRPr lang="en-US" dirty="0" smtClean="0"/>
          </a:p>
          <a:p>
            <a:r>
              <a:rPr lang="en-US" dirty="0" smtClean="0"/>
              <a:t>Family Medical Leave (WFMLA) - Requires employers to allow employees up to two weeks of unpaid leave for an employee's own health problems or to care for a family member with a serious health condition. Requires employers to provide unpaid leave up to six weeks for birth or adoption of a child. Some provisions also extend to domestic partners. Employees must have worked at least 1000 hours for 52 consecutive weeks. Requires "Wisconsin Family and Medical Leave Act" poster.</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7</a:t>
            </a:fld>
            <a:endParaRPr lang="en-US" dirty="0"/>
          </a:p>
        </p:txBody>
      </p:sp>
    </p:spTree>
    <p:extLst>
      <p:ext uri="{BB962C8B-B14F-4D97-AF65-F5344CB8AC3E}">
        <p14:creationId xmlns:p14="http://schemas.microsoft.com/office/powerpoint/2010/main" val="16513951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you will get to budgets..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2065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600" dirty="0">
                <a:latin typeface="Arial" pitchFamily="34" charset="0"/>
                <a:cs typeface="Arial" pitchFamily="34" charset="0"/>
              </a:rPr>
              <a:t>Catholic Giving has </a:t>
            </a:r>
            <a:r>
              <a:rPr lang="en-US" sz="1600" dirty="0" smtClean="0">
                <a:latin typeface="Arial" pitchFamily="34" charset="0"/>
                <a:cs typeface="Arial" pitchFamily="34" charset="0"/>
              </a:rPr>
              <a:t>always been </a:t>
            </a:r>
            <a:r>
              <a:rPr lang="en-US" sz="1600" dirty="0">
                <a:latin typeface="Arial" pitchFamily="34" charset="0"/>
                <a:cs typeface="Arial" pitchFamily="34" charset="0"/>
              </a:rPr>
              <a:t>quite the “hot topic”.    Authors and researchers have been examining the facts, figures, trends and reasoning behind Catholic giving (or more accurately, the lack thereof) for decades.   </a:t>
            </a:r>
            <a:r>
              <a:rPr lang="en-US" sz="1600" dirty="0" smtClean="0">
                <a:latin typeface="Arial" pitchFamily="34" charset="0"/>
                <a:cs typeface="Arial" pitchFamily="34" charset="0"/>
              </a:rPr>
              <a:t>In 2000 – now</a:t>
            </a:r>
            <a:r>
              <a:rPr lang="en-US" sz="1600" baseline="0" dirty="0" smtClean="0">
                <a:latin typeface="Arial" pitchFamily="34" charset="0"/>
                <a:cs typeface="Arial" pitchFamily="34" charset="0"/>
              </a:rPr>
              <a:t> almost 20 years ago Dr. Charles Zech wrote the book “Why Catholics don’t Give and what can be done about it”</a:t>
            </a:r>
            <a:r>
              <a:rPr lang="en-US" sz="1600" dirty="0" smtClean="0">
                <a:latin typeface="Arial" pitchFamily="34" charset="0"/>
                <a:cs typeface="Arial" pitchFamily="34" charset="0"/>
              </a:rPr>
              <a:t>.    Books,</a:t>
            </a:r>
            <a:r>
              <a:rPr lang="en-US" sz="1600" baseline="0" dirty="0" smtClean="0">
                <a:latin typeface="Arial" pitchFamily="34" charset="0"/>
                <a:cs typeface="Arial" pitchFamily="34" charset="0"/>
              </a:rPr>
              <a:t> webinars and more….  </a:t>
            </a:r>
            <a:r>
              <a:rPr lang="en-US" sz="1600" dirty="0" smtClean="0">
                <a:latin typeface="Arial" pitchFamily="34" charset="0"/>
                <a:cs typeface="Arial" pitchFamily="34" charset="0"/>
              </a:rPr>
              <a:t>Just a few months ago…</a:t>
            </a:r>
            <a:r>
              <a:rPr lang="en-US" sz="1600" baseline="0" dirty="0" smtClean="0">
                <a:latin typeface="Arial" pitchFamily="34" charset="0"/>
                <a:cs typeface="Arial" pitchFamily="34" charset="0"/>
              </a:rPr>
              <a:t>.   CHURCH MONEY from the authors of Rebuilt.  While the book does discuss best practices surrounding increasing giving, the first half of the book reinforces what parishes focused on the big picture of stewardship are learning </a:t>
            </a:r>
            <a:r>
              <a:rPr lang="en-US" sz="1600" b="1" baseline="0" dirty="0" smtClean="0">
                <a:latin typeface="Arial" pitchFamily="34" charset="0"/>
                <a:cs typeface="Arial" pitchFamily="34" charset="0"/>
              </a:rPr>
              <a:t>(CLICK and read)</a:t>
            </a:r>
            <a:r>
              <a:rPr lang="en-US" sz="1600" baseline="0" dirty="0" smtClean="0">
                <a:latin typeface="Arial" pitchFamily="34" charset="0"/>
                <a:cs typeface="Arial" pitchFamily="34" charset="0"/>
              </a:rPr>
              <a:t>……. </a:t>
            </a:r>
            <a:r>
              <a:rPr lang="en-US" sz="1600" b="1" dirty="0" smtClean="0">
                <a:latin typeface="Arial" pitchFamily="34" charset="0"/>
                <a:cs typeface="Arial" pitchFamily="34" charset="0"/>
              </a:rPr>
              <a:t>(</a:t>
            </a:r>
            <a:r>
              <a:rPr lang="en-US" sz="1600" b="1" dirty="0">
                <a:latin typeface="Arial" pitchFamily="34" charset="0"/>
                <a:cs typeface="Arial" pitchFamily="34" charset="0"/>
              </a:rPr>
              <a:t>CLICK)</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9FBE7F-AFB5-4A3B-ABB7-B37146037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458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smtClean="0"/>
              <a:t>Unleashing Catholic Generosity:  Explaining the Catholic Giving Gap in the United States </a:t>
            </a:r>
            <a:r>
              <a:rPr lang="en-US" sz="1200" u="none" dirty="0" smtClean="0"/>
              <a:t>is a study that was done some years</a:t>
            </a:r>
            <a:r>
              <a:rPr lang="en-US" sz="1200" u="none" baseline="0" dirty="0" smtClean="0"/>
              <a:t> ago </a:t>
            </a:r>
            <a:r>
              <a:rPr lang="en-US" sz="1200" u="none" dirty="0" smtClean="0"/>
              <a:t>thru</a:t>
            </a:r>
            <a:r>
              <a:rPr lang="en-US" sz="1200" u="none" baseline="0" dirty="0" smtClean="0"/>
              <a:t> Notre Dame that contains some very insightful information.  Here a just a very few of the findings in that study.  GO THRU SLIDE…  explain last  </a:t>
            </a:r>
            <a:r>
              <a:rPr lang="en-US" sz="1200" b="1" u="none" baseline="0" dirty="0" smtClean="0"/>
              <a:t>(CLICK)</a:t>
            </a:r>
            <a:endParaRPr lang="en-US" sz="1200" b="1" u="none"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4419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50000"/>
              </a:lnSpc>
              <a:defRPr/>
            </a:pPr>
            <a:r>
              <a:rPr lang="en-US" sz="1400" dirty="0">
                <a:latin typeface="Arial" pitchFamily="34" charset="0"/>
                <a:cs typeface="Arial" pitchFamily="34" charset="0"/>
              </a:rPr>
              <a:t>In addition to church attendance, the study examined other factors to gauge their influence on giving behaviors and to test whether these other factors might help explain the Catholic giving gap.  By equalizing for factors including respondents’ </a:t>
            </a:r>
            <a:r>
              <a:rPr lang="en-US" sz="1400" dirty="0" smtClean="0">
                <a:latin typeface="Arial" pitchFamily="34" charset="0"/>
                <a:cs typeface="Arial" pitchFamily="34" charset="0"/>
              </a:rPr>
              <a:t>compassion </a:t>
            </a:r>
            <a:r>
              <a:rPr lang="en-US" sz="1400" dirty="0">
                <a:latin typeface="Arial" pitchFamily="34" charset="0"/>
                <a:cs typeface="Arial" pitchFamily="34" charset="0"/>
              </a:rPr>
              <a:t>and empathy, their materialistic values, and wealth and income differences, the study determined that </a:t>
            </a:r>
            <a:r>
              <a:rPr lang="en-US" sz="1400" b="1" dirty="0">
                <a:latin typeface="Arial" pitchFamily="34" charset="0"/>
                <a:cs typeface="Arial" pitchFamily="34" charset="0"/>
              </a:rPr>
              <a:t>none</a:t>
            </a:r>
            <a:r>
              <a:rPr lang="en-US" sz="1400" dirty="0">
                <a:latin typeface="Arial" pitchFamily="34" charset="0"/>
                <a:cs typeface="Arial" pitchFamily="34" charset="0"/>
              </a:rPr>
              <a:t> of these factors could explain the lack of Catholic financial generosity. </a:t>
            </a:r>
          </a:p>
          <a:p>
            <a:pPr defTabSz="931774">
              <a:lnSpc>
                <a:spcPct val="150000"/>
              </a:lnSpc>
              <a:defRPr/>
            </a:pPr>
            <a:endParaRPr lang="en-US" sz="1400" dirty="0">
              <a:latin typeface="Arial" pitchFamily="34" charset="0"/>
              <a:cs typeface="Arial" pitchFamily="34" charset="0"/>
            </a:endParaRPr>
          </a:p>
          <a:p>
            <a:pPr defTabSz="931774">
              <a:lnSpc>
                <a:spcPct val="150000"/>
              </a:lnSpc>
              <a:defRPr/>
            </a:pPr>
            <a:r>
              <a:rPr lang="en-US" sz="1400" dirty="0" smtClean="0">
                <a:latin typeface="Arial" pitchFamily="34" charset="0"/>
                <a:cs typeface="Arial" pitchFamily="34" charset="0"/>
              </a:rPr>
              <a:t>The</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one factor that </a:t>
            </a:r>
            <a:r>
              <a:rPr lang="en-US" sz="1400" dirty="0">
                <a:latin typeface="Arial" pitchFamily="34" charset="0"/>
                <a:cs typeface="Arial" pitchFamily="34" charset="0"/>
              </a:rPr>
              <a:t>was determined to be the single most significant difference between Catholics and all of the other groups </a:t>
            </a:r>
            <a:r>
              <a:rPr lang="en-US" sz="1400" dirty="0" smtClean="0">
                <a:latin typeface="Arial" pitchFamily="34" charset="0"/>
                <a:cs typeface="Arial" pitchFamily="34" charset="0"/>
              </a:rPr>
              <a:t>studied</a:t>
            </a:r>
            <a:r>
              <a:rPr lang="en-US" sz="1400" baseline="0" dirty="0" smtClean="0">
                <a:latin typeface="Arial" pitchFamily="34" charset="0"/>
                <a:cs typeface="Arial" pitchFamily="34" charset="0"/>
              </a:rPr>
              <a:t> was </a:t>
            </a:r>
            <a:r>
              <a:rPr lang="en-US" sz="1400" dirty="0" smtClean="0">
                <a:latin typeface="Arial" pitchFamily="34" charset="0"/>
                <a:cs typeface="Arial" pitchFamily="34" charset="0"/>
              </a:rPr>
              <a:t>spiritual </a:t>
            </a:r>
            <a:r>
              <a:rPr lang="en-US" sz="1400" dirty="0">
                <a:latin typeface="Arial" pitchFamily="34" charset="0"/>
                <a:cs typeface="Arial" pitchFamily="34" charset="0"/>
              </a:rPr>
              <a:t>engagement with </a:t>
            </a:r>
            <a:r>
              <a:rPr lang="en-US" sz="1400" dirty="0" smtClean="0">
                <a:latin typeface="Arial" pitchFamily="34" charset="0"/>
                <a:cs typeface="Arial" pitchFamily="34" charset="0"/>
              </a:rPr>
              <a:t>money</a:t>
            </a:r>
            <a:r>
              <a:rPr lang="en-US" sz="1400" baseline="0" dirty="0" smtClean="0">
                <a:latin typeface="Arial" pitchFamily="34" charset="0"/>
                <a:cs typeface="Arial" pitchFamily="34" charset="0"/>
              </a:rPr>
              <a:t> – </a:t>
            </a:r>
            <a:r>
              <a:rPr lang="en-US" sz="1400" b="1" baseline="0" dirty="0" smtClean="0">
                <a:latin typeface="Arial" pitchFamily="34" charset="0"/>
                <a:cs typeface="Arial" pitchFamily="34" charset="0"/>
              </a:rPr>
              <a:t>in other words, the culture of Catholic giving</a:t>
            </a:r>
            <a:r>
              <a:rPr lang="en-US" sz="1400" baseline="0" dirty="0" smtClean="0">
                <a:latin typeface="Arial" pitchFamily="34" charset="0"/>
                <a:cs typeface="Arial" pitchFamily="34" charset="0"/>
              </a:rPr>
              <a:t>.  </a:t>
            </a:r>
            <a:r>
              <a:rPr lang="en-US" sz="1400" b="1" dirty="0" smtClean="0">
                <a:latin typeface="Arial" pitchFamily="34" charset="0"/>
                <a:cs typeface="Arial" pitchFamily="34" charset="0"/>
              </a:rPr>
              <a:t>(</a:t>
            </a:r>
            <a:r>
              <a:rPr lang="en-US" sz="1400" b="1" dirty="0">
                <a:latin typeface="Arial" pitchFamily="34" charset="0"/>
                <a:cs typeface="Arial" pitchFamily="34" charset="0"/>
              </a:rPr>
              <a:t>CLICK)</a:t>
            </a:r>
          </a:p>
          <a:p>
            <a:pPr>
              <a:lnSpc>
                <a:spcPct val="150000"/>
              </a:lnSpc>
            </a:pP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9FBE7F-AFB5-4A3B-ABB7-B37146037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5998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50000"/>
              </a:lnSpc>
              <a:defRPr/>
            </a:pPr>
            <a:r>
              <a:rPr lang="en-US" sz="1400" dirty="0">
                <a:latin typeface="Arial" pitchFamily="34" charset="0"/>
                <a:cs typeface="Arial" pitchFamily="34" charset="0"/>
              </a:rPr>
              <a:t>In short, </a:t>
            </a:r>
            <a:r>
              <a:rPr lang="en-US" sz="1400" b="1" dirty="0">
                <a:latin typeface="Arial" pitchFamily="34" charset="0"/>
                <a:cs typeface="Arial" pitchFamily="34" charset="0"/>
              </a:rPr>
              <a:t> </a:t>
            </a:r>
            <a:r>
              <a:rPr lang="en-US" sz="1400" dirty="0">
                <a:latin typeface="Arial" pitchFamily="34" charset="0"/>
                <a:cs typeface="Arial" pitchFamily="34" charset="0"/>
              </a:rPr>
              <a:t>we Catholics tend, </a:t>
            </a:r>
            <a:r>
              <a:rPr lang="en-US" sz="1400" b="1" u="sng" dirty="0">
                <a:latin typeface="Arial" pitchFamily="34" charset="0"/>
                <a:cs typeface="Arial" pitchFamily="34" charset="0"/>
              </a:rPr>
              <a:t>more than any other religious denomination</a:t>
            </a:r>
            <a:r>
              <a:rPr lang="en-US" sz="1400" dirty="0">
                <a:latin typeface="Arial" pitchFamily="34" charset="0"/>
                <a:cs typeface="Arial" pitchFamily="34" charset="0"/>
              </a:rPr>
              <a:t>, to detach our money and finances from our spiritual lives.  </a:t>
            </a:r>
            <a:r>
              <a:rPr lang="en-US" sz="1400" dirty="0" smtClean="0">
                <a:latin typeface="Arial" pitchFamily="34" charset="0"/>
                <a:cs typeface="Arial" pitchFamily="34" charset="0"/>
              </a:rPr>
              <a:t>2 </a:t>
            </a:r>
            <a:r>
              <a:rPr lang="en-US" sz="1400" dirty="0">
                <a:latin typeface="Arial" pitchFamily="34" charset="0"/>
                <a:cs typeface="Arial" pitchFamily="34" charset="0"/>
              </a:rPr>
              <a:t>of the study’s </a:t>
            </a:r>
            <a:r>
              <a:rPr lang="en-US" sz="1400" dirty="0" smtClean="0">
                <a:latin typeface="Arial" pitchFamily="34" charset="0"/>
                <a:cs typeface="Arial" pitchFamily="34" charset="0"/>
              </a:rPr>
              <a:t>conclusions</a:t>
            </a:r>
            <a:r>
              <a:rPr lang="en-US" sz="1400" baseline="0" dirty="0" smtClean="0">
                <a:latin typeface="Arial" pitchFamily="34" charset="0"/>
                <a:cs typeface="Arial" pitchFamily="34" charset="0"/>
              </a:rPr>
              <a:t> were, </a:t>
            </a:r>
            <a:r>
              <a:rPr lang="en-US" sz="1400" dirty="0" smtClean="0">
                <a:latin typeface="Arial" pitchFamily="34" charset="0"/>
                <a:cs typeface="Arial" pitchFamily="34" charset="0"/>
              </a:rPr>
              <a:t>that most </a:t>
            </a:r>
            <a:r>
              <a:rPr lang="en-US" sz="1400" dirty="0">
                <a:latin typeface="Arial" pitchFamily="34" charset="0"/>
                <a:cs typeface="Arial" pitchFamily="34" charset="0"/>
              </a:rPr>
              <a:t>Catholics, rather than seeing their use of money and possessions as part of their spiritual life, tend to compartmentalize; separating money from matters of faith and thinking that money has little to do with spiritual issues.  Second </a:t>
            </a:r>
            <a:r>
              <a:rPr lang="en-US" sz="1400" dirty="0" smtClean="0">
                <a:latin typeface="Arial" pitchFamily="34" charset="0"/>
                <a:cs typeface="Arial" pitchFamily="34" charset="0"/>
              </a:rPr>
              <a:t>that </a:t>
            </a:r>
            <a:r>
              <a:rPr lang="en-US" sz="1400" dirty="0">
                <a:latin typeface="Arial" pitchFamily="34" charset="0"/>
                <a:cs typeface="Arial" pitchFamily="34" charset="0"/>
              </a:rPr>
              <a:t>viewing money as having a spiritual purpose dramatically increases giving, while separating money from religion has the opposite effect</a:t>
            </a:r>
            <a:r>
              <a:rPr lang="en-US" sz="1400" dirty="0" smtClean="0">
                <a:latin typeface="Arial" pitchFamily="34" charset="0"/>
                <a:cs typeface="Arial" pitchFamily="34" charset="0"/>
              </a:rPr>
              <a:t>.</a:t>
            </a:r>
            <a:r>
              <a:rPr lang="en-US" sz="1400" baseline="0" dirty="0" smtClean="0">
                <a:latin typeface="Arial" pitchFamily="34" charset="0"/>
                <a:cs typeface="Arial" pitchFamily="34" charset="0"/>
              </a:rPr>
              <a:t>   </a:t>
            </a:r>
            <a:r>
              <a:rPr lang="en-US" sz="1400" b="1" dirty="0" smtClean="0">
                <a:latin typeface="Arial" pitchFamily="34" charset="0"/>
                <a:cs typeface="Arial" pitchFamily="34" charset="0"/>
              </a:rPr>
              <a:t>(</a:t>
            </a:r>
            <a:r>
              <a:rPr lang="en-US" sz="1400" b="1" dirty="0">
                <a:latin typeface="Arial" pitchFamily="34" charset="0"/>
                <a:cs typeface="Arial" pitchFamily="34" charset="0"/>
              </a:rPr>
              <a:t>CLICK)</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9FBE7F-AFB5-4A3B-ABB7-B37146037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2069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again takes</a:t>
            </a:r>
            <a:r>
              <a:rPr lang="en-US" baseline="0" dirty="0" smtClean="0"/>
              <a:t> us back to a stewardship culture</a:t>
            </a:r>
            <a:r>
              <a:rPr lang="en-US" b="1" baseline="0" dirty="0" smtClean="0"/>
              <a:t>.    Explain from study … (CLICK)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030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1400" dirty="0"/>
              <a:t>Parishes that are growing a culture of stewardship and making real headway in securing the ability of the parish to continue and expand it’s ministry goals – realize that focusing </a:t>
            </a:r>
            <a:r>
              <a:rPr lang="en-US" sz="1400" b="1" u="sng" dirty="0"/>
              <a:t>only</a:t>
            </a:r>
            <a:r>
              <a:rPr lang="en-US" sz="1400" dirty="0"/>
              <a:t> on one part of an equation - money, while ignoring the others, will not achieve the hoped-for results.    </a:t>
            </a:r>
            <a:r>
              <a:rPr lang="en-US" sz="1400" dirty="0" smtClean="0"/>
              <a:t>Hopefully, your parishes have stewardship commissions that have</a:t>
            </a:r>
            <a:r>
              <a:rPr lang="en-US" sz="1400" baseline="0" dirty="0" smtClean="0"/>
              <a:t> worked in collaboration with the PC to identify priorities, built solid action plans to address those priorities and are beginning the slow, but critical process, of building a stewardship culture.  If that’s not the case in your parishes – call me!  </a:t>
            </a:r>
            <a:endParaRPr lang="en-US" sz="1400" dirty="0"/>
          </a:p>
          <a:p>
            <a:pPr defTabSz="949478">
              <a:defRPr/>
            </a:pPr>
            <a:endParaRPr lang="en-US" sz="1400" dirty="0"/>
          </a:p>
          <a:p>
            <a:pPr defTabSz="949478">
              <a:defRPr/>
            </a:pPr>
            <a:r>
              <a:rPr lang="en-US" sz="1400" dirty="0"/>
              <a:t>  </a:t>
            </a:r>
            <a:r>
              <a:rPr lang="en-US" sz="1400" b="1" dirty="0"/>
              <a:t>(CLICK)</a:t>
            </a:r>
            <a:endParaRPr lang="en-US" sz="1400" dirty="0"/>
          </a:p>
          <a:p>
            <a:pPr defTabSz="949478">
              <a:defRPr/>
            </a:pPr>
            <a:endParaRPr lang="en-US" sz="1400" dirty="0"/>
          </a:p>
          <a:p>
            <a:pPr defTabSz="949478">
              <a:defRPr/>
            </a:pPr>
            <a:endParaRPr lang="en-US" sz="1400" dirty="0"/>
          </a:p>
          <a:p>
            <a:pPr defTabSz="949478">
              <a:defRPr/>
            </a:pPr>
            <a:endParaRPr lang="en-US" sz="1400" dirty="0"/>
          </a:p>
          <a:p>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F2CCB1-B3DD-489F-8488-E99603369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933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meantime – every parish has bills to pay and income is always</a:t>
            </a:r>
            <a:r>
              <a:rPr lang="en-US" baseline="0" dirty="0" smtClean="0"/>
              <a:t> on your minds.   Culture change, while critical takes time.  What can a parish do right now to increase offertory in the short term?  </a:t>
            </a:r>
            <a:r>
              <a:rPr lang="en-US" b="1" baseline="0" dirty="0" smtClean="0"/>
              <a:t>(CLICK)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480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400" dirty="0" smtClean="0">
                <a:latin typeface="Arial" pitchFamily="34" charset="0"/>
                <a:cs typeface="Arial" pitchFamily="34" charset="0"/>
              </a:rPr>
              <a:t>Remembering that </a:t>
            </a:r>
            <a:r>
              <a:rPr lang="en-US" sz="1400" dirty="0">
                <a:latin typeface="Arial" pitchFamily="34" charset="0"/>
                <a:cs typeface="Arial" pitchFamily="34" charset="0"/>
              </a:rPr>
              <a:t>how we </a:t>
            </a:r>
            <a:r>
              <a:rPr lang="en-US" sz="1400" b="1" u="sng" dirty="0">
                <a:latin typeface="Arial" pitchFamily="34" charset="0"/>
                <a:cs typeface="Arial" pitchFamily="34" charset="0"/>
              </a:rPr>
              <a:t>think</a:t>
            </a:r>
            <a:r>
              <a:rPr lang="en-US" sz="1400" dirty="0">
                <a:latin typeface="Arial" pitchFamily="34" charset="0"/>
                <a:cs typeface="Arial" pitchFamily="34" charset="0"/>
              </a:rPr>
              <a:t> about money matters and how we </a:t>
            </a:r>
            <a:r>
              <a:rPr lang="en-US" sz="1400" b="1" u="sng" dirty="0">
                <a:latin typeface="Arial" pitchFamily="34" charset="0"/>
                <a:cs typeface="Arial" pitchFamily="34" charset="0"/>
              </a:rPr>
              <a:t>talk</a:t>
            </a:r>
            <a:r>
              <a:rPr lang="en-US" sz="1400" dirty="0">
                <a:latin typeface="Arial" pitchFamily="34" charset="0"/>
                <a:cs typeface="Arial" pitchFamily="34" charset="0"/>
              </a:rPr>
              <a:t> about money </a:t>
            </a:r>
            <a:r>
              <a:rPr lang="en-US" sz="1400" dirty="0" smtClean="0">
                <a:latin typeface="Arial" pitchFamily="34" charset="0"/>
                <a:cs typeface="Arial" pitchFamily="34" charset="0"/>
              </a:rPr>
              <a:t>matters,</a:t>
            </a:r>
            <a:r>
              <a:rPr lang="en-US" sz="1400" baseline="0" dirty="0" smtClean="0">
                <a:latin typeface="Arial" pitchFamily="34" charset="0"/>
                <a:cs typeface="Arial" pitchFamily="34" charset="0"/>
              </a:rPr>
              <a:t> t</a:t>
            </a:r>
            <a:r>
              <a:rPr lang="en-US" sz="1400" dirty="0" smtClean="0">
                <a:latin typeface="Arial" pitchFamily="34" charset="0"/>
                <a:cs typeface="Arial" pitchFamily="34" charset="0"/>
              </a:rPr>
              <a:t>here </a:t>
            </a:r>
            <a:r>
              <a:rPr lang="en-US" sz="1400" dirty="0">
                <a:latin typeface="Arial" pitchFamily="34" charset="0"/>
                <a:cs typeface="Arial" pitchFamily="34" charset="0"/>
              </a:rPr>
              <a:t>is one last finding I would like to share that is important to frame any discussion about an enhanced offertory process.  </a:t>
            </a:r>
            <a:r>
              <a:rPr lang="en-US" sz="1400" b="1" dirty="0" smtClean="0">
                <a:latin typeface="Arial" pitchFamily="34" charset="0"/>
                <a:cs typeface="Arial" pitchFamily="34" charset="0"/>
              </a:rPr>
              <a:t> </a:t>
            </a:r>
            <a:r>
              <a:rPr lang="en-US" sz="1400" dirty="0">
                <a:latin typeface="Arial" pitchFamily="34" charset="0"/>
                <a:cs typeface="Arial" pitchFamily="34" charset="0"/>
              </a:rPr>
              <a:t>The Notre Dame study </a:t>
            </a:r>
            <a:r>
              <a:rPr lang="en-US" sz="1400" dirty="0" smtClean="0">
                <a:latin typeface="Arial" pitchFamily="34" charset="0"/>
                <a:cs typeface="Arial" pitchFamily="34" charset="0"/>
              </a:rPr>
              <a:t>determined</a:t>
            </a:r>
            <a:r>
              <a:rPr lang="en-US" sz="1400" baseline="0" dirty="0" smtClean="0">
                <a:latin typeface="Arial" pitchFamily="34" charset="0"/>
                <a:cs typeface="Arial" pitchFamily="34" charset="0"/>
              </a:rPr>
              <a:t> that two factors</a:t>
            </a:r>
            <a:r>
              <a:rPr lang="en-US" sz="1400" dirty="0" smtClean="0">
                <a:latin typeface="Arial" pitchFamily="34" charset="0"/>
                <a:cs typeface="Arial" pitchFamily="34" charset="0"/>
              </a:rPr>
              <a:t> helped to </a:t>
            </a:r>
            <a:r>
              <a:rPr lang="en-US" sz="1400" dirty="0">
                <a:latin typeface="Arial" pitchFamily="34" charset="0"/>
                <a:cs typeface="Arial" pitchFamily="34" charset="0"/>
              </a:rPr>
              <a:t>explain the higher giving of some.  The first </a:t>
            </a:r>
            <a:r>
              <a:rPr lang="en-US" sz="1400" dirty="0" smtClean="0">
                <a:latin typeface="Arial" pitchFamily="34" charset="0"/>
                <a:cs typeface="Arial" pitchFamily="34" charset="0"/>
              </a:rPr>
              <a:t>is </a:t>
            </a:r>
            <a:r>
              <a:rPr lang="en-US" sz="1400" dirty="0">
                <a:latin typeface="Arial" pitchFamily="34" charset="0"/>
                <a:cs typeface="Arial" pitchFamily="34" charset="0"/>
              </a:rPr>
              <a:t>making a conscious decision to give. </a:t>
            </a:r>
            <a:r>
              <a:rPr lang="en-US" sz="1400" dirty="0" smtClean="0">
                <a:latin typeface="Arial" pitchFamily="34" charset="0"/>
                <a:cs typeface="Arial" pitchFamily="34" charset="0"/>
              </a:rPr>
              <a:t>The </a:t>
            </a:r>
            <a:r>
              <a:rPr lang="en-US" sz="1400" dirty="0">
                <a:latin typeface="Arial" pitchFamily="34" charset="0"/>
                <a:cs typeface="Arial" pitchFamily="34" charset="0"/>
              </a:rPr>
              <a:t>second </a:t>
            </a:r>
            <a:r>
              <a:rPr lang="en-US" sz="1400" dirty="0" smtClean="0">
                <a:latin typeface="Arial" pitchFamily="34" charset="0"/>
                <a:cs typeface="Arial" pitchFamily="34" charset="0"/>
              </a:rPr>
              <a:t>was </a:t>
            </a:r>
            <a:r>
              <a:rPr lang="en-US" sz="1400" dirty="0">
                <a:latin typeface="Arial" pitchFamily="34" charset="0"/>
                <a:cs typeface="Arial" pitchFamily="34" charset="0"/>
              </a:rPr>
              <a:t>the use of </a:t>
            </a:r>
            <a:r>
              <a:rPr lang="en-US" sz="1400" dirty="0" smtClean="0">
                <a:latin typeface="Arial" pitchFamily="34" charset="0"/>
                <a:cs typeface="Arial" pitchFamily="34" charset="0"/>
              </a:rPr>
              <a:t>systems </a:t>
            </a:r>
            <a:r>
              <a:rPr lang="en-US" sz="1400" dirty="0">
                <a:latin typeface="Arial" pitchFamily="34" charset="0"/>
                <a:cs typeface="Arial" pitchFamily="34" charset="0"/>
              </a:rPr>
              <a:t>or routines to guide their giving rather than relying on spontaneous or situational giving – hence the importance of a </a:t>
            </a:r>
            <a:r>
              <a:rPr lang="en-US" sz="1400" b="1" u="sng" dirty="0">
                <a:latin typeface="Arial" pitchFamily="34" charset="0"/>
                <a:cs typeface="Arial" pitchFamily="34" charset="0"/>
              </a:rPr>
              <a:t>sound process </a:t>
            </a:r>
            <a:r>
              <a:rPr lang="en-US" sz="1400" dirty="0">
                <a:latin typeface="Arial" pitchFamily="34" charset="0"/>
                <a:cs typeface="Arial" pitchFamily="34" charset="0"/>
              </a:rPr>
              <a:t>that provides the tools that help people live out their desire, indeed their need, to give.  </a:t>
            </a:r>
            <a:r>
              <a:rPr lang="en-US" sz="1400" dirty="0" smtClean="0">
                <a:latin typeface="Arial" pitchFamily="34" charset="0"/>
                <a:cs typeface="Arial" pitchFamily="34" charset="0"/>
              </a:rPr>
              <a:t>As Business managers you will play an important role in that process. </a:t>
            </a:r>
            <a:r>
              <a:rPr lang="en-US" sz="1400" b="1" dirty="0" smtClean="0">
                <a:latin typeface="Arial" pitchFamily="34" charset="0"/>
                <a:cs typeface="Arial" pitchFamily="34" charset="0"/>
              </a:rPr>
              <a:t>(CLICK</a:t>
            </a:r>
            <a:r>
              <a:rPr lang="en-US" sz="1400" b="1" dirty="0">
                <a:latin typeface="Arial" pitchFamily="34" charset="0"/>
                <a:cs typeface="Arial" pitchFamily="34" charset="0"/>
              </a:rPr>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9FBE7F-AFB5-4A3B-ABB7-B37146037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4156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My intent this morning is not to define a process, but rather </a:t>
            </a:r>
            <a:r>
              <a:rPr lang="en-US" b="0" dirty="0" smtClean="0"/>
              <a:t>to touch on just a couple of basics to give to an idea of your role</a:t>
            </a:r>
            <a:r>
              <a:rPr lang="en-US" b="0" baseline="0" dirty="0" smtClean="0"/>
              <a:t> and some of the things that maximize the results of an increased offertory process.   In a moment, I’ll introduce you to an amazing new member of our team who will become your resource for “all things offertory”.  So – here are some of those basics to give you a feel for your role in an offertory process.  </a:t>
            </a:r>
            <a:r>
              <a:rPr lang="en-US" b="1" baseline="0" dirty="0" smtClean="0"/>
              <a:t>GO THRU SLIDE THEN (CLICK)</a:t>
            </a: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271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solidFill>
                  <a:srgbClr val="FFFF00"/>
                </a:solidFill>
              </a:rPr>
              <a:t>Equal Employment Opportunity Commission (EEOC):</a:t>
            </a:r>
          </a:p>
          <a:p>
            <a:pPr lvl="1"/>
            <a:r>
              <a:rPr lang="en-US" sz="1100" dirty="0" smtClean="0">
                <a:solidFill>
                  <a:srgbClr val="FFFF00"/>
                </a:solidFill>
              </a:rPr>
              <a:t>Title VII</a:t>
            </a:r>
          </a:p>
          <a:p>
            <a:pPr lvl="1"/>
            <a:r>
              <a:rPr lang="en-US" sz="1100" dirty="0" smtClean="0">
                <a:solidFill>
                  <a:srgbClr val="FFFF00"/>
                </a:solidFill>
              </a:rPr>
              <a:t>Pregnancy Discrimination Act</a:t>
            </a:r>
          </a:p>
          <a:p>
            <a:pPr lvl="1"/>
            <a:r>
              <a:rPr lang="en-US" sz="1100" dirty="0" smtClean="0">
                <a:solidFill>
                  <a:srgbClr val="FFFF00"/>
                </a:solidFill>
              </a:rPr>
              <a:t>Equal Pay Act</a:t>
            </a:r>
          </a:p>
          <a:p>
            <a:pPr lvl="1"/>
            <a:r>
              <a:rPr lang="en-US" sz="1100" dirty="0" smtClean="0">
                <a:solidFill>
                  <a:srgbClr val="FFFF00"/>
                </a:solidFill>
              </a:rPr>
              <a:t>Age Discrimination </a:t>
            </a:r>
          </a:p>
          <a:p>
            <a:pPr lvl="1"/>
            <a:r>
              <a:rPr lang="en-US" sz="1100" dirty="0" smtClean="0">
                <a:solidFill>
                  <a:srgbClr val="FFFF00"/>
                </a:solidFill>
              </a:rPr>
              <a:t>American Disabilities</a:t>
            </a:r>
          </a:p>
          <a:p>
            <a:pPr lvl="1"/>
            <a:r>
              <a:rPr lang="en-US" sz="1100" dirty="0" smtClean="0">
                <a:solidFill>
                  <a:srgbClr val="FFFF00"/>
                </a:solidFill>
              </a:rPr>
              <a:t>Retaliation</a:t>
            </a:r>
          </a:p>
          <a:p>
            <a:r>
              <a:rPr lang="en-US" sz="1100" b="1" dirty="0" smtClean="0">
                <a:solidFill>
                  <a:schemeClr val="accent2"/>
                </a:solidFill>
              </a:rPr>
              <a:t>Department of Labor (DOL)</a:t>
            </a:r>
          </a:p>
          <a:p>
            <a:pPr lvl="1"/>
            <a:r>
              <a:rPr lang="en-US" sz="1100" dirty="0" smtClean="0">
                <a:solidFill>
                  <a:schemeClr val="accent2"/>
                </a:solidFill>
              </a:rPr>
              <a:t>OSHA</a:t>
            </a:r>
          </a:p>
          <a:p>
            <a:pPr lvl="1"/>
            <a:r>
              <a:rPr lang="en-US" sz="1100" dirty="0" smtClean="0">
                <a:solidFill>
                  <a:schemeClr val="accent2"/>
                </a:solidFill>
              </a:rPr>
              <a:t>Wage and Hour (WHD)</a:t>
            </a:r>
          </a:p>
          <a:p>
            <a:pPr lvl="1"/>
            <a:r>
              <a:rPr lang="en-US" sz="1100" dirty="0" smtClean="0">
                <a:solidFill>
                  <a:schemeClr val="accent2"/>
                </a:solidFill>
              </a:rPr>
              <a:t>Employee Benefits</a:t>
            </a:r>
          </a:p>
          <a:p>
            <a:pPr eaLnBrk="0" fontAlgn="base" hangingPunct="0">
              <a:lnSpc>
                <a:spcPct val="100000"/>
              </a:lnSpc>
              <a:spcBef>
                <a:spcPct val="0"/>
              </a:spcBef>
              <a:spcAft>
                <a:spcPct val="0"/>
              </a:spcAft>
            </a:pPr>
            <a:r>
              <a:rPr lang="en-US" sz="1100" b="1" dirty="0" smtClean="0">
                <a:solidFill>
                  <a:schemeClr val="accent1"/>
                </a:solidFill>
              </a:rPr>
              <a:t>Wisconsin Equal Rights Division (WERD) </a:t>
            </a:r>
          </a:p>
          <a:p>
            <a:pPr lvl="1" eaLnBrk="0" fontAlgn="base" hangingPunct="0">
              <a:lnSpc>
                <a:spcPct val="100000"/>
              </a:lnSpc>
              <a:spcBef>
                <a:spcPct val="0"/>
              </a:spcBef>
              <a:spcAft>
                <a:spcPct val="0"/>
              </a:spcAft>
            </a:pPr>
            <a:r>
              <a:rPr kumimoji="0" lang="en-US" altLang="en-US" sz="1100" b="0" i="0" u="none" strike="noStrike" cap="none" normalizeH="0" baseline="0" dirty="0" smtClean="0">
                <a:ln>
                  <a:noFill/>
                </a:ln>
                <a:solidFill>
                  <a:schemeClr val="accent1"/>
                </a:solidFill>
                <a:effectLst/>
                <a:latin typeface="Arial" panose="020B0604020202020204" pitchFamily="34" charset="0"/>
              </a:rPr>
              <a:t>Discrimination</a:t>
            </a:r>
            <a:r>
              <a:rPr kumimoji="0" lang="en-US" altLang="en-US" sz="1100" b="0" i="0" u="none" strike="noStrike" cap="none" normalizeH="0" dirty="0" smtClean="0">
                <a:ln>
                  <a:noFill/>
                </a:ln>
                <a:solidFill>
                  <a:schemeClr val="accent1"/>
                </a:solidFill>
                <a:effectLst/>
                <a:latin typeface="Arial" panose="020B0604020202020204" pitchFamily="34" charset="0"/>
              </a:rPr>
              <a:t> /Harassment </a:t>
            </a:r>
            <a:r>
              <a:rPr kumimoji="0" lang="en-US" altLang="en-US" sz="1100" b="0" i="0" strike="noStrike" cap="none" normalizeH="0" baseline="0" dirty="0" smtClean="0">
                <a:ln>
                  <a:noFill/>
                </a:ln>
                <a:solidFill>
                  <a:schemeClr val="tx1"/>
                </a:solidFill>
                <a:effectLst/>
                <a:latin typeface="Arial" panose="020B0604020202020204" pitchFamily="34" charset="0"/>
              </a:rPr>
              <a:t> </a:t>
            </a:r>
          </a:p>
          <a:p>
            <a:pPr eaLnBrk="0" fontAlgn="base" hangingPunct="0">
              <a:lnSpc>
                <a:spcPct val="100000"/>
              </a:lnSpc>
              <a:spcBef>
                <a:spcPct val="0"/>
              </a:spcBef>
              <a:spcAft>
                <a:spcPct val="0"/>
              </a:spcAft>
            </a:pPr>
            <a:r>
              <a:rPr lang="en-US" sz="1100" b="1" dirty="0" smtClean="0">
                <a:solidFill>
                  <a:schemeClr val="accent5">
                    <a:lumMod val="60000"/>
                    <a:lumOff val="40000"/>
                  </a:schemeClr>
                </a:solidFill>
              </a:rPr>
              <a:t>Occupational Safety &amp; Health Administration (OSHA)</a:t>
            </a:r>
          </a:p>
          <a:p>
            <a:pPr lvl="1" eaLnBrk="0" fontAlgn="base" hangingPunct="0">
              <a:lnSpc>
                <a:spcPct val="100000"/>
              </a:lnSpc>
              <a:spcBef>
                <a:spcPct val="0"/>
              </a:spcBef>
              <a:spcAft>
                <a:spcPct val="0"/>
              </a:spcAft>
            </a:pPr>
            <a:r>
              <a:rPr lang="en-US" sz="1100" dirty="0" smtClean="0">
                <a:solidFill>
                  <a:schemeClr val="accent5">
                    <a:lumMod val="60000"/>
                    <a:lumOff val="40000"/>
                  </a:schemeClr>
                </a:solidFill>
              </a:rPr>
              <a:t>Health &amp; Safety </a:t>
            </a:r>
          </a:p>
          <a:p>
            <a:pPr eaLnBrk="0" fontAlgn="base" hangingPunct="0">
              <a:lnSpc>
                <a:spcPct val="100000"/>
              </a:lnSpc>
              <a:spcBef>
                <a:spcPct val="0"/>
              </a:spcBef>
              <a:spcAft>
                <a:spcPct val="0"/>
              </a:spcAft>
            </a:pPr>
            <a:r>
              <a:rPr lang="en-US" sz="1100" b="1" dirty="0" smtClean="0">
                <a:solidFill>
                  <a:schemeClr val="accent6">
                    <a:lumMod val="40000"/>
                    <a:lumOff val="60000"/>
                  </a:schemeClr>
                </a:solidFill>
              </a:rPr>
              <a:t>Wisconsin Department of Workforce Development (DWD)</a:t>
            </a:r>
          </a:p>
          <a:p>
            <a:pPr lvl="1" eaLnBrk="0" fontAlgn="base" hangingPunct="0">
              <a:lnSpc>
                <a:spcPct val="100000"/>
              </a:lnSpc>
              <a:spcBef>
                <a:spcPct val="0"/>
              </a:spcBef>
              <a:spcAft>
                <a:spcPct val="0"/>
              </a:spcAft>
            </a:pPr>
            <a:r>
              <a:rPr lang="en-US" sz="1100" dirty="0" smtClean="0">
                <a:solidFill>
                  <a:schemeClr val="accent6">
                    <a:lumMod val="40000"/>
                    <a:lumOff val="60000"/>
                  </a:schemeClr>
                </a:solidFill>
              </a:rPr>
              <a:t>Unemployment Division</a:t>
            </a:r>
          </a:p>
          <a:p>
            <a:pPr lvl="1" eaLnBrk="0" fontAlgn="base" hangingPunct="0">
              <a:lnSpc>
                <a:spcPct val="100000"/>
              </a:lnSpc>
              <a:spcBef>
                <a:spcPct val="0"/>
              </a:spcBef>
              <a:spcAft>
                <a:spcPct val="0"/>
              </a:spcAft>
            </a:pPr>
            <a:r>
              <a:rPr lang="en-US" sz="1100" dirty="0" smtClean="0">
                <a:solidFill>
                  <a:schemeClr val="accent6">
                    <a:lumMod val="40000"/>
                    <a:lumOff val="60000"/>
                  </a:schemeClr>
                </a:solidFill>
              </a:rPr>
              <a:t>Wage &amp; Hour/Labor Standards Violation</a:t>
            </a:r>
          </a:p>
          <a:p>
            <a:pPr lvl="1" eaLnBrk="0" fontAlgn="base" hangingPunct="0">
              <a:lnSpc>
                <a:spcPct val="100000"/>
              </a:lnSpc>
              <a:spcBef>
                <a:spcPct val="0"/>
              </a:spcBef>
              <a:spcAft>
                <a:spcPct val="0"/>
              </a:spcAft>
            </a:pPr>
            <a:r>
              <a:rPr lang="en-US" sz="1100" dirty="0" smtClean="0">
                <a:solidFill>
                  <a:schemeClr val="accent6">
                    <a:lumMod val="40000"/>
                    <a:lumOff val="60000"/>
                  </a:schemeClr>
                </a:solidFill>
              </a:rPr>
              <a:t>Worker related injuries &amp; illness</a:t>
            </a:r>
          </a:p>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8</a:t>
            </a:fld>
            <a:endParaRPr lang="en-US" dirty="0"/>
          </a:p>
        </p:txBody>
      </p:sp>
    </p:spTree>
    <p:extLst>
      <p:ext uri="{BB962C8B-B14F-4D97-AF65-F5344CB8AC3E}">
        <p14:creationId xmlns:p14="http://schemas.microsoft.com/office/powerpoint/2010/main" val="2377894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b="1" dirty="0" smtClean="0">
                <a:latin typeface="Arial" panose="020B0604020202020204" pitchFamily="34" charset="0"/>
                <a:cs typeface="Arial" panose="020B0604020202020204" pitchFamily="34" charset="0"/>
              </a:rPr>
              <a:t>Go</a:t>
            </a:r>
            <a:r>
              <a:rPr lang="en-US" sz="1400" b="1" baseline="0" dirty="0" smtClean="0">
                <a:latin typeface="Arial" panose="020B0604020202020204" pitchFamily="34" charset="0"/>
                <a:cs typeface="Arial" panose="020B0604020202020204" pitchFamily="34" charset="0"/>
              </a:rPr>
              <a:t> Thru slide</a:t>
            </a:r>
            <a:r>
              <a:rPr lang="en-US" sz="1400" b="0" baseline="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(CLICK</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CAE20C-D77B-4EB7-AE52-E2B9CECD25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8223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first bit of exciting news I promised you…. </a:t>
            </a:r>
            <a:r>
              <a:rPr lang="en-US" b="1" dirty="0" smtClean="0"/>
              <a:t>(CLICK)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4044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some thoughts about another aspect of parish financial planning – Planned Giving.  Over time </a:t>
            </a:r>
            <a:r>
              <a:rPr lang="en-US" baseline="0" dirty="0" smtClean="0"/>
              <a:t>a planned giving program can begin to set a parish on a strong financial foundation.   Some parishes have planned giving committees or endowment committees, and do a fairly good job of promoting estate and planned gifts - but many more do not.  </a:t>
            </a:r>
            <a:r>
              <a:rPr lang="en-US" b="1" baseline="0" dirty="0" smtClean="0"/>
              <a:t>(CLICK)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1014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 just a couple of interesting facts from philanthropy research.  </a:t>
            </a:r>
            <a:r>
              <a:rPr lang="en-US" b="1" dirty="0" smtClean="0"/>
              <a:t>GO THRU POINTS (CLICK)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5580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t>
            </a:r>
            <a:r>
              <a:rPr lang="en-US" b="1" baseline="0" dirty="0" smtClean="0"/>
              <a:t> THRU SLIDE… (CLICK)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5947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RESOURCES WEBSITE…</a:t>
            </a:r>
            <a:r>
              <a:rPr lang="en-US" b="1" baseline="0" dirty="0" smtClean="0"/>
              <a:t> (CLICK)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6956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a:t>
            </a:r>
            <a:r>
              <a:rPr lang="en-US" b="1" dirty="0" smtClean="0"/>
              <a:t>SECOND</a:t>
            </a:r>
            <a:r>
              <a:rPr lang="en-US" dirty="0" smtClean="0"/>
              <a:t> bit of exciting news I promised you…. </a:t>
            </a:r>
            <a:r>
              <a:rPr lang="en-US" b="1" dirty="0" smtClean="0"/>
              <a:t>(CLICK)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319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closing, thank you for all you do – your work is a critical ministry.  As you encounter your stewardship</a:t>
            </a:r>
            <a:r>
              <a:rPr lang="en-US" baseline="0" dirty="0" smtClean="0"/>
              <a:t> commissions or have development, offertory or other related questions, please don’t hesitate to call us.   </a:t>
            </a:r>
            <a:r>
              <a:rPr lang="en-US" b="1" baseline="0" dirty="0" smtClean="0"/>
              <a:t>QUESTIONS</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C890AC-5639-4BFE-91DE-2EB13E3A6B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6033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C84450-8614-4529-84BB-6CE6CE863867}" type="slidenum">
              <a:rPr lang="en-US" smtClean="0"/>
              <a:t>71</a:t>
            </a:fld>
            <a:endParaRPr lang="en-US" dirty="0"/>
          </a:p>
        </p:txBody>
      </p:sp>
    </p:spTree>
    <p:extLst>
      <p:ext uri="{BB962C8B-B14F-4D97-AF65-F5344CB8AC3E}">
        <p14:creationId xmlns:p14="http://schemas.microsoft.com/office/powerpoint/2010/main" val="6878359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t>Michelle.   </a:t>
            </a:r>
            <a:r>
              <a:rPr lang="en-US" dirty="0"/>
              <a:t>We began in prayer and we will end in prayer..  This</a:t>
            </a:r>
            <a:r>
              <a:rPr lang="en-US" baseline="0" dirty="0"/>
              <a:t> prayer asks God to be with us in our leadership groups and in our individual lives as we work to embrace intentional discipleship.  Let us pray   </a:t>
            </a:r>
            <a:r>
              <a:rPr lang="en-US" b="1" baseline="0" dirty="0"/>
              <a:t>CLICK</a:t>
            </a: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189E1948-1FFA-4D8F-970E-14D6368D55F3}" type="slidenum">
              <a:rPr lang="en-US">
                <a:solidFill>
                  <a:prstClr val="black"/>
                </a:solidFill>
                <a:latin typeface="Calibri" panose="020F0502020204030204"/>
              </a:rPr>
              <a:pPr defTabSz="931774">
                <a:defRPr/>
              </a:pPr>
              <a:t>131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3598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Employers also are prohibited from punishing employees for exercising other rights assured to them. For example, employers can’t retaliate against an employee who asks for a </a:t>
            </a:r>
            <a:r>
              <a:rPr lang="en-US" dirty="0" smtClean="0">
                <a:hlinkClick r:id="rId3" tooltip="ADA Accommodation"/>
              </a:rPr>
              <a:t>reasonable accommodation</a:t>
            </a:r>
            <a:r>
              <a:rPr lang="en-US" dirty="0" smtClean="0"/>
              <a:t> of her disability under the </a:t>
            </a:r>
            <a:r>
              <a:rPr lang="en-US" dirty="0" smtClean="0">
                <a:hlinkClick r:id="rId4" tooltip="Americans with Disabilities Act ADA and ADAAA"/>
              </a:rPr>
              <a:t>Americans with Disabilities Act (ADA)</a:t>
            </a:r>
            <a:r>
              <a:rPr lang="en-US" dirty="0" smtClean="0"/>
              <a:t> or who applies for medical leave under the </a:t>
            </a:r>
            <a:r>
              <a:rPr lang="en-US" dirty="0" smtClean="0">
                <a:hlinkClick r:id="rId5" tooltip="Family and Medical Leave Act FMLA"/>
              </a:rPr>
              <a:t>Family and Medical Leave Act (FMLA)</a:t>
            </a:r>
            <a:r>
              <a:rPr lang="en-US" dirty="0" smtClean="0"/>
              <a:t>. Employers also must be careful not to retaliate against employees who file </a:t>
            </a:r>
            <a:r>
              <a:rPr lang="en-US" dirty="0" smtClean="0">
                <a:hlinkClick r:id="rId6" tooltip="Title VII of the Civil Rights Act of 1964"/>
              </a:rPr>
              <a:t>Title VII of the Civil Rights Act of 1964</a:t>
            </a:r>
            <a:r>
              <a:rPr lang="en-US" dirty="0" smtClean="0"/>
              <a:t> (Title VII) complaints of harassment or discrimination.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FF00"/>
                </a:solidFill>
              </a:rPr>
              <a:t>Hostile Work Environment </a:t>
            </a:r>
            <a:r>
              <a:rPr lang="en-US" sz="1200" dirty="0" smtClean="0"/>
              <a:t>– Offensive, intimidating, or oppressive atmosphere.</a:t>
            </a:r>
          </a:p>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9</a:t>
            </a:fld>
            <a:endParaRPr lang="en-US" dirty="0"/>
          </a:p>
        </p:txBody>
      </p:sp>
    </p:spTree>
    <p:extLst>
      <p:ext uri="{BB962C8B-B14F-4D97-AF65-F5344CB8AC3E}">
        <p14:creationId xmlns:p14="http://schemas.microsoft.com/office/powerpoint/2010/main" val="515329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Employers also are prohibited from punishing employees for exercising other rights assured to them. For example, employers can’t retaliate against an employee who asks for a </a:t>
            </a:r>
            <a:r>
              <a:rPr lang="en-US" dirty="0" smtClean="0">
                <a:hlinkClick r:id="rId3" tooltip="ADA Accommodation"/>
              </a:rPr>
              <a:t>reasonable accommodation</a:t>
            </a:r>
            <a:r>
              <a:rPr lang="en-US" dirty="0" smtClean="0"/>
              <a:t> of her disability under the </a:t>
            </a:r>
            <a:r>
              <a:rPr lang="en-US" dirty="0" smtClean="0">
                <a:hlinkClick r:id="rId4" tooltip="Americans with Disabilities Act ADA and ADAAA"/>
              </a:rPr>
              <a:t>Americans with Disabilities Act (ADA)</a:t>
            </a:r>
            <a:r>
              <a:rPr lang="en-US" dirty="0" smtClean="0"/>
              <a:t> or who applies for medical leave under the </a:t>
            </a:r>
            <a:r>
              <a:rPr lang="en-US" dirty="0" smtClean="0">
                <a:hlinkClick r:id="rId5" tooltip="Family and Medical Leave Act FMLA"/>
              </a:rPr>
              <a:t>Family and Medical Leave Act (FMLA)</a:t>
            </a:r>
            <a:r>
              <a:rPr lang="en-US" dirty="0" smtClean="0"/>
              <a:t>. Employers also must be careful not to retaliate against employees who file </a:t>
            </a:r>
            <a:r>
              <a:rPr lang="en-US" dirty="0" smtClean="0">
                <a:hlinkClick r:id="rId6" tooltip="Title VII of the Civil Rights Act of 1964"/>
              </a:rPr>
              <a:t>Title VII of the Civil Rights Act of 1964</a:t>
            </a:r>
            <a:r>
              <a:rPr lang="en-US" dirty="0" smtClean="0"/>
              <a:t> (Title VII) complaints of harassment or discrimination.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FF00"/>
                </a:solidFill>
              </a:rPr>
              <a:t>Hostile Work Environment </a:t>
            </a:r>
            <a:r>
              <a:rPr lang="en-US" sz="1200" dirty="0" smtClean="0"/>
              <a:t>– Offensive, intimidating, or oppressive atmosphere.</a:t>
            </a:r>
          </a:p>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10</a:t>
            </a:fld>
            <a:endParaRPr lang="en-US" dirty="0"/>
          </a:p>
        </p:txBody>
      </p:sp>
    </p:spTree>
    <p:extLst>
      <p:ext uri="{BB962C8B-B14F-4D97-AF65-F5344CB8AC3E}">
        <p14:creationId xmlns:p14="http://schemas.microsoft.com/office/powerpoint/2010/main" val="1294616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551-CB21-430F-A809-BE778E449CCE}" type="slidenum">
              <a:rPr lang="en-US" smtClean="0"/>
              <a:t>11</a:t>
            </a:fld>
            <a:endParaRPr lang="en-US" dirty="0"/>
          </a:p>
        </p:txBody>
      </p:sp>
    </p:spTree>
    <p:extLst>
      <p:ext uri="{BB962C8B-B14F-4D97-AF65-F5344CB8AC3E}">
        <p14:creationId xmlns:p14="http://schemas.microsoft.com/office/powerpoint/2010/main" val="192561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2889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6059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70145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1178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53350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712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6245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7447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164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spTree>
    <p:extLst>
      <p:ext uri="{BB962C8B-B14F-4D97-AF65-F5344CB8AC3E}">
        <p14:creationId xmlns:p14="http://schemas.microsoft.com/office/powerpoint/2010/main" val="3499650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35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7474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37583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11/12/2019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55123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11/12/2019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52348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11/12/2019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2700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11/12/2019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26382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69927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4008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85398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8E3C7ED-3990-4753-96F5-2B7A7062673F}" type="datetimeFigureOut">
              <a:rPr lang="en-US" smtClean="0"/>
              <a:t>11/12/2019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CD02A65-A3C7-4979-B48C-8D30508D768A}"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2226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02A65-A3C7-4979-B48C-8D30508D768A}" type="slidenum">
              <a:rPr lang="en-US" smtClean="0"/>
              <a:t>‹#›</a:t>
            </a:fld>
            <a:endParaRPr lang="en-US" dirty="0"/>
          </a:p>
        </p:txBody>
      </p:sp>
    </p:spTree>
    <p:extLst>
      <p:ext uri="{BB962C8B-B14F-4D97-AF65-F5344CB8AC3E}">
        <p14:creationId xmlns:p14="http://schemas.microsoft.com/office/powerpoint/2010/main" val="3862815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7565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02A65-A3C7-4979-B48C-8D30508D768A}"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9104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D02A65-A3C7-4979-B48C-8D30508D768A}" type="slidenum">
              <a:rPr lang="en-US" smtClean="0"/>
              <a:t>‹#›</a:t>
            </a:fld>
            <a:endParaRPr lang="en-US" dirty="0"/>
          </a:p>
        </p:txBody>
      </p:sp>
    </p:spTree>
    <p:extLst>
      <p:ext uri="{BB962C8B-B14F-4D97-AF65-F5344CB8AC3E}">
        <p14:creationId xmlns:p14="http://schemas.microsoft.com/office/powerpoint/2010/main" val="3441160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D02A65-A3C7-4979-B48C-8D30508D768A}"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7820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D02A65-A3C7-4979-B48C-8D30508D768A}"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9152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D02A65-A3C7-4979-B48C-8D30508D768A}" type="slidenum">
              <a:rPr lang="en-US" smtClean="0"/>
              <a:t>‹#›</a:t>
            </a:fld>
            <a:endParaRPr lang="en-US" dirty="0"/>
          </a:p>
        </p:txBody>
      </p:sp>
    </p:spTree>
    <p:extLst>
      <p:ext uri="{BB962C8B-B14F-4D97-AF65-F5344CB8AC3E}">
        <p14:creationId xmlns:p14="http://schemas.microsoft.com/office/powerpoint/2010/main" val="2319318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D02A65-A3C7-4979-B48C-8D30508D768A}"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5027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D02A65-A3C7-4979-B48C-8D30508D768A}" type="slidenum">
              <a:rPr lang="en-US" smtClean="0"/>
              <a:t>‹#›</a:t>
            </a:fld>
            <a:endParaRPr lang="en-US" dirty="0"/>
          </a:p>
        </p:txBody>
      </p:sp>
    </p:spTree>
    <p:extLst>
      <p:ext uri="{BB962C8B-B14F-4D97-AF65-F5344CB8AC3E}">
        <p14:creationId xmlns:p14="http://schemas.microsoft.com/office/powerpoint/2010/main" val="84182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D02A65-A3C7-4979-B48C-8D30508D768A}" type="slidenum">
              <a:rPr lang="en-US" smtClean="0"/>
              <a:t>‹#›</a:t>
            </a:fld>
            <a:endParaRPr lang="en-US" dirty="0"/>
          </a:p>
        </p:txBody>
      </p:sp>
    </p:spTree>
    <p:extLst>
      <p:ext uri="{BB962C8B-B14F-4D97-AF65-F5344CB8AC3E}">
        <p14:creationId xmlns:p14="http://schemas.microsoft.com/office/powerpoint/2010/main" val="15253204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02A65-A3C7-4979-B48C-8D30508D768A}"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8183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02A65-A3C7-4979-B48C-8D30508D768A}"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86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61616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02A65-A3C7-4979-B48C-8D30508D768A}" type="slidenum">
              <a:rPr lang="en-US" smtClean="0"/>
              <a:t>‹#›</a:t>
            </a:fld>
            <a:endParaRPr lang="en-US" dirty="0"/>
          </a:p>
        </p:txBody>
      </p:sp>
    </p:spTree>
    <p:extLst>
      <p:ext uri="{BB962C8B-B14F-4D97-AF65-F5344CB8AC3E}">
        <p14:creationId xmlns:p14="http://schemas.microsoft.com/office/powerpoint/2010/main" val="3984759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02A65-A3C7-4979-B48C-8D30508D768A}"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7603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02A65-A3C7-4979-B48C-8D30508D768A}"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3967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02A65-A3C7-4979-B48C-8D30508D768A}"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9962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E3C7ED-3990-4753-96F5-2B7A7062673F}" type="datetimeFigureOut">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D02A65-A3C7-4979-B48C-8D30508D768A}"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3655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9512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20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7615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081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2435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4.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3.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11/12/2019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03873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11/12/2019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00111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8E3C7ED-3990-4753-96F5-2B7A7062673F}" type="datetimeFigureOut">
              <a:rPr lang="en-US" smtClean="0"/>
              <a:t>11/12/2019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CD02A65-A3C7-4979-B48C-8D30508D768A}" type="slidenum">
              <a:rPr lang="en-US" smtClean="0"/>
              <a:t>‹#›</a:t>
            </a:fld>
            <a:endParaRPr lang="en-US" dirty="0"/>
          </a:p>
        </p:txBody>
      </p:sp>
    </p:spTree>
    <p:extLst>
      <p:ext uri="{BB962C8B-B14F-4D97-AF65-F5344CB8AC3E}">
        <p14:creationId xmlns:p14="http://schemas.microsoft.com/office/powerpoint/2010/main" val="58998149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g"/><Relationship Id="rId10" Type="http://schemas.openxmlformats.org/officeDocument/2006/relationships/image" Target="../media/image21.jpeg"/><Relationship Id="rId4" Type="http://schemas.openxmlformats.org/officeDocument/2006/relationships/image" Target="../media/image15.jpg"/><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5.xml"/><Relationship Id="rId5" Type="http://schemas.openxmlformats.org/officeDocument/2006/relationships/image" Target="../media/image51.jpe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23.xml"/><Relationship Id="rId4" Type="http://schemas.openxmlformats.org/officeDocument/2006/relationships/image" Target="../media/image63.jpg"/></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7.xml"/><Relationship Id="rId1" Type="http://schemas.openxmlformats.org/officeDocument/2006/relationships/slideLayout" Target="../slideLayouts/slideLayout23.xml"/><Relationship Id="rId4" Type="http://schemas.openxmlformats.org/officeDocument/2006/relationships/image" Target="../media/image73.jp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526212"/>
            <a:ext cx="8915399" cy="4251170"/>
          </a:xfrm>
        </p:spPr>
        <p:txBody>
          <a:bodyPr>
            <a:normAutofit/>
          </a:bodyPr>
          <a:lstStyle/>
          <a:p>
            <a:r>
              <a:rPr lang="en-US" dirty="0" smtClean="0"/>
              <a:t>Welcome to the New Business Administrator Institute</a:t>
            </a:r>
            <a:br>
              <a:rPr lang="en-US" dirty="0" smtClean="0"/>
            </a:br>
            <a:r>
              <a:rPr lang="en-US" sz="3200" dirty="0" smtClean="0"/>
              <a:t>Session IV</a:t>
            </a:r>
            <a:endParaRPr lang="en-US" sz="3200" dirty="0"/>
          </a:p>
        </p:txBody>
      </p:sp>
      <p:pic>
        <p:nvPicPr>
          <p:cNvPr id="4" name="Picture 3"/>
          <p:cNvPicPr>
            <a:picLocks noChangeAspect="1"/>
          </p:cNvPicPr>
          <p:nvPr/>
        </p:nvPicPr>
        <p:blipFill>
          <a:blip r:embed="rId2"/>
          <a:stretch>
            <a:fillRect/>
          </a:stretch>
        </p:blipFill>
        <p:spPr>
          <a:xfrm>
            <a:off x="340217" y="-1"/>
            <a:ext cx="1695617" cy="2352370"/>
          </a:xfrm>
          <a:prstGeom prst="rect">
            <a:avLst/>
          </a:prstGeom>
        </p:spPr>
      </p:pic>
    </p:spTree>
    <p:extLst>
      <p:ext uri="{BB962C8B-B14F-4D97-AF65-F5344CB8AC3E}">
        <p14:creationId xmlns:p14="http://schemas.microsoft.com/office/powerpoint/2010/main" val="3060069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485900" y="660400"/>
            <a:ext cx="10045700" cy="1020763"/>
          </a:xfrm>
        </p:spPr>
        <p:txBody>
          <a:bodyPr>
            <a:noAutofit/>
          </a:bodyPr>
          <a:lstStyle/>
          <a:p>
            <a:pPr algn="l"/>
            <a:r>
              <a:rPr lang="en-US" sz="3200" b="1" dirty="0"/>
              <a:t>What does this have to do with my </a:t>
            </a:r>
            <a:r>
              <a:rPr lang="en-US" sz="3200" b="1" dirty="0" smtClean="0"/>
              <a:t>School/Parish?</a:t>
            </a:r>
            <a:endParaRPr lang="en-US" sz="3200" b="1" dirty="0"/>
          </a:p>
        </p:txBody>
      </p:sp>
      <p:sp>
        <p:nvSpPr>
          <p:cNvPr id="15" name="TextBox 14"/>
          <p:cNvSpPr txBox="1"/>
          <p:nvPr/>
        </p:nvSpPr>
        <p:spPr>
          <a:xfrm>
            <a:off x="1638300" y="1681843"/>
            <a:ext cx="10052956" cy="3323987"/>
          </a:xfrm>
          <a:prstGeom prst="rect">
            <a:avLst/>
          </a:prstGeom>
          <a:noFill/>
        </p:spPr>
        <p:txBody>
          <a:bodyPr wrap="square" rtlCol="0">
            <a:spAutoFit/>
          </a:bodyPr>
          <a:lstStyle/>
          <a:p>
            <a:endParaRPr lang="en-US" sz="2400" dirty="0"/>
          </a:p>
          <a:p>
            <a:r>
              <a:rPr lang="en-US" sz="2800" b="1" dirty="0" smtClean="0">
                <a:solidFill>
                  <a:schemeClr val="accent2"/>
                </a:solidFill>
              </a:rPr>
              <a:t>Retaliation</a:t>
            </a:r>
            <a:r>
              <a:rPr lang="en-US" sz="2800" dirty="0" smtClean="0">
                <a:solidFill>
                  <a:srgbClr val="FFFF00"/>
                </a:solidFill>
              </a:rPr>
              <a:t> </a:t>
            </a:r>
            <a:r>
              <a:rPr lang="en-US" sz="2800" dirty="0" smtClean="0"/>
              <a:t>– Employer taking adverse employment action against an </a:t>
            </a:r>
            <a:r>
              <a:rPr lang="en-US" sz="2800" dirty="0" smtClean="0"/>
              <a:t>individual </a:t>
            </a:r>
            <a:r>
              <a:rPr lang="en-US" sz="2800" dirty="0" smtClean="0"/>
              <a:t>for filing a complaint against the law(s).</a:t>
            </a:r>
          </a:p>
          <a:p>
            <a:endParaRPr lang="en-US" sz="2800" dirty="0"/>
          </a:p>
          <a:p>
            <a:r>
              <a:rPr lang="en-US" sz="2800" b="1" dirty="0">
                <a:solidFill>
                  <a:schemeClr val="accent2"/>
                </a:solidFill>
              </a:rPr>
              <a:t>Harassment </a:t>
            </a:r>
            <a:r>
              <a:rPr lang="en-US" sz="2800" b="1" dirty="0"/>
              <a:t>vs</a:t>
            </a:r>
            <a:r>
              <a:rPr lang="en-US" sz="2800" b="1" dirty="0">
                <a:solidFill>
                  <a:srgbClr val="FFFF00"/>
                </a:solidFill>
              </a:rPr>
              <a:t> </a:t>
            </a:r>
            <a:r>
              <a:rPr lang="en-US" sz="2800" b="1" dirty="0">
                <a:solidFill>
                  <a:schemeClr val="accent2"/>
                </a:solidFill>
              </a:rPr>
              <a:t>Hostile Work Environment </a:t>
            </a:r>
            <a:r>
              <a:rPr lang="en-US" sz="2800" dirty="0"/>
              <a:t>vs </a:t>
            </a:r>
            <a:r>
              <a:rPr lang="en-US" sz="2800" b="1" dirty="0">
                <a:solidFill>
                  <a:schemeClr val="accent2"/>
                </a:solidFill>
              </a:rPr>
              <a:t>Job Expectation</a:t>
            </a:r>
          </a:p>
          <a:p>
            <a:r>
              <a:rPr lang="en-US" dirty="0" smtClean="0"/>
              <a:t> </a:t>
            </a:r>
            <a:endParaRPr lang="en-US" dirty="0"/>
          </a:p>
        </p:txBody>
      </p:sp>
      <p:pic>
        <p:nvPicPr>
          <p:cNvPr id="5" name="Picture 2" descr="Image result for dogs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7700" y="5459128"/>
            <a:ext cx="1132946" cy="1144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7124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 #5</a:t>
            </a:r>
            <a:br>
              <a:rPr lang="en-US" dirty="0"/>
            </a:br>
            <a:endParaRPr lang="en-US" dirty="0"/>
          </a:p>
        </p:txBody>
      </p:sp>
      <p:sp>
        <p:nvSpPr>
          <p:cNvPr id="4" name="Content Placeholder 3"/>
          <p:cNvSpPr>
            <a:spLocks noGrp="1"/>
          </p:cNvSpPr>
          <p:nvPr>
            <p:ph idx="1"/>
          </p:nvPr>
        </p:nvSpPr>
        <p:spPr>
          <a:xfrm>
            <a:off x="1600199" y="1371600"/>
            <a:ext cx="10442275" cy="5158596"/>
          </a:xfrm>
        </p:spPr>
        <p:txBody>
          <a:bodyPr>
            <a:noAutofit/>
          </a:bodyPr>
          <a:lstStyle/>
          <a:p>
            <a:r>
              <a:rPr lang="en-US" sz="2200" b="1" dirty="0">
                <a:solidFill>
                  <a:srgbClr val="2E74B6"/>
                </a:solidFill>
                <a:latin typeface="Calibri-Bold"/>
              </a:rPr>
              <a:t>Is the parish responsible for the actions of volunteers? Is there </a:t>
            </a:r>
            <a:r>
              <a:rPr lang="en-US" sz="2200" b="1" dirty="0" smtClean="0">
                <a:solidFill>
                  <a:srgbClr val="2E74B6"/>
                </a:solidFill>
                <a:latin typeface="Calibri-Bold"/>
              </a:rPr>
              <a:t>coverage?</a:t>
            </a:r>
          </a:p>
          <a:p>
            <a:r>
              <a:rPr lang="en-US" sz="2000" dirty="0" smtClean="0">
                <a:solidFill>
                  <a:srgbClr val="000000"/>
                </a:solidFill>
                <a:latin typeface="Calibri" panose="020F0502020204030204" pitchFamily="34" charset="0"/>
              </a:rPr>
              <a:t>The </a:t>
            </a:r>
            <a:r>
              <a:rPr lang="en-US" sz="2000" dirty="0">
                <a:solidFill>
                  <a:srgbClr val="000000"/>
                </a:solidFill>
                <a:latin typeface="Calibri" panose="020F0502020204030204" pitchFamily="34" charset="0"/>
              </a:rPr>
              <a:t>parish is responsible for the actions of volunteers when they are acting under the direction and control of the parish. The liability coverage for volunteer acts mirrors the coverage available to the parish. PIPIT would provide a legal defense for a volunteer implicated in a civil lawsuit against the </a:t>
            </a:r>
            <a:r>
              <a:rPr lang="en-US" sz="2000" dirty="0" smtClean="0">
                <a:solidFill>
                  <a:srgbClr val="000000"/>
                </a:solidFill>
                <a:latin typeface="Calibri" panose="020F0502020204030204" pitchFamily="34" charset="0"/>
              </a:rPr>
              <a:t>parish.</a:t>
            </a:r>
          </a:p>
          <a:p>
            <a:r>
              <a:rPr lang="en-US" sz="2000" dirty="0" smtClean="0">
                <a:solidFill>
                  <a:srgbClr val="000000"/>
                </a:solidFill>
                <a:latin typeface="Calibri" panose="020F0502020204030204" pitchFamily="34" charset="0"/>
              </a:rPr>
              <a:t>It </a:t>
            </a:r>
            <a:r>
              <a:rPr lang="en-US" sz="2000" dirty="0">
                <a:solidFill>
                  <a:srgbClr val="000000"/>
                </a:solidFill>
                <a:latin typeface="Calibri" panose="020F0502020204030204" pitchFamily="34" charset="0"/>
              </a:rPr>
              <a:t>is important that volunteer activities be directed by the parish, and that volunteers are not allowed to “run the show” or perform high risk activities without careful consideration and consultation with Catholic </a:t>
            </a:r>
            <a:r>
              <a:rPr lang="en-US" sz="2000" dirty="0" smtClean="0">
                <a:solidFill>
                  <a:srgbClr val="000000"/>
                </a:solidFill>
                <a:latin typeface="Calibri" panose="020F0502020204030204" pitchFamily="34" charset="0"/>
              </a:rPr>
              <a:t>Mutual.</a:t>
            </a:r>
          </a:p>
          <a:p>
            <a:r>
              <a:rPr lang="en-US" sz="2000" dirty="0" smtClean="0">
                <a:solidFill>
                  <a:srgbClr val="000000"/>
                </a:solidFill>
                <a:latin typeface="Calibri" panose="020F0502020204030204" pitchFamily="34" charset="0"/>
              </a:rPr>
              <a:t>PIPIT </a:t>
            </a:r>
            <a:r>
              <a:rPr lang="en-US" sz="2000" dirty="0">
                <a:solidFill>
                  <a:srgbClr val="000000"/>
                </a:solidFill>
                <a:latin typeface="Calibri" panose="020F0502020204030204" pitchFamily="34" charset="0"/>
              </a:rPr>
              <a:t>does not contain a health or accident policy for volunteer injuries. Workers Compensation Insurance does not apply to </a:t>
            </a:r>
            <a:r>
              <a:rPr lang="en-US" sz="2000" dirty="0" smtClean="0">
                <a:solidFill>
                  <a:srgbClr val="000000"/>
                </a:solidFill>
                <a:latin typeface="Calibri" panose="020F0502020204030204" pitchFamily="34" charset="0"/>
              </a:rPr>
              <a:t>volunteers.</a:t>
            </a:r>
          </a:p>
          <a:p>
            <a:r>
              <a:rPr lang="en-US" sz="2000" dirty="0" smtClean="0">
                <a:solidFill>
                  <a:srgbClr val="000000"/>
                </a:solidFill>
                <a:latin typeface="Calibri" panose="020F0502020204030204" pitchFamily="34" charset="0"/>
              </a:rPr>
              <a:t>Utilize </a:t>
            </a:r>
            <a:r>
              <a:rPr lang="en-US" sz="2000" dirty="0">
                <a:solidFill>
                  <a:srgbClr val="000000"/>
                </a:solidFill>
                <a:latin typeface="Calibri" panose="020F0502020204030204" pitchFamily="34" charset="0"/>
              </a:rPr>
              <a:t>an Adult Volunteer Hold Harmless Agreement for volunteers in high risk </a:t>
            </a:r>
            <a:r>
              <a:rPr lang="en-US" sz="2000" dirty="0" smtClean="0">
                <a:solidFill>
                  <a:srgbClr val="000000"/>
                </a:solidFill>
                <a:latin typeface="Calibri" panose="020F0502020204030204" pitchFamily="34" charset="0"/>
              </a:rPr>
              <a:t>situations.</a:t>
            </a:r>
          </a:p>
          <a:p>
            <a:r>
              <a:rPr lang="en-US" sz="2000" dirty="0" smtClean="0">
                <a:solidFill>
                  <a:srgbClr val="000000"/>
                </a:solidFill>
                <a:latin typeface="Calibri" panose="020F0502020204030204" pitchFamily="34" charset="0"/>
              </a:rPr>
              <a:t>PIPIT </a:t>
            </a:r>
            <a:r>
              <a:rPr lang="en-US" sz="2000" dirty="0">
                <a:solidFill>
                  <a:srgbClr val="000000"/>
                </a:solidFill>
                <a:latin typeface="Calibri" panose="020F0502020204030204" pitchFamily="34" charset="0"/>
              </a:rPr>
              <a:t>does not contain coverage for either staff or volunteer professionals such as lawyers, engineers, or doctors. These individuals need to have their own liability coverage that will protect the parish from claims</a:t>
            </a:r>
            <a:r>
              <a:rPr lang="en-US" sz="2000" dirty="0" smtClean="0">
                <a:solidFill>
                  <a:srgbClr val="000000"/>
                </a:solidFill>
                <a:latin typeface="Calibri" panose="020F0502020204030204" pitchFamily="34" charset="0"/>
              </a:rPr>
              <a:t>.</a:t>
            </a:r>
            <a:endParaRPr lang="en-US" sz="2000" dirty="0"/>
          </a:p>
        </p:txBody>
      </p:sp>
    </p:spTree>
    <p:extLst>
      <p:ext uri="{BB962C8B-B14F-4D97-AF65-F5344CB8AC3E}">
        <p14:creationId xmlns:p14="http://schemas.microsoft.com/office/powerpoint/2010/main" val="11749781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 #6</a:t>
            </a:r>
            <a:br>
              <a:rPr lang="en-US" dirty="0"/>
            </a:br>
            <a:endParaRPr lang="en-US" dirty="0"/>
          </a:p>
        </p:txBody>
      </p:sp>
      <p:sp>
        <p:nvSpPr>
          <p:cNvPr id="4" name="Content Placeholder 3"/>
          <p:cNvSpPr>
            <a:spLocks noGrp="1"/>
          </p:cNvSpPr>
          <p:nvPr>
            <p:ph idx="1"/>
          </p:nvPr>
        </p:nvSpPr>
        <p:spPr>
          <a:xfrm>
            <a:off x="1600199" y="1371599"/>
            <a:ext cx="10381891" cy="5348377"/>
          </a:xfrm>
        </p:spPr>
        <p:txBody>
          <a:bodyPr>
            <a:noAutofit/>
          </a:bodyPr>
          <a:lstStyle/>
          <a:p>
            <a:r>
              <a:rPr lang="en-US" sz="2000" b="1" dirty="0">
                <a:solidFill>
                  <a:srgbClr val="2E74B6"/>
                </a:solidFill>
                <a:latin typeface="Calibri-Bold"/>
              </a:rPr>
              <a:t>What are some of the coverages in the Catholic Mutual Program</a:t>
            </a:r>
            <a:r>
              <a:rPr lang="en-US" sz="2000" b="1" dirty="0" smtClean="0">
                <a:solidFill>
                  <a:srgbClr val="2E74B6"/>
                </a:solidFill>
                <a:latin typeface="Calibri-Bold"/>
              </a:rPr>
              <a:t>?</a:t>
            </a:r>
            <a:endParaRPr lang="en-US" dirty="0">
              <a:solidFill>
                <a:srgbClr val="000000"/>
              </a:solidFill>
              <a:latin typeface="Calibri" panose="020F0502020204030204" pitchFamily="34" charset="0"/>
            </a:endParaRPr>
          </a:p>
          <a:p>
            <a:r>
              <a:rPr lang="en-US" sz="2000" dirty="0" smtClean="0">
                <a:solidFill>
                  <a:srgbClr val="000000"/>
                </a:solidFill>
                <a:latin typeface="Calibri" panose="020F0502020204030204" pitchFamily="34" charset="0"/>
              </a:rPr>
              <a:t>Property </a:t>
            </a:r>
            <a:r>
              <a:rPr lang="en-US" sz="2000" dirty="0">
                <a:solidFill>
                  <a:srgbClr val="000000"/>
                </a:solidFill>
                <a:latin typeface="Calibri" panose="020F0502020204030204" pitchFamily="34" charset="0"/>
              </a:rPr>
              <a:t>– all risk replacement cost coverage for buildings, contents, computers, phone systems, electronics, loss of income. Perils include wind, lightning, fire, vandalism, theft, water damage. There is a $1,000 deductible per loss</a:t>
            </a:r>
            <a:r>
              <a:rPr lang="en-US" sz="2000" dirty="0" smtClean="0">
                <a:solidFill>
                  <a:srgbClr val="000000"/>
                </a:solidFill>
                <a:latin typeface="Calibri" panose="020F0502020204030204" pitchFamily="34" charset="0"/>
              </a:rPr>
              <a:t>.</a:t>
            </a:r>
            <a:endParaRPr lang="en-US" sz="2000" dirty="0">
              <a:solidFill>
                <a:srgbClr val="000000"/>
              </a:solidFill>
              <a:latin typeface="Calibri" panose="020F0502020204030204" pitchFamily="34" charset="0"/>
            </a:endParaRPr>
          </a:p>
          <a:p>
            <a:r>
              <a:rPr lang="en-US" sz="2000" dirty="0" smtClean="0">
                <a:solidFill>
                  <a:srgbClr val="000000"/>
                </a:solidFill>
                <a:latin typeface="Calibri" panose="020F0502020204030204" pitchFamily="34" charset="0"/>
              </a:rPr>
              <a:t>Builders </a:t>
            </a:r>
            <a:r>
              <a:rPr lang="en-US" sz="2000" dirty="0">
                <a:solidFill>
                  <a:srgbClr val="000000"/>
                </a:solidFill>
                <a:latin typeface="Calibri" panose="020F0502020204030204" pitchFamily="34" charset="0"/>
              </a:rPr>
              <a:t>Risk – coverage for construction projects up to $10,000,000 at no extra cost to the parish, if our addendum to contract is signed</a:t>
            </a:r>
            <a:r>
              <a:rPr lang="en-US" sz="2000" dirty="0" smtClean="0">
                <a:solidFill>
                  <a:srgbClr val="000000"/>
                </a:solidFill>
                <a:latin typeface="Calibri" panose="020F0502020204030204" pitchFamily="34" charset="0"/>
              </a:rPr>
              <a:t>.</a:t>
            </a:r>
            <a:endParaRPr lang="en-US" sz="2000" dirty="0">
              <a:solidFill>
                <a:srgbClr val="000000"/>
              </a:solidFill>
              <a:latin typeface="Calibri" panose="020F0502020204030204" pitchFamily="34" charset="0"/>
            </a:endParaRPr>
          </a:p>
          <a:p>
            <a:r>
              <a:rPr lang="en-US" sz="2000" dirty="0" smtClean="0">
                <a:solidFill>
                  <a:srgbClr val="000000"/>
                </a:solidFill>
                <a:latin typeface="Calibri" panose="020F0502020204030204" pitchFamily="34" charset="0"/>
              </a:rPr>
              <a:t>Boiler </a:t>
            </a:r>
            <a:r>
              <a:rPr lang="en-US" sz="2000" dirty="0">
                <a:solidFill>
                  <a:srgbClr val="000000"/>
                </a:solidFill>
                <a:latin typeface="Calibri" panose="020F0502020204030204" pitchFamily="34" charset="0"/>
              </a:rPr>
              <a:t>and machinery – covers accidental damage to boilers, air conditioners, furnaces, compressors with a $2,500 deductible</a:t>
            </a:r>
            <a:r>
              <a:rPr lang="en-US" sz="2000" dirty="0" smtClean="0">
                <a:solidFill>
                  <a:srgbClr val="000000"/>
                </a:solidFill>
                <a:latin typeface="Calibri" panose="020F0502020204030204" pitchFamily="34" charset="0"/>
              </a:rPr>
              <a:t>.</a:t>
            </a:r>
            <a:endParaRPr lang="en-US" sz="2000" dirty="0">
              <a:solidFill>
                <a:srgbClr val="000000"/>
              </a:solidFill>
              <a:latin typeface="Calibri" panose="020F0502020204030204" pitchFamily="34" charset="0"/>
            </a:endParaRPr>
          </a:p>
          <a:p>
            <a:r>
              <a:rPr lang="en-US" sz="2000" dirty="0" smtClean="0">
                <a:solidFill>
                  <a:srgbClr val="000000"/>
                </a:solidFill>
                <a:latin typeface="Calibri" panose="020F0502020204030204" pitchFamily="34" charset="0"/>
              </a:rPr>
              <a:t>Comprehensive </a:t>
            </a:r>
            <a:r>
              <a:rPr lang="en-US" sz="2000" dirty="0">
                <a:solidFill>
                  <a:srgbClr val="000000"/>
                </a:solidFill>
                <a:latin typeface="Calibri" panose="020F0502020204030204" pitchFamily="34" charset="0"/>
              </a:rPr>
              <a:t>crime coverage – employee dishonesty (embezzlement) with a $250,000 limit, and theft with a $100,000 limit and $1,000 deductible.</a:t>
            </a:r>
          </a:p>
          <a:p>
            <a:r>
              <a:rPr lang="en-US" sz="2000" dirty="0" smtClean="0">
                <a:solidFill>
                  <a:srgbClr val="000000"/>
                </a:solidFill>
                <a:latin typeface="Calibri" panose="020F0502020204030204" pitchFamily="34" charset="0"/>
              </a:rPr>
              <a:t>Cyber </a:t>
            </a:r>
            <a:r>
              <a:rPr lang="en-US" sz="2000" dirty="0">
                <a:solidFill>
                  <a:srgbClr val="000000"/>
                </a:solidFill>
                <a:latin typeface="Calibri" panose="020F0502020204030204" pitchFamily="34" charset="0"/>
              </a:rPr>
              <a:t>liability – covers hardware, software and operations from the effects of hacking, </a:t>
            </a:r>
            <a:r>
              <a:rPr lang="en-US" sz="2000" dirty="0">
                <a:solidFill>
                  <a:schemeClr val="tx1"/>
                </a:solidFill>
                <a:latin typeface="Calibri" panose="020F0502020204030204" pitchFamily="34" charset="0"/>
              </a:rPr>
              <a:t>malware, etc</a:t>
            </a:r>
            <a:r>
              <a:rPr lang="en-US" sz="2000" dirty="0" smtClean="0">
                <a:solidFill>
                  <a:schemeClr val="tx1"/>
                </a:solidFill>
                <a:latin typeface="Calibri" panose="020F0502020204030204" pitchFamily="34" charset="0"/>
              </a:rPr>
              <a:t>.</a:t>
            </a:r>
          </a:p>
          <a:p>
            <a:r>
              <a:rPr lang="en-US" sz="2000" dirty="0">
                <a:solidFill>
                  <a:schemeClr val="tx1"/>
                </a:solidFill>
                <a:latin typeface="Calibri" panose="020F0502020204030204" pitchFamily="34" charset="0"/>
                <a:cs typeface="Calibri" panose="020F0502020204030204" pitchFamily="34" charset="0"/>
              </a:rPr>
              <a:t>General liability – coverage triggers off a third-party claim for bodily injury, property damage or personal injury</a:t>
            </a:r>
            <a:r>
              <a:rPr lang="en-US" sz="2000" dirty="0" smtClean="0">
                <a:solidFill>
                  <a:schemeClr val="tx1"/>
                </a:solidFill>
                <a:latin typeface="Calibri" panose="020F0502020204030204" pitchFamily="34" charset="0"/>
                <a:cs typeface="Calibri" panose="020F0502020204030204" pitchFamily="34" charset="0"/>
              </a:rPr>
              <a:t>.</a:t>
            </a:r>
            <a:endParaRPr lang="en-US" sz="2000" dirty="0">
              <a:solidFill>
                <a:schemeClr val="tx1"/>
              </a:solidFill>
            </a:endParaRPr>
          </a:p>
        </p:txBody>
      </p:sp>
    </p:spTree>
    <p:extLst>
      <p:ext uri="{BB962C8B-B14F-4D97-AF65-F5344CB8AC3E}">
        <p14:creationId xmlns:p14="http://schemas.microsoft.com/office/powerpoint/2010/main" val="103438956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 #6, continued</a:t>
            </a:r>
            <a:br>
              <a:rPr lang="en-US" dirty="0"/>
            </a:br>
            <a:endParaRPr lang="en-US" dirty="0"/>
          </a:p>
        </p:txBody>
      </p:sp>
      <p:sp>
        <p:nvSpPr>
          <p:cNvPr id="4" name="Content Placeholder 3"/>
          <p:cNvSpPr>
            <a:spLocks noGrp="1"/>
          </p:cNvSpPr>
          <p:nvPr>
            <p:ph idx="1"/>
          </p:nvPr>
        </p:nvSpPr>
        <p:spPr>
          <a:xfrm>
            <a:off x="1600199" y="1371599"/>
            <a:ext cx="10511287" cy="5184475"/>
          </a:xfrm>
        </p:spPr>
        <p:txBody>
          <a:bodyPr>
            <a:noAutofit/>
          </a:bodyPr>
          <a:lstStyle/>
          <a:p>
            <a:r>
              <a:rPr lang="en-US" sz="2000" b="1" dirty="0">
                <a:solidFill>
                  <a:srgbClr val="2E74B6"/>
                </a:solidFill>
                <a:latin typeface="Calibri-Bold"/>
                <a:cs typeface="Calibri" panose="020F0502020204030204" pitchFamily="34" charset="0"/>
              </a:rPr>
              <a:t>What are some of the coverages in the Catholic Mutual Program?</a:t>
            </a:r>
            <a:endParaRPr lang="en-US" sz="2000" dirty="0">
              <a:latin typeface="Calibri-Bold"/>
              <a:cs typeface="Calibri" panose="020F0502020204030204" pitchFamily="34" charset="0"/>
            </a:endParaRPr>
          </a:p>
          <a:p>
            <a:r>
              <a:rPr lang="en-US" sz="2000" dirty="0" smtClean="0">
                <a:solidFill>
                  <a:schemeClr val="tx1"/>
                </a:solidFill>
                <a:latin typeface="Calibri" panose="020F0502020204030204" pitchFamily="34" charset="0"/>
                <a:cs typeface="Calibri" panose="020F0502020204030204" pitchFamily="34" charset="0"/>
              </a:rPr>
              <a:t>Educator’s </a:t>
            </a:r>
            <a:r>
              <a:rPr lang="en-US" sz="2000" dirty="0">
                <a:solidFill>
                  <a:schemeClr val="tx1"/>
                </a:solidFill>
                <a:latin typeface="Calibri" panose="020F0502020204030204" pitchFamily="34" charset="0"/>
                <a:cs typeface="Calibri" panose="020F0502020204030204" pitchFamily="34" charset="0"/>
              </a:rPr>
              <a:t>legal liability</a:t>
            </a:r>
          </a:p>
          <a:p>
            <a:r>
              <a:rPr lang="en-US" sz="2000" dirty="0" smtClean="0">
                <a:solidFill>
                  <a:schemeClr val="tx1"/>
                </a:solidFill>
                <a:latin typeface="Calibri" panose="020F0502020204030204" pitchFamily="34" charset="0"/>
                <a:cs typeface="Calibri" panose="020F0502020204030204" pitchFamily="34" charset="0"/>
              </a:rPr>
              <a:t>Employment </a:t>
            </a:r>
            <a:r>
              <a:rPr lang="en-US" sz="2000" dirty="0">
                <a:solidFill>
                  <a:schemeClr val="tx1"/>
                </a:solidFill>
                <a:latin typeface="Calibri" panose="020F0502020204030204" pitchFamily="34" charset="0"/>
                <a:cs typeface="Calibri" panose="020F0502020204030204" pitchFamily="34" charset="0"/>
              </a:rPr>
              <a:t>practices liability – costs shared between the location and PIPIT on an 80%/20% basis for legal costs and settlements.</a:t>
            </a:r>
          </a:p>
          <a:p>
            <a:r>
              <a:rPr lang="en-US" sz="2000" dirty="0" smtClean="0">
                <a:solidFill>
                  <a:schemeClr val="tx1"/>
                </a:solidFill>
                <a:latin typeface="Calibri" panose="020F0502020204030204" pitchFamily="34" charset="0"/>
                <a:cs typeface="Calibri" panose="020F0502020204030204" pitchFamily="34" charset="0"/>
              </a:rPr>
              <a:t>Limited </a:t>
            </a:r>
            <a:r>
              <a:rPr lang="en-US" sz="2000" dirty="0">
                <a:solidFill>
                  <a:schemeClr val="tx1"/>
                </a:solidFill>
                <a:latin typeface="Calibri" panose="020F0502020204030204" pitchFamily="34" charset="0"/>
                <a:cs typeface="Calibri" panose="020F0502020204030204" pitchFamily="34" charset="0"/>
              </a:rPr>
              <a:t>sexual misconduct (for entity – not perpetrator).</a:t>
            </a:r>
          </a:p>
          <a:p>
            <a:r>
              <a:rPr lang="en-US" sz="2000" dirty="0" smtClean="0">
                <a:solidFill>
                  <a:schemeClr val="tx1"/>
                </a:solidFill>
                <a:latin typeface="Calibri" panose="020F0502020204030204" pitchFamily="34" charset="0"/>
                <a:cs typeface="Calibri" panose="020F0502020204030204" pitchFamily="34" charset="0"/>
              </a:rPr>
              <a:t>Incidental </a:t>
            </a:r>
            <a:r>
              <a:rPr lang="en-US" sz="2000" dirty="0">
                <a:solidFill>
                  <a:schemeClr val="tx1"/>
                </a:solidFill>
                <a:latin typeface="Calibri" panose="020F0502020204030204" pitchFamily="34" charset="0"/>
                <a:cs typeface="Calibri" panose="020F0502020204030204" pitchFamily="34" charset="0"/>
              </a:rPr>
              <a:t>medical malpractice for school nurses and parish nurse programs.</a:t>
            </a:r>
          </a:p>
          <a:p>
            <a:r>
              <a:rPr lang="en-US" sz="2000" dirty="0" smtClean="0">
                <a:solidFill>
                  <a:schemeClr val="tx1"/>
                </a:solidFill>
                <a:latin typeface="Calibri" panose="020F0502020204030204" pitchFamily="34" charset="0"/>
                <a:cs typeface="Calibri" panose="020F0502020204030204" pitchFamily="34" charset="0"/>
              </a:rPr>
              <a:t>Liquor </a:t>
            </a:r>
            <a:r>
              <a:rPr lang="en-US" sz="2000" dirty="0">
                <a:solidFill>
                  <a:schemeClr val="tx1"/>
                </a:solidFill>
                <a:latin typeface="Calibri" panose="020F0502020204030204" pitchFamily="34" charset="0"/>
                <a:cs typeface="Calibri" panose="020F0502020204030204" pitchFamily="34" charset="0"/>
              </a:rPr>
              <a:t>liability – parish must follow all municipal and state ordinances.</a:t>
            </a:r>
          </a:p>
          <a:p>
            <a:r>
              <a:rPr lang="en-US" sz="2000" dirty="0" smtClean="0">
                <a:solidFill>
                  <a:schemeClr val="tx1"/>
                </a:solidFill>
                <a:latin typeface="Calibri" panose="020F0502020204030204" pitchFamily="34" charset="0"/>
                <a:cs typeface="Calibri" panose="020F0502020204030204" pitchFamily="34" charset="0"/>
              </a:rPr>
              <a:t>Auto </a:t>
            </a:r>
            <a:r>
              <a:rPr lang="en-US" sz="2000" dirty="0">
                <a:solidFill>
                  <a:schemeClr val="tx1"/>
                </a:solidFill>
                <a:latin typeface="Calibri" panose="020F0502020204030204" pitchFamily="34" charset="0"/>
                <a:cs typeface="Calibri" panose="020F0502020204030204" pitchFamily="34" charset="0"/>
              </a:rPr>
              <a:t>liability for parish owned, hired, and non-owned (excess only) vehicles. Priest’s personal vehicles are not covered in the program. Transportation Policy must be followed.</a:t>
            </a:r>
          </a:p>
          <a:p>
            <a:r>
              <a:rPr lang="en-US" sz="2000" dirty="0" smtClean="0">
                <a:solidFill>
                  <a:schemeClr val="tx1"/>
                </a:solidFill>
                <a:latin typeface="Calibri" panose="020F0502020204030204" pitchFamily="34" charset="0"/>
                <a:cs typeface="Calibri" panose="020F0502020204030204" pitchFamily="34" charset="0"/>
              </a:rPr>
              <a:t>Directors </a:t>
            </a:r>
            <a:r>
              <a:rPr lang="en-US" sz="2000" dirty="0">
                <a:solidFill>
                  <a:schemeClr val="tx1"/>
                </a:solidFill>
                <a:latin typeface="Calibri" panose="020F0502020204030204" pitchFamily="34" charset="0"/>
                <a:cs typeface="Calibri" panose="020F0502020204030204" pitchFamily="34" charset="0"/>
              </a:rPr>
              <a:t>and officers liability – coverage for schools boards and parish committees, trustees.</a:t>
            </a:r>
          </a:p>
          <a:p>
            <a:r>
              <a:rPr lang="en-US" sz="2000" dirty="0" smtClean="0">
                <a:solidFill>
                  <a:schemeClr val="tx1"/>
                </a:solidFill>
                <a:latin typeface="Calibri" panose="020F0502020204030204" pitchFamily="34" charset="0"/>
                <a:cs typeface="Calibri" panose="020F0502020204030204" pitchFamily="34" charset="0"/>
              </a:rPr>
              <a:t>Priests</a:t>
            </a:r>
            <a:r>
              <a:rPr lang="en-US" sz="2000" dirty="0">
                <a:solidFill>
                  <a:schemeClr val="tx1"/>
                </a:solidFill>
                <a:latin typeface="Calibri" panose="020F0502020204030204" pitchFamily="34" charset="0"/>
                <a:cs typeface="Calibri" panose="020F0502020204030204" pitchFamily="34" charset="0"/>
              </a:rPr>
              <a:t>, religious – personal liability and property coverage. $300,000 liability and $25,000 property with a $250 deductible</a:t>
            </a:r>
            <a:r>
              <a:rPr lang="en-US" sz="2000" dirty="0" smtClean="0">
                <a:solidFill>
                  <a:schemeClr val="tx1"/>
                </a:solidFill>
                <a:latin typeface="Calibri" panose="020F0502020204030204" pitchFamily="34" charset="0"/>
                <a:cs typeface="Calibri" panose="020F0502020204030204" pitchFamily="34" charset="0"/>
              </a:rPr>
              <a:t>.</a:t>
            </a:r>
            <a:endParaRPr lang="en-US"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60989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 #7</a:t>
            </a:r>
            <a:br>
              <a:rPr lang="en-US" dirty="0"/>
            </a:br>
            <a:endParaRPr lang="en-US" dirty="0"/>
          </a:p>
        </p:txBody>
      </p:sp>
      <p:sp>
        <p:nvSpPr>
          <p:cNvPr id="4" name="Content Placeholder 3"/>
          <p:cNvSpPr>
            <a:spLocks noGrp="1"/>
          </p:cNvSpPr>
          <p:nvPr>
            <p:ph idx="1"/>
          </p:nvPr>
        </p:nvSpPr>
        <p:spPr>
          <a:xfrm>
            <a:off x="2589211" y="1311215"/>
            <a:ext cx="9315241" cy="5262113"/>
          </a:xfrm>
        </p:spPr>
        <p:txBody>
          <a:bodyPr>
            <a:noAutofit/>
          </a:bodyPr>
          <a:lstStyle/>
          <a:p>
            <a:r>
              <a:rPr lang="en-US" sz="2400" b="1" dirty="0">
                <a:solidFill>
                  <a:srgbClr val="2E74B6"/>
                </a:solidFill>
                <a:latin typeface="Calibri-Bold"/>
              </a:rPr>
              <a:t>Is Worker’s Compensation Coverage through Catholic Mutual?</a:t>
            </a:r>
          </a:p>
          <a:p>
            <a:r>
              <a:rPr lang="en-US" sz="2400" dirty="0" smtClean="0">
                <a:solidFill>
                  <a:srgbClr val="000000"/>
                </a:solidFill>
                <a:latin typeface="Calibri-Bold"/>
              </a:rPr>
              <a:t>No</a:t>
            </a:r>
            <a:r>
              <a:rPr lang="en-US" sz="2400" dirty="0">
                <a:solidFill>
                  <a:srgbClr val="000000"/>
                </a:solidFill>
                <a:latin typeface="Calibri-Bold"/>
              </a:rPr>
              <a:t>, worker’s compensation coverage for injured workers is a package policy written through Church Mutual Insurance Company in Merrill, Wisconsin. Worker injuries are reported directly to Church Mutual who investigates and adjusts the claims. Catholic Mutual Group plays a support role for the archdiocese’s worker’s compensation program, but is not responsible for adjusting claims.</a:t>
            </a:r>
          </a:p>
          <a:p>
            <a:r>
              <a:rPr lang="en-US" sz="2400" dirty="0" smtClean="0">
                <a:solidFill>
                  <a:srgbClr val="000000"/>
                </a:solidFill>
                <a:latin typeface="Calibri-Bold"/>
              </a:rPr>
              <a:t>The </a:t>
            </a:r>
            <a:r>
              <a:rPr lang="en-US" sz="2400" dirty="0">
                <a:solidFill>
                  <a:srgbClr val="000000"/>
                </a:solidFill>
                <a:latin typeface="Calibri-Bold"/>
              </a:rPr>
              <a:t>premium for worker’s compensation coverage is based on your payroll and is included on your yearly PIPIT billing statement.</a:t>
            </a:r>
            <a:endParaRPr lang="en-US" sz="2400" dirty="0"/>
          </a:p>
          <a:p>
            <a:endParaRPr lang="en-US" sz="2400" dirty="0"/>
          </a:p>
        </p:txBody>
      </p:sp>
    </p:spTree>
    <p:extLst>
      <p:ext uri="{BB962C8B-B14F-4D97-AF65-F5344CB8AC3E}">
        <p14:creationId xmlns:p14="http://schemas.microsoft.com/office/powerpoint/2010/main" val="42605652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9999" y="57121"/>
            <a:ext cx="5555674" cy="6863572"/>
          </a:xfrm>
          <a:prstGeom prst="rect">
            <a:avLst/>
          </a:prstGeom>
        </p:spPr>
      </p:pic>
    </p:spTree>
    <p:extLst>
      <p:ext uri="{BB962C8B-B14F-4D97-AF65-F5344CB8AC3E}">
        <p14:creationId xmlns:p14="http://schemas.microsoft.com/office/powerpoint/2010/main" val="16553779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8909" y="55418"/>
            <a:ext cx="10183091" cy="6863417"/>
          </a:xfrm>
          <a:prstGeom prst="rect">
            <a:avLst/>
          </a:prstGeom>
        </p:spPr>
        <p:txBody>
          <a:bodyPr wrap="square">
            <a:spAutoFit/>
          </a:bodyPr>
          <a:lstStyle/>
          <a:p>
            <a:r>
              <a:rPr lang="en-US" sz="2000" b="1" dirty="0">
                <a:solidFill>
                  <a:srgbClr val="2E74B6"/>
                </a:solidFill>
                <a:latin typeface="Calibri-Bold"/>
              </a:rPr>
              <a:t>A few important reminders business managers</a:t>
            </a:r>
            <a:r>
              <a:rPr lang="en-US" sz="2000" b="1" dirty="0" smtClean="0">
                <a:solidFill>
                  <a:srgbClr val="2E74B6"/>
                </a:solidFill>
                <a:latin typeface="Calibri-Bold"/>
              </a:rPr>
              <a:t>….</a:t>
            </a:r>
          </a:p>
          <a:p>
            <a:endParaRPr lang="en-US" sz="2000" b="1" dirty="0">
              <a:solidFill>
                <a:srgbClr val="2E74B6"/>
              </a:solidFill>
              <a:latin typeface="Calibri-Bold"/>
            </a:endParaRPr>
          </a:p>
          <a:p>
            <a:r>
              <a:rPr lang="en-US" sz="2000" dirty="0" smtClean="0">
                <a:solidFill>
                  <a:srgbClr val="000000"/>
                </a:solidFill>
                <a:latin typeface="Calibri" panose="020F0502020204030204" pitchFamily="34" charset="0"/>
              </a:rPr>
              <a:t>-Do </a:t>
            </a:r>
            <a:r>
              <a:rPr lang="en-US" sz="2000" dirty="0">
                <a:solidFill>
                  <a:srgbClr val="000000"/>
                </a:solidFill>
                <a:latin typeface="Calibri" panose="020F0502020204030204" pitchFamily="34" charset="0"/>
              </a:rPr>
              <a:t>not allow the pastor, principal or administrator to terminate an employee without prior </a:t>
            </a:r>
            <a:r>
              <a:rPr lang="en-US" sz="2000" dirty="0" smtClean="0">
                <a:solidFill>
                  <a:srgbClr val="000000"/>
                </a:solidFill>
                <a:latin typeface="Calibri" panose="020F0502020204030204" pitchFamily="34" charset="0"/>
              </a:rPr>
              <a:t>consultation with </a:t>
            </a:r>
            <a:r>
              <a:rPr lang="en-US" sz="2000" dirty="0">
                <a:solidFill>
                  <a:srgbClr val="000000"/>
                </a:solidFill>
                <a:latin typeface="Calibri" panose="020F0502020204030204" pitchFamily="34" charset="0"/>
              </a:rPr>
              <a:t>Catherine Gryniewicz, Archdiocese Director of Human Resources for Parishes and Schools, </a:t>
            </a:r>
            <a:r>
              <a:rPr lang="en-US" sz="2000" dirty="0" smtClean="0">
                <a:solidFill>
                  <a:srgbClr val="000000"/>
                </a:solidFill>
                <a:latin typeface="Calibri" panose="020F0502020204030204" pitchFamily="34" charset="0"/>
              </a:rPr>
              <a:t>Rick Tank</a:t>
            </a:r>
            <a:r>
              <a:rPr lang="en-US" sz="2000" dirty="0">
                <a:solidFill>
                  <a:srgbClr val="000000"/>
                </a:solidFill>
                <a:latin typeface="Calibri" panose="020F0502020204030204" pitchFamily="34" charset="0"/>
              </a:rPr>
              <a:t>, or a qualified employment law attorney. If a consultation is not completed and followed </a:t>
            </a:r>
            <a:r>
              <a:rPr lang="en-US" sz="2000" dirty="0" smtClean="0">
                <a:solidFill>
                  <a:srgbClr val="000000"/>
                </a:solidFill>
                <a:latin typeface="Calibri" panose="020F0502020204030204" pitchFamily="34" charset="0"/>
              </a:rPr>
              <a:t>before termination</a:t>
            </a:r>
            <a:r>
              <a:rPr lang="en-US" sz="2000" dirty="0">
                <a:solidFill>
                  <a:srgbClr val="000000"/>
                </a:solidFill>
                <a:latin typeface="Calibri" panose="020F0502020204030204" pitchFamily="34" charset="0"/>
              </a:rPr>
              <a:t>, coverage for a subsequent claim will be excluded. In emergency situations, an </a:t>
            </a:r>
            <a:r>
              <a:rPr lang="en-US" sz="2000" dirty="0" smtClean="0">
                <a:solidFill>
                  <a:srgbClr val="000000"/>
                </a:solidFill>
                <a:latin typeface="Calibri" panose="020F0502020204030204" pitchFamily="34" charset="0"/>
              </a:rPr>
              <a:t>employee an </a:t>
            </a:r>
            <a:r>
              <a:rPr lang="en-US" sz="2000" dirty="0">
                <a:solidFill>
                  <a:srgbClr val="000000"/>
                </a:solidFill>
                <a:latin typeface="Calibri" panose="020F0502020204030204" pitchFamily="34" charset="0"/>
              </a:rPr>
              <a:t>be immediately suspended pending an investigation</a:t>
            </a:r>
            <a:r>
              <a:rPr lang="en-US" sz="2000" dirty="0" smtClean="0">
                <a:solidFill>
                  <a:srgbClr val="000000"/>
                </a:solidFill>
                <a:latin typeface="Calibri" panose="020F0502020204030204" pitchFamily="34" charset="0"/>
              </a:rPr>
              <a:t>.</a:t>
            </a:r>
          </a:p>
          <a:p>
            <a:endParaRPr lang="en-US" sz="2000" dirty="0">
              <a:solidFill>
                <a:srgbClr val="000000"/>
              </a:solidFill>
              <a:latin typeface="Calibri" panose="020F0502020204030204" pitchFamily="34" charset="0"/>
            </a:endParaRPr>
          </a:p>
          <a:p>
            <a:r>
              <a:rPr lang="en-US" sz="2000" dirty="0" smtClean="0">
                <a:solidFill>
                  <a:srgbClr val="000000"/>
                </a:solidFill>
                <a:latin typeface="Calibri" panose="020F0502020204030204" pitchFamily="34" charset="0"/>
              </a:rPr>
              <a:t>-Assume </a:t>
            </a:r>
            <a:r>
              <a:rPr lang="en-US" sz="2000" dirty="0">
                <a:solidFill>
                  <a:srgbClr val="000000"/>
                </a:solidFill>
                <a:latin typeface="Calibri" panose="020F0502020204030204" pitchFamily="34" charset="0"/>
              </a:rPr>
              <a:t>that all civil laws and regulations apply to parishes until you are sure that they don’t apply</a:t>
            </a:r>
            <a:r>
              <a:rPr lang="en-US" sz="2000" dirty="0" smtClean="0">
                <a:solidFill>
                  <a:srgbClr val="000000"/>
                </a:solidFill>
                <a:latin typeface="Calibri" panose="020F0502020204030204" pitchFamily="34" charset="0"/>
              </a:rPr>
              <a:t>.</a:t>
            </a:r>
          </a:p>
          <a:p>
            <a:endParaRPr lang="en-US" sz="2000" dirty="0">
              <a:solidFill>
                <a:srgbClr val="000000"/>
              </a:solidFill>
              <a:latin typeface="Calibri" panose="020F0502020204030204" pitchFamily="34" charset="0"/>
            </a:endParaRPr>
          </a:p>
          <a:p>
            <a:r>
              <a:rPr lang="en-US" sz="2000" dirty="0" smtClean="0">
                <a:solidFill>
                  <a:srgbClr val="000000"/>
                </a:solidFill>
                <a:latin typeface="Calibri" panose="020F0502020204030204" pitchFamily="34" charset="0"/>
              </a:rPr>
              <a:t>-It </a:t>
            </a:r>
            <a:r>
              <a:rPr lang="en-US" sz="2000" dirty="0">
                <a:solidFill>
                  <a:srgbClr val="000000"/>
                </a:solidFill>
                <a:latin typeface="Calibri" panose="020F0502020204030204" pitchFamily="34" charset="0"/>
              </a:rPr>
              <a:t>is important that the parish adheres to its written policies and procedures. Review your </a:t>
            </a:r>
            <a:r>
              <a:rPr lang="en-US" sz="2000" dirty="0" smtClean="0">
                <a:solidFill>
                  <a:srgbClr val="000000"/>
                </a:solidFill>
                <a:latin typeface="Calibri" panose="020F0502020204030204" pitchFamily="34" charset="0"/>
              </a:rPr>
              <a:t>handbooks and </a:t>
            </a:r>
            <a:r>
              <a:rPr lang="en-US" sz="2000" dirty="0">
                <a:solidFill>
                  <a:srgbClr val="000000"/>
                </a:solidFill>
                <a:latin typeface="Calibri" panose="020F0502020204030204" pitchFamily="34" charset="0"/>
              </a:rPr>
              <a:t>keep them current with practices that are being followed and that are </a:t>
            </a:r>
            <a:r>
              <a:rPr lang="en-US" sz="2000" dirty="0" smtClean="0">
                <a:solidFill>
                  <a:srgbClr val="000000"/>
                </a:solidFill>
                <a:latin typeface="Calibri" panose="020F0502020204030204" pitchFamily="34" charset="0"/>
              </a:rPr>
              <a:t>legal. It’s </a:t>
            </a:r>
            <a:r>
              <a:rPr lang="en-US" sz="2000" dirty="0">
                <a:solidFill>
                  <a:srgbClr val="000000"/>
                </a:solidFill>
                <a:latin typeface="Calibri" panose="020F0502020204030204" pitchFamily="34" charset="0"/>
              </a:rPr>
              <a:t>better to not have </a:t>
            </a:r>
            <a:r>
              <a:rPr lang="en-US" sz="2000" dirty="0" smtClean="0">
                <a:solidFill>
                  <a:srgbClr val="000000"/>
                </a:solidFill>
                <a:latin typeface="Calibri" panose="020F0502020204030204" pitchFamily="34" charset="0"/>
              </a:rPr>
              <a:t>a written </a:t>
            </a:r>
            <a:r>
              <a:rPr lang="en-US" sz="2000" dirty="0">
                <a:solidFill>
                  <a:srgbClr val="000000"/>
                </a:solidFill>
                <a:latin typeface="Calibri" panose="020F0502020204030204" pitchFamily="34" charset="0"/>
              </a:rPr>
              <a:t>policy than to have a policy that is not followed, because policies create potential liabilities</a:t>
            </a:r>
            <a:r>
              <a:rPr lang="en-US" sz="2000" dirty="0" smtClean="0">
                <a:solidFill>
                  <a:srgbClr val="000000"/>
                </a:solidFill>
                <a:latin typeface="Calibri" panose="020F0502020204030204" pitchFamily="34" charset="0"/>
              </a:rPr>
              <a:t>.</a:t>
            </a:r>
          </a:p>
          <a:p>
            <a:endParaRPr lang="en-US" sz="2000" dirty="0">
              <a:solidFill>
                <a:srgbClr val="000000"/>
              </a:solidFill>
              <a:latin typeface="Calibri" panose="020F0502020204030204" pitchFamily="34" charset="0"/>
            </a:endParaRPr>
          </a:p>
          <a:p>
            <a:r>
              <a:rPr lang="en-US" sz="2000" dirty="0" smtClean="0">
                <a:solidFill>
                  <a:srgbClr val="000000"/>
                </a:solidFill>
                <a:latin typeface="Calibri" panose="020F0502020204030204" pitchFamily="34" charset="0"/>
              </a:rPr>
              <a:t>-Establish </a:t>
            </a:r>
            <a:r>
              <a:rPr lang="en-US" sz="2000" dirty="0">
                <a:solidFill>
                  <a:srgbClr val="000000"/>
                </a:solidFill>
                <a:latin typeface="Calibri" panose="020F0502020204030204" pitchFamily="34" charset="0"/>
              </a:rPr>
              <a:t>a Safety and Security Committee to review security vulnerabilities and develop </a:t>
            </a:r>
            <a:r>
              <a:rPr lang="en-US" sz="2000" dirty="0" smtClean="0">
                <a:solidFill>
                  <a:srgbClr val="000000"/>
                </a:solidFill>
                <a:latin typeface="Calibri" panose="020F0502020204030204" pitchFamily="34" charset="0"/>
              </a:rPr>
              <a:t>basic emergency </a:t>
            </a:r>
            <a:r>
              <a:rPr lang="en-US" sz="2000" dirty="0">
                <a:solidFill>
                  <a:srgbClr val="000000"/>
                </a:solidFill>
                <a:latin typeface="Calibri" panose="020F0502020204030204" pitchFamily="34" charset="0"/>
              </a:rPr>
              <a:t>responses. Practice your emergency responses and involve local law enforcement if possible</a:t>
            </a:r>
            <a:r>
              <a:rPr lang="en-US" sz="2000" dirty="0" smtClean="0">
                <a:solidFill>
                  <a:srgbClr val="000000"/>
                </a:solidFill>
                <a:latin typeface="Calibri" panose="020F0502020204030204" pitchFamily="34" charset="0"/>
              </a:rPr>
              <a:t>.</a:t>
            </a:r>
          </a:p>
          <a:p>
            <a:endParaRPr lang="en-US" sz="2000" dirty="0">
              <a:solidFill>
                <a:srgbClr val="000000"/>
              </a:solidFill>
              <a:latin typeface="Calibri" panose="020F0502020204030204" pitchFamily="34" charset="0"/>
            </a:endParaRPr>
          </a:p>
          <a:p>
            <a:r>
              <a:rPr lang="en-US" sz="2000" dirty="0" smtClean="0">
                <a:solidFill>
                  <a:srgbClr val="000000"/>
                </a:solidFill>
                <a:latin typeface="Calibri" panose="020F0502020204030204" pitchFamily="34" charset="0"/>
              </a:rPr>
              <a:t>-Contact </a:t>
            </a:r>
            <a:r>
              <a:rPr lang="en-US" sz="2000" dirty="0">
                <a:solidFill>
                  <a:srgbClr val="000000"/>
                </a:solidFill>
                <a:latin typeface="Calibri" panose="020F0502020204030204" pitchFamily="34" charset="0"/>
              </a:rPr>
              <a:t>Catholic Mutual at any time to discuss a situation or problem that you believe could result </a:t>
            </a:r>
            <a:r>
              <a:rPr lang="en-US" sz="2000" dirty="0" smtClean="0">
                <a:solidFill>
                  <a:srgbClr val="000000"/>
                </a:solidFill>
                <a:latin typeface="Calibri" panose="020F0502020204030204" pitchFamily="34" charset="0"/>
              </a:rPr>
              <a:t>in liability </a:t>
            </a:r>
            <a:r>
              <a:rPr lang="en-US" sz="2000" dirty="0">
                <a:solidFill>
                  <a:srgbClr val="000000"/>
                </a:solidFill>
                <a:latin typeface="Calibri" panose="020F0502020204030204" pitchFamily="34" charset="0"/>
              </a:rPr>
              <a:t>for the parish.</a:t>
            </a:r>
            <a:endParaRPr lang="en-US" sz="2000" dirty="0"/>
          </a:p>
        </p:txBody>
      </p:sp>
    </p:spTree>
    <p:extLst>
      <p:ext uri="{BB962C8B-B14F-4D97-AF65-F5344CB8AC3E}">
        <p14:creationId xmlns:p14="http://schemas.microsoft.com/office/powerpoint/2010/main" val="257766259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3309" y="736983"/>
            <a:ext cx="6096000" cy="4401205"/>
          </a:xfrm>
          <a:prstGeom prst="rect">
            <a:avLst/>
          </a:prstGeom>
        </p:spPr>
        <p:txBody>
          <a:bodyPr>
            <a:spAutoFit/>
          </a:bodyPr>
          <a:lstStyle/>
          <a:p>
            <a:r>
              <a:rPr lang="en-US" sz="2800" dirty="0">
                <a:solidFill>
                  <a:srgbClr val="000000"/>
                </a:solidFill>
                <a:latin typeface="Calibri" panose="020F0502020204030204" pitchFamily="34" charset="0"/>
              </a:rPr>
              <a:t>Catholic Mutual Group</a:t>
            </a:r>
          </a:p>
          <a:p>
            <a:r>
              <a:rPr lang="en-US" sz="2800" dirty="0">
                <a:solidFill>
                  <a:srgbClr val="000000"/>
                </a:solidFill>
                <a:latin typeface="Calibri" panose="020F0502020204030204" pitchFamily="34" charset="0"/>
              </a:rPr>
              <a:t>P.O. Box 178</a:t>
            </a:r>
          </a:p>
          <a:p>
            <a:r>
              <a:rPr lang="en-US" sz="2800" dirty="0">
                <a:solidFill>
                  <a:srgbClr val="000000"/>
                </a:solidFill>
                <a:latin typeface="Calibri" panose="020F0502020204030204" pitchFamily="34" charset="0"/>
              </a:rPr>
              <a:t>Menomonee Falls, WI 53052-0178</a:t>
            </a:r>
          </a:p>
          <a:p>
            <a:r>
              <a:rPr lang="en-US" sz="2800" dirty="0">
                <a:solidFill>
                  <a:srgbClr val="000000"/>
                </a:solidFill>
                <a:latin typeface="Calibri" panose="020F0502020204030204" pitchFamily="34" charset="0"/>
              </a:rPr>
              <a:t>Ph. 262-255-6906</a:t>
            </a:r>
          </a:p>
          <a:p>
            <a:r>
              <a:rPr lang="en-US" sz="2800" dirty="0">
                <a:solidFill>
                  <a:srgbClr val="000000"/>
                </a:solidFill>
                <a:latin typeface="Calibri" panose="020F0502020204030204" pitchFamily="34" charset="0"/>
              </a:rPr>
              <a:t>Fx</a:t>
            </a:r>
            <a:r>
              <a:rPr lang="en-US" sz="2800" dirty="0">
                <a:solidFill>
                  <a:srgbClr val="000000"/>
                </a:solidFill>
                <a:latin typeface="Calibri" panose="020F0502020204030204" pitchFamily="34" charset="0"/>
              </a:rPr>
              <a:t>. 262-255- 7276</a:t>
            </a:r>
          </a:p>
          <a:p>
            <a:endParaRPr lang="en-US" sz="2800" dirty="0" smtClean="0">
              <a:solidFill>
                <a:srgbClr val="000000"/>
              </a:solidFill>
              <a:latin typeface="Calibri" panose="020F0502020204030204" pitchFamily="34" charset="0"/>
            </a:endParaRPr>
          </a:p>
          <a:p>
            <a:endParaRPr lang="en-US" sz="2800" dirty="0" smtClean="0">
              <a:solidFill>
                <a:srgbClr val="000000"/>
              </a:solidFill>
              <a:latin typeface="Calibri" panose="020F0502020204030204" pitchFamily="34" charset="0"/>
            </a:endParaRPr>
          </a:p>
          <a:p>
            <a:r>
              <a:rPr lang="en-US" sz="2800" dirty="0" smtClean="0">
                <a:solidFill>
                  <a:srgbClr val="000000"/>
                </a:solidFill>
                <a:latin typeface="Calibri" panose="020F0502020204030204" pitchFamily="34" charset="0"/>
              </a:rPr>
              <a:t>Molly </a:t>
            </a:r>
            <a:r>
              <a:rPr lang="en-US" sz="2800" dirty="0">
                <a:solidFill>
                  <a:srgbClr val="000000"/>
                </a:solidFill>
                <a:latin typeface="Calibri" panose="020F0502020204030204" pitchFamily="34" charset="0"/>
              </a:rPr>
              <a:t>Hatfield, Claims/Risk Manager</a:t>
            </a:r>
          </a:p>
          <a:p>
            <a:r>
              <a:rPr lang="en-US" sz="2800" dirty="0">
                <a:solidFill>
                  <a:srgbClr val="0000FF"/>
                </a:solidFill>
                <a:latin typeface="Calibri" panose="020F0502020204030204" pitchFamily="34" charset="0"/>
              </a:rPr>
              <a:t>mhatfield@catholicmutual.org</a:t>
            </a:r>
          </a:p>
          <a:p>
            <a:r>
              <a:rPr lang="en-US" sz="2800" dirty="0">
                <a:solidFill>
                  <a:srgbClr val="000000"/>
                </a:solidFill>
                <a:latin typeface="Calibri" panose="020F0502020204030204" pitchFamily="34" charset="0"/>
              </a:rPr>
              <a:t>cell phone: 414-405-2603</a:t>
            </a:r>
            <a:endParaRPr lang="en-US" sz="2800" dirty="0"/>
          </a:p>
        </p:txBody>
      </p:sp>
    </p:spTree>
    <p:extLst>
      <p:ext uri="{BB962C8B-B14F-4D97-AF65-F5344CB8AC3E}">
        <p14:creationId xmlns:p14="http://schemas.microsoft.com/office/powerpoint/2010/main" val="37493170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92668" y="0"/>
            <a:ext cx="6351745" cy="8115353"/>
          </a:xfrm>
          <a:prstGeom prst="rect">
            <a:avLst/>
          </a:prstGeom>
        </p:spPr>
      </p:pic>
    </p:spTree>
    <p:extLst>
      <p:ext uri="{BB962C8B-B14F-4D97-AF65-F5344CB8AC3E}">
        <p14:creationId xmlns:p14="http://schemas.microsoft.com/office/powerpoint/2010/main" val="261074152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48112" y="-19338"/>
            <a:ext cx="5830225" cy="6877338"/>
          </a:xfrm>
          <a:prstGeom prst="rect">
            <a:avLst/>
          </a:prstGeom>
        </p:spPr>
      </p:pic>
    </p:spTree>
    <p:extLst>
      <p:ext uri="{BB962C8B-B14F-4D97-AF65-F5344CB8AC3E}">
        <p14:creationId xmlns:p14="http://schemas.microsoft.com/office/powerpoint/2010/main" val="28187090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86199" y="-29411"/>
            <a:ext cx="6043059" cy="7358466"/>
          </a:xfrm>
          <a:prstGeom prst="rect">
            <a:avLst/>
          </a:prstGeom>
        </p:spPr>
      </p:pic>
    </p:spTree>
    <p:extLst>
      <p:ext uri="{BB962C8B-B14F-4D97-AF65-F5344CB8AC3E}">
        <p14:creationId xmlns:p14="http://schemas.microsoft.com/office/powerpoint/2010/main" val="642108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1371600" y="1803405"/>
            <a:ext cx="9448800" cy="2311395"/>
          </a:xfrm>
        </p:spPr>
        <p:txBody>
          <a:bodyPr>
            <a:normAutofit/>
          </a:bodyPr>
          <a:lstStyle/>
          <a:p>
            <a:pPr algn="ctr"/>
            <a:r>
              <a:rPr lang="en-US" dirty="0" smtClean="0"/>
              <a:t>Sexual harassment: A Commonsense Approach</a:t>
            </a:r>
            <a:endParaRPr lang="en-US" dirty="0"/>
          </a:p>
        </p:txBody>
      </p:sp>
    </p:spTree>
    <p:extLst>
      <p:ext uri="{BB962C8B-B14F-4D97-AF65-F5344CB8AC3E}">
        <p14:creationId xmlns:p14="http://schemas.microsoft.com/office/powerpoint/2010/main" val="236467209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9524" y="118064"/>
            <a:ext cx="5573857" cy="6739936"/>
          </a:xfrm>
          <a:prstGeom prst="rect">
            <a:avLst/>
          </a:prstGeom>
        </p:spPr>
      </p:pic>
    </p:spTree>
    <p:extLst>
      <p:ext uri="{BB962C8B-B14F-4D97-AF65-F5344CB8AC3E}">
        <p14:creationId xmlns:p14="http://schemas.microsoft.com/office/powerpoint/2010/main" val="38158226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72938" y="263236"/>
            <a:ext cx="5518662" cy="6660454"/>
          </a:xfrm>
          <a:prstGeom prst="rect">
            <a:avLst/>
          </a:prstGeom>
        </p:spPr>
      </p:pic>
    </p:spTree>
    <p:extLst>
      <p:ext uri="{BB962C8B-B14F-4D97-AF65-F5344CB8AC3E}">
        <p14:creationId xmlns:p14="http://schemas.microsoft.com/office/powerpoint/2010/main" val="35551077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822" y="443346"/>
            <a:ext cx="5644905" cy="6321310"/>
          </a:xfrm>
          <a:prstGeom prst="rect">
            <a:avLst/>
          </a:prstGeom>
        </p:spPr>
      </p:pic>
    </p:spTree>
    <p:extLst>
      <p:ext uri="{BB962C8B-B14F-4D97-AF65-F5344CB8AC3E}">
        <p14:creationId xmlns:p14="http://schemas.microsoft.com/office/powerpoint/2010/main" val="420769328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24300" y="456037"/>
            <a:ext cx="6078682" cy="6278639"/>
          </a:xfrm>
          <a:prstGeom prst="rect">
            <a:avLst/>
          </a:prstGeom>
        </p:spPr>
      </p:pic>
    </p:spTree>
    <p:extLst>
      <p:ext uri="{BB962C8B-B14F-4D97-AF65-F5344CB8AC3E}">
        <p14:creationId xmlns:p14="http://schemas.microsoft.com/office/powerpoint/2010/main" val="316735631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09"/>
            <a:ext cx="8911687" cy="4391235"/>
          </a:xfrm>
        </p:spPr>
        <p:txBody>
          <a:bodyPr>
            <a:normAutofit/>
          </a:bodyPr>
          <a:lstStyle/>
          <a:p>
            <a:r>
              <a:rPr lang="en-US" dirty="0" smtClean="0"/>
              <a:t>Questions for Molly?</a:t>
            </a:r>
            <a:br>
              <a:rPr lang="en-US" dirty="0" smtClean="0"/>
            </a:br>
            <a:r>
              <a:rPr lang="en-US" dirty="0" smtClean="0"/>
              <a:t/>
            </a:r>
            <a:br>
              <a:rPr lang="en-US" dirty="0" smtClean="0"/>
            </a:br>
            <a:r>
              <a:rPr lang="en-US" dirty="0"/>
              <a:t/>
            </a:r>
            <a:br>
              <a:rPr lang="en-US" dirty="0"/>
            </a:br>
            <a:r>
              <a:rPr lang="en-US" dirty="0"/>
              <a:t/>
            </a:r>
            <a:br>
              <a:rPr lang="en-US" dirty="0"/>
            </a:br>
            <a:r>
              <a:rPr lang="en-US" dirty="0" smtClean="0"/>
              <a:t/>
            </a:r>
            <a:br>
              <a:rPr lang="en-US" dirty="0" smtClean="0"/>
            </a:br>
            <a:r>
              <a:rPr lang="en-US" dirty="0" smtClean="0"/>
              <a:t>Up Next: Year-End Financial Reminders, Katie Esterle</a:t>
            </a:r>
            <a:endParaRPr lang="en-US" dirty="0"/>
          </a:p>
        </p:txBody>
      </p:sp>
    </p:spTree>
    <p:extLst>
      <p:ext uri="{BB962C8B-B14F-4D97-AF65-F5344CB8AC3E}">
        <p14:creationId xmlns:p14="http://schemas.microsoft.com/office/powerpoint/2010/main" val="279851564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2925" y="624109"/>
            <a:ext cx="8911687" cy="3158181"/>
          </a:xfrm>
        </p:spPr>
        <p:txBody>
          <a:bodyPr>
            <a:normAutofit/>
          </a:bodyPr>
          <a:lstStyle/>
          <a:p>
            <a:r>
              <a:rPr lang="en-US" dirty="0" smtClean="0"/>
              <a:t>Year-End Financial Reminders</a:t>
            </a:r>
            <a:br>
              <a:rPr lang="en-US" dirty="0" smtClean="0"/>
            </a:br>
            <a:r>
              <a:rPr lang="en-US" dirty="0" smtClean="0"/>
              <a:t> </a:t>
            </a:r>
            <a:br>
              <a:rPr lang="en-US" dirty="0" smtClean="0"/>
            </a:br>
            <a:r>
              <a:rPr lang="en-US" dirty="0" smtClean="0"/>
              <a:t>*1099’s and W-2s</a:t>
            </a:r>
            <a:endParaRPr lang="en-US" dirty="0"/>
          </a:p>
        </p:txBody>
      </p:sp>
    </p:spTree>
    <p:extLst>
      <p:ext uri="{BB962C8B-B14F-4D97-AF65-F5344CB8AC3E}">
        <p14:creationId xmlns:p14="http://schemas.microsoft.com/office/powerpoint/2010/main" val="226628188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Year-End Financial Reminders</a:t>
            </a:r>
            <a:endParaRPr lang="en-US" dirty="0"/>
          </a:p>
        </p:txBody>
      </p:sp>
      <p:sp>
        <p:nvSpPr>
          <p:cNvPr id="3" name="Content Placeholder 2"/>
          <p:cNvSpPr>
            <a:spLocks noGrp="1"/>
          </p:cNvSpPr>
          <p:nvPr>
            <p:ph idx="1"/>
          </p:nvPr>
        </p:nvSpPr>
        <p:spPr/>
        <p:txBody>
          <a:bodyPr/>
          <a:lstStyle/>
          <a:p>
            <a:r>
              <a:rPr lang="en-US" sz="4000" dirty="0" smtClean="0"/>
              <a:t>1099’s</a:t>
            </a:r>
          </a:p>
          <a:p>
            <a:pPr marL="0" indent="0">
              <a:buNone/>
            </a:pPr>
            <a:endParaRPr lang="en-US" sz="4000" dirty="0"/>
          </a:p>
          <a:p>
            <a:r>
              <a:rPr lang="en-US" sz="4000" dirty="0" smtClean="0"/>
              <a:t>First…. A Quiz!</a:t>
            </a:r>
            <a:endParaRPr lang="en-US" dirty="0"/>
          </a:p>
        </p:txBody>
      </p:sp>
    </p:spTree>
    <p:extLst>
      <p:ext uri="{BB962C8B-B14F-4D97-AF65-F5344CB8AC3E}">
        <p14:creationId xmlns:p14="http://schemas.microsoft.com/office/powerpoint/2010/main" val="36504856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Year-End Financial Reminders-</a:t>
            </a:r>
            <a:br>
              <a:rPr lang="en-US" dirty="0" smtClean="0"/>
            </a:br>
            <a:r>
              <a:rPr lang="en-US" dirty="0" smtClean="0"/>
              <a:t>1099’s</a:t>
            </a:r>
            <a:endParaRPr lang="en-US" dirty="0"/>
          </a:p>
        </p:txBody>
      </p:sp>
      <p:sp>
        <p:nvSpPr>
          <p:cNvPr id="3" name="Content Placeholder 2"/>
          <p:cNvSpPr>
            <a:spLocks noGrp="1"/>
          </p:cNvSpPr>
          <p:nvPr>
            <p:ph idx="1"/>
          </p:nvPr>
        </p:nvSpPr>
        <p:spPr>
          <a:xfrm>
            <a:off x="2589212" y="1905000"/>
            <a:ext cx="8915400" cy="4842164"/>
          </a:xfrm>
        </p:spPr>
        <p:txBody>
          <a:bodyPr>
            <a:noAutofit/>
          </a:bodyPr>
          <a:lstStyle/>
          <a:p>
            <a:r>
              <a:rPr lang="en-US" sz="2000" dirty="0" smtClean="0"/>
              <a:t>Form 1099 should be issued for all non-employees who the parish paid $600 or more in a calendar year for services they performed</a:t>
            </a:r>
          </a:p>
          <a:p>
            <a:r>
              <a:rPr lang="en-US" sz="2000" dirty="0" smtClean="0"/>
              <a:t>Not all vendors receive a 1099.</a:t>
            </a:r>
          </a:p>
          <a:p>
            <a:pPr lvl="1"/>
            <a:r>
              <a:rPr lang="en-US" sz="2000" dirty="0" smtClean="0"/>
              <a:t>You should have a W-9 on file for any vendor that you pay (this includes individuals) for services. No new vendors should be paid without this document filled out by the vendor.</a:t>
            </a:r>
          </a:p>
          <a:p>
            <a:pPr lvl="1"/>
            <a:r>
              <a:rPr lang="en-US" sz="2000" dirty="0" smtClean="0"/>
              <a:t>A W-9 tells you (the parish) the federal tax classification of the vendor. </a:t>
            </a:r>
          </a:p>
          <a:p>
            <a:pPr lvl="2"/>
            <a:r>
              <a:rPr lang="en-US" sz="2000" dirty="0" smtClean="0"/>
              <a:t>The vendor should fill it out,  including their tax classification and EIN or Social Security Number</a:t>
            </a:r>
          </a:p>
          <a:p>
            <a:pPr lvl="1"/>
            <a:r>
              <a:rPr lang="en-US" sz="2000" dirty="0" smtClean="0"/>
              <a:t>You should use the data provided on the W-9 to determine if they are eligible for a 1099 and that information should be entered in your accounting software.</a:t>
            </a:r>
            <a:endParaRPr lang="en-US" sz="2000" dirty="0"/>
          </a:p>
        </p:txBody>
      </p:sp>
    </p:spTree>
    <p:extLst>
      <p:ext uri="{BB962C8B-B14F-4D97-AF65-F5344CB8AC3E}">
        <p14:creationId xmlns:p14="http://schemas.microsoft.com/office/powerpoint/2010/main" val="360654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Year-End Financial Reminders-</a:t>
            </a:r>
            <a:br>
              <a:rPr lang="en-US" dirty="0"/>
            </a:br>
            <a:r>
              <a:rPr lang="en-US" dirty="0"/>
              <a:t>1099’s</a:t>
            </a:r>
          </a:p>
        </p:txBody>
      </p:sp>
      <p:pic>
        <p:nvPicPr>
          <p:cNvPr id="4" name="Content Placeholder 3"/>
          <p:cNvPicPr>
            <a:picLocks noGrp="1" noChangeAspect="1"/>
          </p:cNvPicPr>
          <p:nvPr>
            <p:ph idx="1"/>
          </p:nvPr>
        </p:nvPicPr>
        <p:blipFill>
          <a:blip r:embed="rId2"/>
          <a:stretch>
            <a:fillRect/>
          </a:stretch>
        </p:blipFill>
        <p:spPr>
          <a:xfrm>
            <a:off x="1995055" y="1786371"/>
            <a:ext cx="9509557" cy="4770788"/>
          </a:xfrm>
          <a:prstGeom prst="rect">
            <a:avLst/>
          </a:prstGeom>
        </p:spPr>
      </p:pic>
    </p:spTree>
    <p:extLst>
      <p:ext uri="{BB962C8B-B14F-4D97-AF65-F5344CB8AC3E}">
        <p14:creationId xmlns:p14="http://schemas.microsoft.com/office/powerpoint/2010/main" val="321153498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36183"/>
            <a:ext cx="8911687" cy="1280890"/>
          </a:xfrm>
        </p:spPr>
        <p:txBody>
          <a:bodyPr/>
          <a:lstStyle/>
          <a:p>
            <a:r>
              <a:rPr lang="en-US" dirty="0"/>
              <a:t>Year-End Financial Reminders-</a:t>
            </a:r>
            <a:br>
              <a:rPr lang="en-US" dirty="0"/>
            </a:br>
            <a:r>
              <a:rPr lang="en-US" dirty="0"/>
              <a:t>1099’s</a:t>
            </a:r>
          </a:p>
        </p:txBody>
      </p:sp>
      <p:sp>
        <p:nvSpPr>
          <p:cNvPr id="3" name="Content Placeholder 2"/>
          <p:cNvSpPr>
            <a:spLocks noGrp="1"/>
          </p:cNvSpPr>
          <p:nvPr>
            <p:ph idx="1"/>
          </p:nvPr>
        </p:nvSpPr>
        <p:spPr>
          <a:xfrm>
            <a:off x="2589212" y="1787236"/>
            <a:ext cx="8915400" cy="5070763"/>
          </a:xfrm>
        </p:spPr>
        <p:txBody>
          <a:bodyPr>
            <a:noAutofit/>
          </a:bodyPr>
          <a:lstStyle/>
          <a:p>
            <a:r>
              <a:rPr lang="en-US" sz="2800" dirty="0" smtClean="0"/>
              <a:t>So, vendors who are:</a:t>
            </a:r>
          </a:p>
          <a:p>
            <a:pPr lvl="1"/>
            <a:r>
              <a:rPr lang="en-US" sz="2800" dirty="0" smtClean="0"/>
              <a:t>Individuals/sole proprietors</a:t>
            </a:r>
          </a:p>
          <a:p>
            <a:pPr lvl="1"/>
            <a:r>
              <a:rPr lang="en-US" sz="2800" dirty="0" smtClean="0"/>
              <a:t>Partnerships</a:t>
            </a:r>
          </a:p>
          <a:p>
            <a:pPr lvl="1"/>
            <a:r>
              <a:rPr lang="en-US" sz="2800" dirty="0" smtClean="0"/>
              <a:t>Trusts/estates</a:t>
            </a:r>
          </a:p>
          <a:p>
            <a:pPr lvl="1"/>
            <a:r>
              <a:rPr lang="en-US" sz="2800" dirty="0" smtClean="0"/>
              <a:t>LLC’s (Partnerships Only)</a:t>
            </a:r>
          </a:p>
          <a:p>
            <a:pPr lvl="1"/>
            <a:endParaRPr lang="en-US" sz="2800" dirty="0"/>
          </a:p>
          <a:p>
            <a:pPr lvl="1"/>
            <a:r>
              <a:rPr lang="en-US" sz="2800" dirty="0" smtClean="0"/>
              <a:t>Are all 1099 eligible</a:t>
            </a:r>
          </a:p>
          <a:p>
            <a:pPr marL="457200" lvl="1" indent="0">
              <a:buNone/>
            </a:pPr>
            <a:endParaRPr lang="en-US" sz="2800" dirty="0"/>
          </a:p>
          <a:p>
            <a:pPr lvl="1"/>
            <a:r>
              <a:rPr lang="en-US" sz="2800" dirty="0" smtClean="0"/>
              <a:t>So let’s review your Quiz</a:t>
            </a:r>
            <a:endParaRPr lang="en-US" sz="2800" dirty="0"/>
          </a:p>
        </p:txBody>
      </p:sp>
    </p:spTree>
    <p:extLst>
      <p:ext uri="{BB962C8B-B14F-4D97-AF65-F5344CB8AC3E}">
        <p14:creationId xmlns:p14="http://schemas.microsoft.com/office/powerpoint/2010/main" val="1544792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764373"/>
            <a:ext cx="10820400" cy="1293028"/>
          </a:xfrm>
        </p:spPr>
        <p:txBody>
          <a:bodyPr/>
          <a:lstStyle/>
          <a:p>
            <a:pPr algn="ctr"/>
            <a:r>
              <a:rPr lang="en-US" cap="none" dirty="0" smtClean="0"/>
              <a:t>Harassment High Points</a:t>
            </a:r>
            <a:endParaRPr lang="en-US" cap="none" dirty="0"/>
          </a:p>
        </p:txBody>
      </p:sp>
      <p:sp>
        <p:nvSpPr>
          <p:cNvPr id="24" name="Content Placeholder 23"/>
          <p:cNvSpPr>
            <a:spLocks noGrp="1"/>
          </p:cNvSpPr>
          <p:nvPr>
            <p:ph idx="1"/>
          </p:nvPr>
        </p:nvSpPr>
        <p:spPr>
          <a:xfrm>
            <a:off x="685800" y="1511300"/>
            <a:ext cx="10820400" cy="5092700"/>
          </a:xfrm>
        </p:spPr>
        <p:txBody>
          <a:bodyPr>
            <a:normAutofit/>
          </a:bodyPr>
          <a:lstStyle/>
          <a:p>
            <a:r>
              <a:rPr lang="en-US" sz="3000" b="1" dirty="0">
                <a:solidFill>
                  <a:schemeClr val="accent2"/>
                </a:solidFill>
              </a:rPr>
              <a:t>Hostile work environment is </a:t>
            </a:r>
            <a:r>
              <a:rPr lang="en-US" sz="3000" dirty="0"/>
              <a:t>ongoing, pervasive, or severe behavior.</a:t>
            </a:r>
          </a:p>
          <a:p>
            <a:r>
              <a:rPr lang="en-US" sz="3000" b="1" dirty="0" smtClean="0">
                <a:solidFill>
                  <a:schemeClr val="accent2"/>
                </a:solidFill>
              </a:rPr>
              <a:t>Sexual harassment is </a:t>
            </a:r>
            <a:r>
              <a:rPr lang="en-US" sz="3000" dirty="0" smtClean="0"/>
              <a:t>unwelcomed conduct of a sexual nature and it is looked at from the view point of the victim.</a:t>
            </a:r>
          </a:p>
          <a:p>
            <a:r>
              <a:rPr lang="en-US" sz="3000" dirty="0" smtClean="0"/>
              <a:t>Can cross the line when it is unwelcomed &amp; not reciprocated.</a:t>
            </a:r>
          </a:p>
          <a:p>
            <a:r>
              <a:rPr lang="en-US" sz="3000" dirty="0" smtClean="0"/>
              <a:t>Victim can be intended person or third party </a:t>
            </a:r>
          </a:p>
          <a:p>
            <a:pPr marL="0" indent="0">
              <a:buNone/>
            </a:pPr>
            <a:r>
              <a:rPr lang="en-US" sz="3000" dirty="0"/>
              <a:t> </a:t>
            </a:r>
            <a:r>
              <a:rPr lang="en-US" sz="3000" dirty="0" smtClean="0"/>
              <a:t>   observer.</a:t>
            </a:r>
          </a:p>
        </p:txBody>
      </p:sp>
      <p:pic>
        <p:nvPicPr>
          <p:cNvPr id="5"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4731" y="5334000"/>
            <a:ext cx="2074543" cy="138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58482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36183"/>
            <a:ext cx="8911687" cy="1280890"/>
          </a:xfrm>
        </p:spPr>
        <p:txBody>
          <a:bodyPr/>
          <a:lstStyle/>
          <a:p>
            <a:r>
              <a:rPr lang="en-US" dirty="0"/>
              <a:t>Year-End Financial Reminders-</a:t>
            </a:r>
            <a:br>
              <a:rPr lang="en-US" dirty="0"/>
            </a:br>
            <a:r>
              <a:rPr lang="en-US" dirty="0" smtClean="0"/>
              <a:t>W-2’s</a:t>
            </a:r>
            <a:endParaRPr lang="en-US" dirty="0"/>
          </a:p>
        </p:txBody>
      </p:sp>
      <p:sp>
        <p:nvSpPr>
          <p:cNvPr id="3" name="Content Placeholder 2"/>
          <p:cNvSpPr>
            <a:spLocks noGrp="1"/>
          </p:cNvSpPr>
          <p:nvPr>
            <p:ph idx="1"/>
          </p:nvPr>
        </p:nvSpPr>
        <p:spPr>
          <a:xfrm>
            <a:off x="2589212" y="1787236"/>
            <a:ext cx="8915400" cy="5070763"/>
          </a:xfrm>
        </p:spPr>
        <p:txBody>
          <a:bodyPr>
            <a:noAutofit/>
          </a:bodyPr>
          <a:lstStyle/>
          <a:p>
            <a:r>
              <a:rPr lang="en-US" sz="2800" dirty="0" smtClean="0"/>
              <a:t>Should be prepared for all employees</a:t>
            </a:r>
          </a:p>
          <a:p>
            <a:pPr lvl="1"/>
            <a:r>
              <a:rPr lang="en-US" sz="2600" dirty="0" smtClean="0"/>
              <a:t>Generally speaking, a single person should be receive a 1099 and a W-2 from your parish</a:t>
            </a:r>
          </a:p>
          <a:p>
            <a:pPr lvl="2"/>
            <a:r>
              <a:rPr lang="en-US" sz="2400" dirty="0" smtClean="0"/>
              <a:t>UNLESS – their designation or position changed during the calendar year</a:t>
            </a:r>
          </a:p>
          <a:p>
            <a:pPr lvl="2"/>
            <a:endParaRPr lang="en-US" sz="2400" dirty="0"/>
          </a:p>
          <a:p>
            <a:pPr lvl="2"/>
            <a:r>
              <a:rPr lang="en-US" sz="2400" dirty="0" smtClean="0"/>
              <a:t>Let’s review a couple of examples.</a:t>
            </a:r>
            <a:endParaRPr lang="en-US" sz="2400" dirty="0"/>
          </a:p>
        </p:txBody>
      </p:sp>
    </p:spTree>
    <p:extLst>
      <p:ext uri="{BB962C8B-B14F-4D97-AF65-F5344CB8AC3E}">
        <p14:creationId xmlns:p14="http://schemas.microsoft.com/office/powerpoint/2010/main" val="50546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179" y="241069"/>
            <a:ext cx="9531433" cy="997527"/>
          </a:xfrm>
        </p:spPr>
        <p:txBody>
          <a:bodyPr>
            <a:normAutofit fontScale="90000"/>
          </a:bodyPr>
          <a:lstStyle/>
          <a:p>
            <a:r>
              <a:rPr lang="en-US" dirty="0" smtClean="0"/>
              <a:t>Year-End Financial Reminders</a:t>
            </a:r>
            <a:br>
              <a:rPr lang="en-US" dirty="0" smtClean="0"/>
            </a:br>
            <a:r>
              <a:rPr lang="en-US" dirty="0" smtClean="0"/>
              <a:t>W-2s</a:t>
            </a:r>
            <a:endParaRPr lang="en-US" dirty="0"/>
          </a:p>
        </p:txBody>
      </p:sp>
      <p:sp>
        <p:nvSpPr>
          <p:cNvPr id="3" name="Content Placeholder 2"/>
          <p:cNvSpPr>
            <a:spLocks noGrp="1"/>
          </p:cNvSpPr>
          <p:nvPr>
            <p:ph idx="1"/>
          </p:nvPr>
        </p:nvSpPr>
        <p:spPr>
          <a:xfrm>
            <a:off x="2081463" y="1371600"/>
            <a:ext cx="9423149" cy="4539622"/>
          </a:xfrm>
        </p:spPr>
        <p:txBody>
          <a:bodyPr>
            <a:normAutofit/>
          </a:bodyPr>
          <a:lstStyle/>
          <a:p>
            <a:pPr marL="914400" lvl="1" indent="-457200">
              <a:buFont typeface="+mj-lt"/>
              <a:buAutoNum type="arabicPeriod"/>
            </a:pPr>
            <a:r>
              <a:rPr lang="en-US" sz="2200" dirty="0" smtClean="0"/>
              <a:t>If an employee is part of the lay pension program and/or contributes to a 403b (or 401k), box 13 on their W-2 should be checked</a:t>
            </a:r>
          </a:p>
          <a:p>
            <a:pPr lvl="1"/>
            <a:endParaRPr lang="en-US" sz="2200" dirty="0"/>
          </a:p>
        </p:txBody>
      </p:sp>
      <p:pic>
        <p:nvPicPr>
          <p:cNvPr id="4" name="Picture 3"/>
          <p:cNvPicPr>
            <a:picLocks noChangeAspect="1"/>
          </p:cNvPicPr>
          <p:nvPr/>
        </p:nvPicPr>
        <p:blipFill>
          <a:blip r:embed="rId2"/>
          <a:stretch>
            <a:fillRect/>
          </a:stretch>
        </p:blipFill>
        <p:spPr>
          <a:xfrm>
            <a:off x="2081463" y="2468881"/>
            <a:ext cx="9115425" cy="4322617"/>
          </a:xfrm>
          <a:prstGeom prst="rect">
            <a:avLst/>
          </a:prstGeom>
        </p:spPr>
      </p:pic>
    </p:spTree>
    <p:extLst>
      <p:ext uri="{BB962C8B-B14F-4D97-AF65-F5344CB8AC3E}">
        <p14:creationId xmlns:p14="http://schemas.microsoft.com/office/powerpoint/2010/main" val="31617109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179" y="241069"/>
            <a:ext cx="9531433" cy="997527"/>
          </a:xfrm>
        </p:spPr>
        <p:txBody>
          <a:bodyPr>
            <a:normAutofit fontScale="90000"/>
          </a:bodyPr>
          <a:lstStyle/>
          <a:p>
            <a:r>
              <a:rPr lang="en-US" dirty="0" smtClean="0"/>
              <a:t>Year-End Financial Reminders</a:t>
            </a:r>
            <a:br>
              <a:rPr lang="en-US" dirty="0" smtClean="0"/>
            </a:br>
            <a:r>
              <a:rPr lang="en-US" dirty="0" smtClean="0"/>
              <a:t>W-2s</a:t>
            </a:r>
            <a:endParaRPr lang="en-US" dirty="0"/>
          </a:p>
        </p:txBody>
      </p:sp>
      <p:sp>
        <p:nvSpPr>
          <p:cNvPr id="3" name="Content Placeholder 2"/>
          <p:cNvSpPr>
            <a:spLocks noGrp="1"/>
          </p:cNvSpPr>
          <p:nvPr>
            <p:ph idx="1"/>
          </p:nvPr>
        </p:nvSpPr>
        <p:spPr>
          <a:xfrm>
            <a:off x="2081463" y="1371600"/>
            <a:ext cx="9423149" cy="4539622"/>
          </a:xfrm>
        </p:spPr>
        <p:txBody>
          <a:bodyPr>
            <a:normAutofit/>
          </a:bodyPr>
          <a:lstStyle/>
          <a:p>
            <a:pPr lvl="1"/>
            <a:r>
              <a:rPr lang="en-US" sz="2400" dirty="0" smtClean="0"/>
              <a:t>In most cases, your priest’s W-2 will look significantly different than that of all other employees. This is due to their dual tax status: employees for income tax purposes but self-employed for Social </a:t>
            </a:r>
            <a:r>
              <a:rPr lang="en-US" sz="2400" dirty="0"/>
              <a:t>S</a:t>
            </a:r>
            <a:r>
              <a:rPr lang="en-US" sz="2400" dirty="0" smtClean="0"/>
              <a:t>ecurity and Medicare purposes.</a:t>
            </a:r>
          </a:p>
          <a:p>
            <a:pPr marL="1200150" lvl="2" indent="-342900"/>
            <a:r>
              <a:rPr lang="en-US" sz="2400" dirty="0" smtClean="0"/>
              <a:t>Typically, only Box 1 and 2 are filled out. Boxes 3-12 are blank.</a:t>
            </a:r>
          </a:p>
          <a:p>
            <a:pPr marL="1200150" lvl="2" indent="-342900"/>
            <a:r>
              <a:rPr lang="en-US" sz="2400" dirty="0" smtClean="0"/>
              <a:t>Box 13 “Retirement Box” should be checked, as they patriciate in the Priest Pension Plan.</a:t>
            </a:r>
            <a:endParaRPr lang="en-US" sz="2400" dirty="0"/>
          </a:p>
          <a:p>
            <a:pPr marL="1200150" lvl="2" indent="-342900"/>
            <a:r>
              <a:rPr lang="en-US" sz="2400" dirty="0" smtClean="0"/>
              <a:t>Housing should be included in Box 14.</a:t>
            </a:r>
          </a:p>
          <a:p>
            <a:pPr marL="457200" lvl="1" indent="0">
              <a:buNone/>
            </a:pPr>
            <a:endParaRPr lang="en-US" sz="2200" dirty="0"/>
          </a:p>
        </p:txBody>
      </p:sp>
    </p:spTree>
    <p:extLst>
      <p:ext uri="{BB962C8B-B14F-4D97-AF65-F5344CB8AC3E}">
        <p14:creationId xmlns:p14="http://schemas.microsoft.com/office/powerpoint/2010/main" val="222123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70320" y="1434860"/>
            <a:ext cx="7876545" cy="5335725"/>
          </a:xfrm>
          <a:prstGeom prst="rect">
            <a:avLst/>
          </a:prstGeom>
        </p:spPr>
      </p:pic>
      <p:sp>
        <p:nvSpPr>
          <p:cNvPr id="2" name="Title 1"/>
          <p:cNvSpPr>
            <a:spLocks noGrp="1"/>
          </p:cNvSpPr>
          <p:nvPr>
            <p:ph type="title"/>
          </p:nvPr>
        </p:nvSpPr>
        <p:spPr>
          <a:xfrm>
            <a:off x="2363524" y="163475"/>
            <a:ext cx="8911687" cy="1280890"/>
          </a:xfrm>
        </p:spPr>
        <p:txBody>
          <a:bodyPr/>
          <a:lstStyle/>
          <a:p>
            <a:r>
              <a:rPr lang="en-US" dirty="0"/>
              <a:t>Year-End Financial Reminders</a:t>
            </a:r>
            <a:br>
              <a:rPr lang="en-US" dirty="0"/>
            </a:br>
            <a:r>
              <a:rPr lang="en-US" dirty="0" smtClean="0"/>
              <a:t>W-2s for Priests</a:t>
            </a:r>
            <a:endParaRPr lang="en-US" dirty="0"/>
          </a:p>
        </p:txBody>
      </p:sp>
      <p:sp>
        <p:nvSpPr>
          <p:cNvPr id="8" name="TextBox 7"/>
          <p:cNvSpPr txBox="1"/>
          <p:nvPr/>
        </p:nvSpPr>
        <p:spPr>
          <a:xfrm>
            <a:off x="9080890" y="281790"/>
            <a:ext cx="3111110" cy="646331"/>
          </a:xfrm>
          <a:prstGeom prst="rect">
            <a:avLst/>
          </a:prstGeom>
          <a:noFill/>
        </p:spPr>
        <p:txBody>
          <a:bodyPr wrap="square" rtlCol="0">
            <a:spAutoFit/>
          </a:bodyPr>
          <a:lstStyle/>
          <a:p>
            <a:r>
              <a:rPr lang="en-US" dirty="0" smtClean="0"/>
              <a:t>This is after the housing deduction</a:t>
            </a:r>
            <a:endParaRPr lang="en-US" dirty="0"/>
          </a:p>
        </p:txBody>
      </p:sp>
      <p:pic>
        <p:nvPicPr>
          <p:cNvPr id="9" name="Picture 8"/>
          <p:cNvPicPr>
            <a:picLocks noChangeAspect="1"/>
          </p:cNvPicPr>
          <p:nvPr/>
        </p:nvPicPr>
        <p:blipFill>
          <a:blip r:embed="rId3"/>
          <a:stretch>
            <a:fillRect/>
          </a:stretch>
        </p:blipFill>
        <p:spPr>
          <a:xfrm>
            <a:off x="340217" y="-1"/>
            <a:ext cx="1695617" cy="2352370"/>
          </a:xfrm>
          <a:prstGeom prst="rect">
            <a:avLst/>
          </a:prstGeom>
        </p:spPr>
      </p:pic>
      <p:cxnSp>
        <p:nvCxnSpPr>
          <p:cNvPr id="15" name="Straight Arrow Connector 14"/>
          <p:cNvCxnSpPr>
            <a:endCxn id="8" idx="1"/>
          </p:cNvCxnSpPr>
          <p:nvPr/>
        </p:nvCxnSpPr>
        <p:spPr>
          <a:xfrm flipV="1">
            <a:off x="8082951" y="604956"/>
            <a:ext cx="997939" cy="130004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a:stCxn id="23" idx="3"/>
          </p:cNvCxnSpPr>
          <p:nvPr/>
        </p:nvCxnSpPr>
        <p:spPr>
          <a:xfrm flipV="1">
            <a:off x="8169215" y="4364182"/>
            <a:ext cx="2637330" cy="172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834254" y="3901498"/>
            <a:ext cx="1357745" cy="646331"/>
          </a:xfrm>
          <a:prstGeom prst="rect">
            <a:avLst/>
          </a:prstGeom>
          <a:noFill/>
        </p:spPr>
        <p:txBody>
          <a:bodyPr wrap="square" rtlCol="0">
            <a:spAutoFit/>
          </a:bodyPr>
          <a:lstStyle/>
          <a:p>
            <a:r>
              <a:rPr lang="en-US" dirty="0" smtClean="0"/>
              <a:t>Here is housing</a:t>
            </a:r>
            <a:endParaRPr lang="en-US" dirty="0"/>
          </a:p>
        </p:txBody>
      </p:sp>
      <p:sp>
        <p:nvSpPr>
          <p:cNvPr id="5" name="TextBox 4"/>
          <p:cNvSpPr txBox="1"/>
          <p:nvPr/>
        </p:nvSpPr>
        <p:spPr>
          <a:xfrm>
            <a:off x="4014680" y="1665252"/>
            <a:ext cx="1221553" cy="307777"/>
          </a:xfrm>
          <a:prstGeom prst="rect">
            <a:avLst/>
          </a:prstGeom>
          <a:noFill/>
        </p:spPr>
        <p:txBody>
          <a:bodyPr wrap="square" rtlCol="0">
            <a:spAutoFit/>
          </a:bodyPr>
          <a:lstStyle/>
          <a:p>
            <a:r>
              <a:rPr lang="en-US" sz="1400" b="1" dirty="0" smtClean="0">
                <a:latin typeface="Arial Narrow" panose="020B0606020202030204" pitchFamily="34" charset="0"/>
                <a:cs typeface="Arial" panose="020B0604020202020204" pitchFamily="34" charset="0"/>
              </a:rPr>
              <a:t>987-65-4321</a:t>
            </a:r>
            <a:endParaRPr lang="en-US" sz="1400" b="1" dirty="0">
              <a:latin typeface="Arial Narrow" panose="020B0606020202030204" pitchFamily="34" charset="0"/>
              <a:cs typeface="Arial" panose="020B0604020202020204" pitchFamily="34" charset="0"/>
            </a:endParaRPr>
          </a:p>
        </p:txBody>
      </p:sp>
      <p:sp>
        <p:nvSpPr>
          <p:cNvPr id="13" name="TextBox 12"/>
          <p:cNvSpPr txBox="1"/>
          <p:nvPr/>
        </p:nvSpPr>
        <p:spPr>
          <a:xfrm>
            <a:off x="7048768" y="1973217"/>
            <a:ext cx="1221553" cy="307777"/>
          </a:xfrm>
          <a:prstGeom prst="rect">
            <a:avLst/>
          </a:prstGeom>
          <a:noFill/>
        </p:spPr>
        <p:txBody>
          <a:bodyPr wrap="square" rtlCol="0">
            <a:spAutoFit/>
          </a:bodyPr>
          <a:lstStyle/>
          <a:p>
            <a:pPr algn="r"/>
            <a:r>
              <a:rPr lang="en-US" sz="1400" b="1" dirty="0" smtClean="0">
                <a:latin typeface="Arial Narrow" panose="020B0606020202030204" pitchFamily="34" charset="0"/>
                <a:cs typeface="Arial" panose="020B0604020202020204" pitchFamily="34" charset="0"/>
              </a:rPr>
              <a:t>26698.00</a:t>
            </a:r>
            <a:endParaRPr lang="en-US" sz="1400" b="1" dirty="0">
              <a:latin typeface="Arial Narrow" panose="020B0606020202030204" pitchFamily="34" charset="0"/>
              <a:cs typeface="Arial" panose="020B0604020202020204" pitchFamily="34" charset="0"/>
            </a:endParaRPr>
          </a:p>
        </p:txBody>
      </p:sp>
      <p:sp>
        <p:nvSpPr>
          <p:cNvPr id="14" name="TextBox 13"/>
          <p:cNvSpPr txBox="1"/>
          <p:nvPr/>
        </p:nvSpPr>
        <p:spPr>
          <a:xfrm>
            <a:off x="8673072" y="1973217"/>
            <a:ext cx="1221553" cy="307777"/>
          </a:xfrm>
          <a:prstGeom prst="rect">
            <a:avLst/>
          </a:prstGeom>
          <a:noFill/>
        </p:spPr>
        <p:txBody>
          <a:bodyPr wrap="square" rtlCol="0">
            <a:spAutoFit/>
          </a:bodyPr>
          <a:lstStyle/>
          <a:p>
            <a:pPr algn="r"/>
            <a:r>
              <a:rPr lang="en-US" sz="1400" b="1" dirty="0" smtClean="0">
                <a:latin typeface="Arial Narrow" panose="020B0606020202030204" pitchFamily="34" charset="0"/>
                <a:cs typeface="Arial" panose="020B0604020202020204" pitchFamily="34" charset="0"/>
              </a:rPr>
              <a:t>3000.00</a:t>
            </a:r>
            <a:endParaRPr lang="en-US" sz="1400" b="1" dirty="0">
              <a:latin typeface="Arial Narrow" panose="020B0606020202030204" pitchFamily="34" charset="0"/>
              <a:cs typeface="Arial" panose="020B0604020202020204" pitchFamily="34" charset="0"/>
            </a:endParaRPr>
          </a:p>
        </p:txBody>
      </p:sp>
      <p:sp>
        <p:nvSpPr>
          <p:cNvPr id="16" name="TextBox 15"/>
          <p:cNvSpPr txBox="1"/>
          <p:nvPr/>
        </p:nvSpPr>
        <p:spPr>
          <a:xfrm>
            <a:off x="5597815" y="5184375"/>
            <a:ext cx="1221553" cy="307777"/>
          </a:xfrm>
          <a:prstGeom prst="rect">
            <a:avLst/>
          </a:prstGeom>
          <a:noFill/>
        </p:spPr>
        <p:txBody>
          <a:bodyPr wrap="square" rtlCol="0">
            <a:spAutoFit/>
          </a:bodyPr>
          <a:lstStyle/>
          <a:p>
            <a:pPr algn="r"/>
            <a:r>
              <a:rPr lang="en-US" sz="1400" b="1" dirty="0">
                <a:latin typeface="Arial Narrow" panose="020B0606020202030204" pitchFamily="34" charset="0"/>
                <a:cs typeface="Arial" panose="020B0604020202020204" pitchFamily="34" charset="0"/>
              </a:rPr>
              <a:t>6</a:t>
            </a:r>
            <a:r>
              <a:rPr lang="en-US" sz="1400" b="1" dirty="0" smtClean="0">
                <a:latin typeface="Arial Narrow" panose="020B0606020202030204" pitchFamily="34" charset="0"/>
                <a:cs typeface="Arial" panose="020B0604020202020204" pitchFamily="34" charset="0"/>
              </a:rPr>
              <a:t>00.00</a:t>
            </a:r>
            <a:endParaRPr lang="en-US" sz="1400" b="1" dirty="0">
              <a:latin typeface="Arial Narrow" panose="020B0606020202030204" pitchFamily="34" charset="0"/>
              <a:cs typeface="Arial" panose="020B0604020202020204" pitchFamily="34" charset="0"/>
            </a:endParaRPr>
          </a:p>
        </p:txBody>
      </p:sp>
      <p:sp>
        <p:nvSpPr>
          <p:cNvPr id="17" name="TextBox 16"/>
          <p:cNvSpPr txBox="1"/>
          <p:nvPr/>
        </p:nvSpPr>
        <p:spPr>
          <a:xfrm>
            <a:off x="4561485" y="5184375"/>
            <a:ext cx="1221553" cy="307777"/>
          </a:xfrm>
          <a:prstGeom prst="rect">
            <a:avLst/>
          </a:prstGeom>
          <a:noFill/>
        </p:spPr>
        <p:txBody>
          <a:bodyPr wrap="square" rtlCol="0">
            <a:spAutoFit/>
          </a:bodyPr>
          <a:lstStyle/>
          <a:p>
            <a:pPr algn="r"/>
            <a:r>
              <a:rPr lang="en-US" sz="1400" b="1" dirty="0" smtClean="0">
                <a:latin typeface="Arial Narrow" panose="020B0606020202030204" pitchFamily="34" charset="0"/>
                <a:cs typeface="Arial" panose="020B0604020202020204" pitchFamily="34" charset="0"/>
              </a:rPr>
              <a:t>26698.00</a:t>
            </a:r>
            <a:endParaRPr lang="en-US" sz="1400" b="1" dirty="0">
              <a:latin typeface="Arial Narrow" panose="020B0606020202030204" pitchFamily="34" charset="0"/>
              <a:cs typeface="Arial" panose="020B0604020202020204" pitchFamily="34" charset="0"/>
            </a:endParaRPr>
          </a:p>
        </p:txBody>
      </p:sp>
      <p:sp>
        <p:nvSpPr>
          <p:cNvPr id="18" name="TextBox 17"/>
          <p:cNvSpPr txBox="1"/>
          <p:nvPr/>
        </p:nvSpPr>
        <p:spPr>
          <a:xfrm>
            <a:off x="7184889" y="4030527"/>
            <a:ext cx="283365" cy="307777"/>
          </a:xfrm>
          <a:prstGeom prst="rect">
            <a:avLst/>
          </a:prstGeom>
          <a:noFill/>
        </p:spPr>
        <p:txBody>
          <a:bodyPr wrap="square" rtlCol="0">
            <a:spAutoFit/>
          </a:bodyPr>
          <a:lstStyle/>
          <a:p>
            <a:pPr algn="r"/>
            <a:r>
              <a:rPr lang="en-US" sz="1400" b="1" dirty="0" smtClean="0">
                <a:latin typeface="Arial Narrow" panose="020B0606020202030204" pitchFamily="34" charset="0"/>
                <a:cs typeface="Arial" panose="020B0604020202020204" pitchFamily="34" charset="0"/>
              </a:rPr>
              <a:t>X</a:t>
            </a:r>
            <a:endParaRPr lang="en-US" sz="1400" b="1" dirty="0">
              <a:latin typeface="Arial Narrow" panose="020B0606020202030204" pitchFamily="34" charset="0"/>
              <a:cs typeface="Arial" panose="020B0604020202020204" pitchFamily="34" charset="0"/>
            </a:endParaRPr>
          </a:p>
        </p:txBody>
      </p:sp>
      <p:sp>
        <p:nvSpPr>
          <p:cNvPr id="21" name="TextBox 20"/>
          <p:cNvSpPr txBox="1"/>
          <p:nvPr/>
        </p:nvSpPr>
        <p:spPr>
          <a:xfrm>
            <a:off x="2423179" y="5184374"/>
            <a:ext cx="2138306" cy="307777"/>
          </a:xfrm>
          <a:prstGeom prst="rect">
            <a:avLst/>
          </a:prstGeom>
          <a:noFill/>
        </p:spPr>
        <p:txBody>
          <a:bodyPr wrap="square" rtlCol="0">
            <a:spAutoFit/>
          </a:bodyPr>
          <a:lstStyle/>
          <a:p>
            <a:r>
              <a:rPr lang="en-US" sz="1400" b="1" dirty="0" smtClean="0">
                <a:latin typeface="Arial Narrow" panose="020B0606020202030204" pitchFamily="34" charset="0"/>
                <a:cs typeface="Arial" panose="020B0604020202020204" pitchFamily="34" charset="0"/>
              </a:rPr>
              <a:t>WI     112233445566</a:t>
            </a:r>
          </a:p>
        </p:txBody>
      </p:sp>
      <p:sp>
        <p:nvSpPr>
          <p:cNvPr id="22" name="TextBox 21"/>
          <p:cNvSpPr txBox="1"/>
          <p:nvPr/>
        </p:nvSpPr>
        <p:spPr>
          <a:xfrm>
            <a:off x="2423178" y="2397312"/>
            <a:ext cx="4396190" cy="738664"/>
          </a:xfrm>
          <a:prstGeom prst="rect">
            <a:avLst/>
          </a:prstGeom>
          <a:noFill/>
        </p:spPr>
        <p:txBody>
          <a:bodyPr wrap="square" rtlCol="0">
            <a:spAutoFit/>
          </a:bodyPr>
          <a:lstStyle/>
          <a:p>
            <a:r>
              <a:rPr lang="en-US" sz="1400" b="1" dirty="0" smtClean="0">
                <a:latin typeface="Arial Narrow" panose="020B0606020202030204" pitchFamily="34" charset="0"/>
                <a:cs typeface="Arial" panose="020B0604020202020204" pitchFamily="34" charset="0"/>
              </a:rPr>
              <a:t>St. Mary Parish</a:t>
            </a:r>
          </a:p>
          <a:p>
            <a:r>
              <a:rPr lang="en-US" sz="1400" b="1" dirty="0" smtClean="0">
                <a:latin typeface="Arial Narrow" panose="020B0606020202030204" pitchFamily="34" charset="0"/>
                <a:cs typeface="Arial" panose="020B0604020202020204" pitchFamily="34" charset="0"/>
              </a:rPr>
              <a:t>123 Easy Street</a:t>
            </a:r>
            <a:endParaRPr lang="en-US" sz="1400" b="1" dirty="0">
              <a:latin typeface="Arial Narrow" panose="020B0606020202030204" pitchFamily="34" charset="0"/>
              <a:cs typeface="Arial" panose="020B0604020202020204" pitchFamily="34" charset="0"/>
            </a:endParaRPr>
          </a:p>
          <a:p>
            <a:r>
              <a:rPr lang="en-US" sz="1400" b="1" dirty="0" smtClean="0">
                <a:latin typeface="Arial Narrow" panose="020B0606020202030204" pitchFamily="34" charset="0"/>
                <a:cs typeface="Arial" panose="020B0604020202020204" pitchFamily="34" charset="0"/>
              </a:rPr>
              <a:t>Anywhere		WI	55555		United States</a:t>
            </a:r>
            <a:endParaRPr lang="en-US" sz="1400" b="1" dirty="0">
              <a:latin typeface="Arial Narrow" panose="020B0606020202030204" pitchFamily="34" charset="0"/>
              <a:cs typeface="Arial" panose="020B0604020202020204" pitchFamily="34" charset="0"/>
            </a:endParaRPr>
          </a:p>
        </p:txBody>
      </p:sp>
      <p:sp>
        <p:nvSpPr>
          <p:cNvPr id="23" name="TextBox 22"/>
          <p:cNvSpPr txBox="1"/>
          <p:nvPr/>
        </p:nvSpPr>
        <p:spPr>
          <a:xfrm>
            <a:off x="6607834" y="4382859"/>
            <a:ext cx="1561381" cy="307777"/>
          </a:xfrm>
          <a:prstGeom prst="rect">
            <a:avLst/>
          </a:prstGeom>
          <a:noFill/>
        </p:spPr>
        <p:txBody>
          <a:bodyPr wrap="square" rtlCol="0">
            <a:spAutoFit/>
          </a:bodyPr>
          <a:lstStyle/>
          <a:p>
            <a:r>
              <a:rPr lang="en-US" sz="1400" b="1" dirty="0" smtClean="0">
                <a:latin typeface="Arial Narrow" panose="020B0606020202030204" pitchFamily="34" charset="0"/>
                <a:cs typeface="Arial" panose="020B0604020202020204" pitchFamily="34" charset="0"/>
              </a:rPr>
              <a:t>7440.00  Housing</a:t>
            </a:r>
            <a:endParaRPr lang="en-US" sz="1400" b="1" dirty="0">
              <a:latin typeface="Arial Narrow" panose="020B0606020202030204" pitchFamily="34" charset="0"/>
              <a:cs typeface="Arial" panose="020B0604020202020204" pitchFamily="34" charset="0"/>
            </a:endParaRPr>
          </a:p>
        </p:txBody>
      </p:sp>
      <p:sp>
        <p:nvSpPr>
          <p:cNvPr id="24" name="TextBox 23"/>
          <p:cNvSpPr txBox="1"/>
          <p:nvPr/>
        </p:nvSpPr>
        <p:spPr>
          <a:xfrm>
            <a:off x="2423179" y="1973217"/>
            <a:ext cx="1221553" cy="307777"/>
          </a:xfrm>
          <a:prstGeom prst="rect">
            <a:avLst/>
          </a:prstGeom>
          <a:noFill/>
        </p:spPr>
        <p:txBody>
          <a:bodyPr wrap="square" rtlCol="0">
            <a:spAutoFit/>
          </a:bodyPr>
          <a:lstStyle/>
          <a:p>
            <a:r>
              <a:rPr lang="en-US" sz="1400" b="1" dirty="0" smtClean="0">
                <a:latin typeface="Arial Narrow" panose="020B0606020202030204" pitchFamily="34" charset="0"/>
                <a:cs typeface="Arial" panose="020B0604020202020204" pitchFamily="34" charset="0"/>
              </a:rPr>
              <a:t>12-3456789</a:t>
            </a:r>
            <a:endParaRPr lang="en-US" sz="1400" b="1" dirty="0">
              <a:latin typeface="Arial Narrow" panose="020B0606020202030204" pitchFamily="34" charset="0"/>
              <a:cs typeface="Arial" panose="020B0604020202020204" pitchFamily="34" charset="0"/>
            </a:endParaRPr>
          </a:p>
        </p:txBody>
      </p:sp>
      <p:sp>
        <p:nvSpPr>
          <p:cNvPr id="25" name="TextBox 24"/>
          <p:cNvSpPr txBox="1"/>
          <p:nvPr/>
        </p:nvSpPr>
        <p:spPr>
          <a:xfrm>
            <a:off x="2423178" y="3960060"/>
            <a:ext cx="4396190" cy="738664"/>
          </a:xfrm>
          <a:prstGeom prst="rect">
            <a:avLst/>
          </a:prstGeom>
          <a:noFill/>
        </p:spPr>
        <p:txBody>
          <a:bodyPr wrap="square" rtlCol="0">
            <a:spAutoFit/>
          </a:bodyPr>
          <a:lstStyle/>
          <a:p>
            <a:r>
              <a:rPr lang="en-US" sz="1400" b="1" dirty="0" smtClean="0">
                <a:latin typeface="Arial Narrow" panose="020B0606020202030204" pitchFamily="34" charset="0"/>
                <a:cs typeface="Arial" panose="020B0604020202020204" pitchFamily="34" charset="0"/>
              </a:rPr>
              <a:t>Andrew		J	Smith</a:t>
            </a:r>
          </a:p>
          <a:p>
            <a:r>
              <a:rPr lang="en-US" sz="1400" b="1" dirty="0" smtClean="0">
                <a:latin typeface="Arial Narrow" panose="020B0606020202030204" pitchFamily="34" charset="0"/>
                <a:cs typeface="Arial" panose="020B0604020202020204" pitchFamily="34" charset="0"/>
              </a:rPr>
              <a:t>8675309 Main Street</a:t>
            </a:r>
            <a:endParaRPr lang="en-US" sz="1400" b="1" dirty="0">
              <a:latin typeface="Arial Narrow" panose="020B0606020202030204" pitchFamily="34" charset="0"/>
              <a:cs typeface="Arial" panose="020B0604020202020204" pitchFamily="34" charset="0"/>
            </a:endParaRPr>
          </a:p>
          <a:p>
            <a:r>
              <a:rPr lang="en-US" sz="1400" b="1" dirty="0" smtClean="0">
                <a:latin typeface="Arial Narrow" panose="020B0606020202030204" pitchFamily="34" charset="0"/>
                <a:cs typeface="Arial" panose="020B0604020202020204" pitchFamily="34" charset="0"/>
              </a:rPr>
              <a:t>Nowhere		WI	56565		United States</a:t>
            </a:r>
            <a:endParaRPr lang="en-US" sz="1400" b="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26188196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Year-End Financial Reminders</a:t>
            </a:r>
            <a:br>
              <a:rPr lang="en-US" dirty="0"/>
            </a:br>
            <a:r>
              <a:rPr lang="en-US" dirty="0"/>
              <a:t>W-2s</a:t>
            </a:r>
          </a:p>
        </p:txBody>
      </p:sp>
      <p:sp>
        <p:nvSpPr>
          <p:cNvPr id="3" name="Content Placeholder 2"/>
          <p:cNvSpPr>
            <a:spLocks noGrp="1"/>
          </p:cNvSpPr>
          <p:nvPr>
            <p:ph idx="1"/>
          </p:nvPr>
        </p:nvSpPr>
        <p:spPr/>
        <p:txBody>
          <a:bodyPr>
            <a:normAutofit lnSpcReduction="10000"/>
          </a:bodyPr>
          <a:lstStyle/>
          <a:p>
            <a:r>
              <a:rPr lang="en-US" sz="2800" dirty="0" smtClean="0"/>
              <a:t>Other Items to Note:</a:t>
            </a:r>
          </a:p>
          <a:p>
            <a:pPr lvl="1"/>
            <a:r>
              <a:rPr lang="en-US" sz="2800" dirty="0" smtClean="0"/>
              <a:t>The face value of gift cards given to employees are considered taxable income and need to be included on a W-2</a:t>
            </a:r>
          </a:p>
          <a:p>
            <a:pPr lvl="1"/>
            <a:r>
              <a:rPr lang="en-US" sz="2800" dirty="0"/>
              <a:t>Gifts (that are not de </a:t>
            </a:r>
            <a:r>
              <a:rPr lang="en-US" sz="2800" dirty="0" smtClean="0"/>
              <a:t>minimis</a:t>
            </a:r>
            <a:r>
              <a:rPr lang="en-US" sz="2800" dirty="0"/>
              <a:t>) </a:t>
            </a:r>
            <a:r>
              <a:rPr lang="en-US" sz="2800" dirty="0" smtClean="0"/>
              <a:t>or gift cards that are given to employees by Home &amp; School, Christian Women, etc. are considered taxable income and need to be included on </a:t>
            </a:r>
            <a:r>
              <a:rPr lang="en-US" sz="2600" dirty="0" smtClean="0"/>
              <a:t>a W-2</a:t>
            </a:r>
          </a:p>
        </p:txBody>
      </p:sp>
    </p:spTree>
    <p:extLst>
      <p:ext uri="{BB962C8B-B14F-4D97-AF65-F5344CB8AC3E}">
        <p14:creationId xmlns:p14="http://schemas.microsoft.com/office/powerpoint/2010/main" val="70893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Year-End Financial Reminders</a:t>
            </a:r>
            <a:br>
              <a:rPr lang="en-US" dirty="0"/>
            </a:br>
            <a:r>
              <a:rPr lang="en-US" dirty="0"/>
              <a:t>W-2s</a:t>
            </a:r>
          </a:p>
        </p:txBody>
      </p:sp>
      <p:sp>
        <p:nvSpPr>
          <p:cNvPr id="3" name="Content Placeholder 2"/>
          <p:cNvSpPr>
            <a:spLocks noGrp="1"/>
          </p:cNvSpPr>
          <p:nvPr>
            <p:ph idx="1"/>
          </p:nvPr>
        </p:nvSpPr>
        <p:spPr/>
        <p:txBody>
          <a:bodyPr>
            <a:normAutofit/>
          </a:bodyPr>
          <a:lstStyle/>
          <a:p>
            <a:r>
              <a:rPr lang="en-US" sz="3600" dirty="0" smtClean="0"/>
              <a:t>Questions?</a:t>
            </a:r>
          </a:p>
        </p:txBody>
      </p:sp>
    </p:spTree>
    <p:extLst>
      <p:ext uri="{BB962C8B-B14F-4D97-AF65-F5344CB8AC3E}">
        <p14:creationId xmlns:p14="http://schemas.microsoft.com/office/powerpoint/2010/main" val="4641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Can’t Make this Up – Denise Montpas</a:t>
            </a:r>
            <a:endParaRPr lang="en-US" dirty="0"/>
          </a:p>
        </p:txBody>
      </p:sp>
    </p:spTree>
    <p:extLst>
      <p:ext uri="{BB962C8B-B14F-4D97-AF65-F5344CB8AC3E}">
        <p14:creationId xmlns:p14="http://schemas.microsoft.com/office/powerpoint/2010/main" val="19626066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Intro…</a:t>
            </a:r>
            <a:endParaRPr lang="en-US" sz="4400" dirty="0"/>
          </a:p>
        </p:txBody>
      </p:sp>
      <p:pic>
        <p:nvPicPr>
          <p:cNvPr id="5" name="Content Placeholder 4"/>
          <p:cNvPicPr>
            <a:picLocks noGrp="1" noChangeAspect="1"/>
          </p:cNvPicPr>
          <p:nvPr>
            <p:ph idx="1"/>
          </p:nvPr>
        </p:nvPicPr>
        <p:blipFill>
          <a:blip r:embed="rId2"/>
          <a:stretch>
            <a:fillRect/>
          </a:stretch>
        </p:blipFill>
        <p:spPr>
          <a:xfrm>
            <a:off x="5532897" y="593427"/>
            <a:ext cx="5486400" cy="5660178"/>
          </a:xfrm>
          <a:prstGeom prst="rect">
            <a:avLst/>
          </a:prstGeom>
        </p:spPr>
      </p:pic>
      <p:sp>
        <p:nvSpPr>
          <p:cNvPr id="4" name="Text Placeholder 3"/>
          <p:cNvSpPr>
            <a:spLocks noGrp="1"/>
          </p:cNvSpPr>
          <p:nvPr>
            <p:ph type="body" sz="half" idx="2"/>
          </p:nvPr>
        </p:nvSpPr>
        <p:spPr/>
        <p:txBody>
          <a:bodyPr/>
          <a:lstStyle/>
          <a:p>
            <a:endParaRPr lang="en-US" dirty="0" smtClean="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76794712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Catholic Herald</a:t>
            </a:r>
            <a:br>
              <a:rPr lang="en-US" dirty="0" smtClean="0"/>
            </a:br>
            <a:r>
              <a:rPr lang="en-US" sz="2400" i="1" dirty="0" smtClean="0"/>
              <a:t>“Unruly Kids? Mamas, You’re Not Alone”</a:t>
            </a:r>
            <a:br>
              <a:rPr lang="en-US" sz="2400" i="1" dirty="0" smtClean="0"/>
            </a:br>
            <a:r>
              <a:rPr lang="en-US" sz="2400" i="1" dirty="0" smtClean="0"/>
              <a:t>October 24, 2019</a:t>
            </a:r>
            <a:endParaRPr lang="en-US" sz="2400" i="1" dirty="0"/>
          </a:p>
        </p:txBody>
      </p:sp>
      <p:pic>
        <p:nvPicPr>
          <p:cNvPr id="5" name="Content Placeholder 4"/>
          <p:cNvPicPr>
            <a:picLocks noGrp="1" noChangeAspect="1"/>
          </p:cNvPicPr>
          <p:nvPr>
            <p:ph sz="half" idx="1"/>
          </p:nvPr>
        </p:nvPicPr>
        <p:blipFill>
          <a:blip r:embed="rId2"/>
          <a:stretch>
            <a:fillRect/>
          </a:stretch>
        </p:blipFill>
        <p:spPr>
          <a:xfrm>
            <a:off x="4105249" y="2312760"/>
            <a:ext cx="5884140" cy="4170751"/>
          </a:xfrm>
          <a:prstGeom prst="rect">
            <a:avLst/>
          </a:prstGeom>
        </p:spPr>
      </p:pic>
    </p:spTree>
    <p:extLst>
      <p:ext uri="{BB962C8B-B14F-4D97-AF65-F5344CB8AC3E}">
        <p14:creationId xmlns:p14="http://schemas.microsoft.com/office/powerpoint/2010/main" val="190160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Parish Finance: Here to Help</a:t>
            </a:r>
            <a:endParaRPr lang="en-US" dirty="0"/>
          </a:p>
        </p:txBody>
      </p:sp>
      <p:sp>
        <p:nvSpPr>
          <p:cNvPr id="3" name="Content Placeholder 2"/>
          <p:cNvSpPr>
            <a:spLocks noGrp="1"/>
          </p:cNvSpPr>
          <p:nvPr>
            <p:ph idx="1"/>
          </p:nvPr>
        </p:nvSpPr>
        <p:spPr>
          <a:xfrm>
            <a:off x="2037120" y="1841335"/>
            <a:ext cx="4449944" cy="4586377"/>
          </a:xfrm>
        </p:spPr>
        <p:txBody>
          <a:bodyPr>
            <a:normAutofit/>
          </a:bodyPr>
          <a:lstStyle/>
          <a:p>
            <a:r>
              <a:rPr lang="en-US" sz="2400" dirty="0" smtClean="0"/>
              <a:t>First, any other examples to share?</a:t>
            </a:r>
          </a:p>
          <a:p>
            <a:endParaRPr lang="en-US" sz="2400" dirty="0" smtClean="0"/>
          </a:p>
          <a:p>
            <a:r>
              <a:rPr lang="en-US" sz="2400" dirty="0" smtClean="0"/>
              <a:t>Remember…</a:t>
            </a:r>
          </a:p>
          <a:p>
            <a:r>
              <a:rPr lang="en-US" sz="2400" dirty="0" smtClean="0"/>
              <a:t>We have seen it all before</a:t>
            </a:r>
          </a:p>
          <a:p>
            <a:r>
              <a:rPr lang="en-US" sz="2400" dirty="0" smtClean="0"/>
              <a:t>Call us; we are glad to help you</a:t>
            </a:r>
          </a:p>
          <a:p>
            <a:r>
              <a:rPr lang="en-US" sz="2400" dirty="0" smtClean="0"/>
              <a:t>You are not alone</a:t>
            </a:r>
          </a:p>
          <a:p>
            <a:endParaRPr lang="en-US" dirty="0"/>
          </a:p>
        </p:txBody>
      </p:sp>
      <p:pic>
        <p:nvPicPr>
          <p:cNvPr id="4" name="Picture 3"/>
          <p:cNvPicPr>
            <a:picLocks noChangeAspect="1"/>
          </p:cNvPicPr>
          <p:nvPr/>
        </p:nvPicPr>
        <p:blipFill>
          <a:blip r:embed="rId2"/>
          <a:stretch>
            <a:fillRect/>
          </a:stretch>
        </p:blipFill>
        <p:spPr>
          <a:xfrm>
            <a:off x="6832952" y="2355011"/>
            <a:ext cx="4968625" cy="3355676"/>
          </a:xfrm>
          <a:prstGeom prst="rect">
            <a:avLst/>
          </a:prstGeom>
        </p:spPr>
      </p:pic>
    </p:spTree>
    <p:extLst>
      <p:ext uri="{BB962C8B-B14F-4D97-AF65-F5344CB8AC3E}">
        <p14:creationId xmlns:p14="http://schemas.microsoft.com/office/powerpoint/2010/main" val="13211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764373"/>
            <a:ext cx="10820400" cy="1293028"/>
          </a:xfrm>
        </p:spPr>
        <p:txBody>
          <a:bodyPr/>
          <a:lstStyle/>
          <a:p>
            <a:pPr algn="ctr"/>
            <a:r>
              <a:rPr lang="en-US" cap="none" dirty="0" smtClean="0"/>
              <a:t>Harassment High Points</a:t>
            </a:r>
            <a:endParaRPr lang="en-US" cap="none" dirty="0"/>
          </a:p>
        </p:txBody>
      </p:sp>
      <p:sp>
        <p:nvSpPr>
          <p:cNvPr id="24" name="Content Placeholder 23"/>
          <p:cNvSpPr>
            <a:spLocks noGrp="1"/>
          </p:cNvSpPr>
          <p:nvPr>
            <p:ph idx="1"/>
          </p:nvPr>
        </p:nvSpPr>
        <p:spPr>
          <a:xfrm>
            <a:off x="685800" y="1435100"/>
            <a:ext cx="10820400" cy="5168900"/>
          </a:xfrm>
        </p:spPr>
        <p:txBody>
          <a:bodyPr>
            <a:normAutofit/>
          </a:bodyPr>
          <a:lstStyle/>
          <a:p>
            <a:r>
              <a:rPr lang="en-US" sz="3000" dirty="0" smtClean="0"/>
              <a:t>Victimizer can be: supervisor, manager, co-worker, outsider</a:t>
            </a:r>
          </a:p>
          <a:p>
            <a:r>
              <a:rPr lang="en-US" sz="3000" b="1" dirty="0" smtClean="0">
                <a:solidFill>
                  <a:schemeClr val="accent2"/>
                </a:solidFill>
              </a:rPr>
              <a:t>Employer must act</a:t>
            </a:r>
            <a:r>
              <a:rPr lang="en-US" sz="3000" dirty="0" smtClean="0"/>
              <a:t>:</a:t>
            </a:r>
          </a:p>
          <a:p>
            <a:pPr lvl="1"/>
            <a:r>
              <a:rPr lang="en-US" sz="3000" dirty="0" smtClean="0"/>
              <a:t>Educate &amp; share policy.</a:t>
            </a:r>
          </a:p>
          <a:p>
            <a:pPr lvl="1"/>
            <a:r>
              <a:rPr lang="en-US" sz="3000" dirty="0" smtClean="0"/>
              <a:t>If complaint respond </a:t>
            </a:r>
            <a:r>
              <a:rPr lang="en-US" sz="3000" dirty="0" smtClean="0"/>
              <a:t>promptly, </a:t>
            </a:r>
            <a:r>
              <a:rPr lang="en-US" sz="3000" dirty="0" smtClean="0"/>
              <a:t>thoroughly, objectively, &amp; completely.</a:t>
            </a:r>
          </a:p>
          <a:p>
            <a:pPr lvl="1"/>
            <a:r>
              <a:rPr lang="en-US" sz="3000" dirty="0" smtClean="0"/>
              <a:t>Take effective &amp; appropriate action.</a:t>
            </a:r>
            <a:endParaRPr lang="en-US" sz="3000" dirty="0"/>
          </a:p>
        </p:txBody>
      </p:sp>
      <p:pic>
        <p:nvPicPr>
          <p:cNvPr id="5"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4731" y="5334000"/>
            <a:ext cx="2074543" cy="138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141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 – Katie Esterle &amp; Chris Brown</a:t>
            </a:r>
            <a:endParaRPr lang="en-US" dirty="0"/>
          </a:p>
        </p:txBody>
      </p:sp>
      <p:sp>
        <p:nvSpPr>
          <p:cNvPr id="3" name="Content Placeholder 2"/>
          <p:cNvSpPr>
            <a:spLocks noGrp="1"/>
          </p:cNvSpPr>
          <p:nvPr>
            <p:ph idx="1"/>
          </p:nvPr>
        </p:nvSpPr>
        <p:spPr>
          <a:xfrm>
            <a:off x="2242867" y="1328467"/>
            <a:ext cx="9627079" cy="5469147"/>
          </a:xfrm>
        </p:spPr>
        <p:txBody>
          <a:bodyPr/>
          <a:lstStyle/>
          <a:p>
            <a:pPr marL="0" indent="0">
              <a:buNone/>
            </a:pPr>
            <a:endParaRPr lang="en-US" sz="2000" dirty="0" smtClean="0">
              <a:solidFill>
                <a:srgbClr val="FF0000"/>
              </a:solidFill>
            </a:endParaRPr>
          </a:p>
          <a:p>
            <a:pPr marL="0" indent="0">
              <a:buNone/>
            </a:pPr>
            <a:endParaRPr lang="en-US" sz="2000" dirty="0" smtClean="0">
              <a:solidFill>
                <a:srgbClr val="FF0000"/>
              </a:solidFill>
            </a:endParaRPr>
          </a:p>
          <a:p>
            <a:r>
              <a:rPr lang="en-US" sz="2000" dirty="0" smtClean="0">
                <a:solidFill>
                  <a:srgbClr val="FF0000"/>
                </a:solidFill>
              </a:rPr>
              <a:t>2020 NBAI Updates</a:t>
            </a:r>
            <a:endParaRPr lang="en-US" sz="2000" dirty="0">
              <a:solidFill>
                <a:srgbClr val="FF0000"/>
              </a:solidFill>
            </a:endParaRPr>
          </a:p>
          <a:p>
            <a:r>
              <a:rPr lang="en-US" sz="2000" dirty="0" smtClean="0">
                <a:solidFill>
                  <a:srgbClr val="FF0000"/>
                </a:solidFill>
              </a:rPr>
              <a:t>BAAM Meetings</a:t>
            </a:r>
          </a:p>
          <a:p>
            <a:r>
              <a:rPr lang="en-US" dirty="0">
                <a:solidFill>
                  <a:srgbClr val="FF0000"/>
                </a:solidFill>
              </a:rPr>
              <a:t>Distribution of </a:t>
            </a:r>
            <a:r>
              <a:rPr lang="en-US" dirty="0" smtClean="0">
                <a:solidFill>
                  <a:srgbClr val="FF0000"/>
                </a:solidFill>
              </a:rPr>
              <a:t>Certificates</a:t>
            </a:r>
            <a:endParaRPr lang="en-US" dirty="0">
              <a:solidFill>
                <a:srgbClr val="FF0000"/>
              </a:solidFill>
            </a:endParaRPr>
          </a:p>
          <a:p>
            <a:endParaRPr lang="en-US" dirty="0" smtClean="0">
              <a:solidFill>
                <a:srgbClr val="FF0000"/>
              </a:solidFill>
            </a:endParaRPr>
          </a:p>
          <a:p>
            <a:pPr marL="0" indent="0" algn="ctr">
              <a:buNone/>
            </a:pPr>
            <a:endParaRPr lang="en-US" dirty="0" smtClean="0">
              <a:solidFill>
                <a:srgbClr val="FF0000"/>
              </a:solidFill>
            </a:endParaRPr>
          </a:p>
          <a:p>
            <a:pPr marL="0" indent="0" algn="ctr">
              <a:buNone/>
            </a:pPr>
            <a:endParaRPr lang="en-US" dirty="0">
              <a:solidFill>
                <a:srgbClr val="FF0000"/>
              </a:solidFill>
            </a:endParaRPr>
          </a:p>
          <a:p>
            <a:pPr marL="0" indent="0" algn="ctr">
              <a:buNone/>
            </a:pPr>
            <a:r>
              <a:rPr lang="en-US" dirty="0" smtClean="0">
                <a:solidFill>
                  <a:srgbClr val="FF0000"/>
                </a:solidFill>
              </a:rPr>
              <a:t>Please remember to fill out an evaluation form. We appreciate your feedback.</a:t>
            </a:r>
            <a:endParaRPr lang="en-US" dirty="0">
              <a:solidFill>
                <a:srgbClr val="FF0000"/>
              </a:solidFill>
            </a:endParaRPr>
          </a:p>
          <a:p>
            <a:pPr marL="0" indent="0">
              <a:buNone/>
            </a:pPr>
            <a:endParaRPr lang="en-US" dirty="0" smtClean="0">
              <a:solidFill>
                <a:srgbClr val="FF0000"/>
              </a:solidFill>
            </a:endParaRPr>
          </a:p>
          <a:p>
            <a:pPr marL="0" indent="0" algn="ctr">
              <a:buNone/>
            </a:pPr>
            <a:r>
              <a:rPr lang="en-US" dirty="0" smtClean="0">
                <a:solidFill>
                  <a:srgbClr val="FF0000"/>
                </a:solidFill>
              </a:rPr>
              <a:t>Thank you for coming.</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340217" y="-1"/>
            <a:ext cx="1695617" cy="2352370"/>
          </a:xfrm>
          <a:prstGeom prst="rect">
            <a:avLst/>
          </a:prstGeom>
        </p:spPr>
      </p:pic>
    </p:spTree>
    <p:extLst>
      <p:ext uri="{BB962C8B-B14F-4D97-AF65-F5344CB8AC3E}">
        <p14:creationId xmlns:p14="http://schemas.microsoft.com/office/powerpoint/2010/main" val="325428467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7977" y="250166"/>
            <a:ext cx="9635446" cy="6392174"/>
          </a:xfrm>
        </p:spPr>
        <p:txBody>
          <a:bodyPr>
            <a:normAutofit/>
          </a:bodyPr>
          <a:lstStyle/>
          <a:p>
            <a:pPr>
              <a:lnSpc>
                <a:spcPct val="150000"/>
              </a:lnSpc>
            </a:pPr>
            <a:r>
              <a:rPr lang="en-US" sz="3000" b="1" dirty="0">
                <a:solidFill>
                  <a:schemeClr val="accent2">
                    <a:lumMod val="75000"/>
                  </a:schemeClr>
                </a:solidFill>
              </a:rPr>
              <a:t>Closing </a:t>
            </a:r>
            <a:r>
              <a:rPr lang="en-US" sz="3000" b="1" dirty="0" smtClean="0">
                <a:solidFill>
                  <a:schemeClr val="accent2">
                    <a:lumMod val="75000"/>
                  </a:schemeClr>
                </a:solidFill>
              </a:rPr>
              <a:t>prayer – Chris Brown</a:t>
            </a:r>
            <a:endParaRPr lang="en-US" sz="3000" b="1" dirty="0">
              <a:solidFill>
                <a:schemeClr val="accent2">
                  <a:lumMod val="75000"/>
                </a:schemeClr>
              </a:solidFill>
            </a:endParaRPr>
          </a:p>
          <a:p>
            <a:pPr>
              <a:lnSpc>
                <a:spcPct val="150000"/>
              </a:lnSpc>
            </a:pPr>
            <a:endParaRPr lang="en-US" sz="2000" dirty="0"/>
          </a:p>
        </p:txBody>
      </p:sp>
      <p:pic>
        <p:nvPicPr>
          <p:cNvPr id="5" name="Picture 4"/>
          <p:cNvPicPr>
            <a:picLocks noChangeAspect="1"/>
          </p:cNvPicPr>
          <p:nvPr/>
        </p:nvPicPr>
        <p:blipFill>
          <a:blip r:embed="rId3"/>
          <a:stretch>
            <a:fillRect/>
          </a:stretch>
        </p:blipFill>
        <p:spPr>
          <a:xfrm>
            <a:off x="246895" y="0"/>
            <a:ext cx="1695617" cy="2352370"/>
          </a:xfrm>
          <a:prstGeom prst="rect">
            <a:avLst/>
          </a:prstGeom>
        </p:spPr>
      </p:pic>
    </p:spTree>
    <p:extLst>
      <p:ext uri="{BB962C8B-B14F-4D97-AF65-F5344CB8AC3E}">
        <p14:creationId xmlns:p14="http://schemas.microsoft.com/office/powerpoint/2010/main" val="15936028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4256" y="1964267"/>
            <a:ext cx="8882743" cy="1464733"/>
          </a:xfrm>
        </p:spPr>
        <p:txBody>
          <a:bodyPr>
            <a:normAutofit/>
          </a:bodyPr>
          <a:lstStyle/>
          <a:p>
            <a:pPr algn="ctr"/>
            <a:r>
              <a:rPr lang="en-US" sz="7200" b="1" cap="none" dirty="0" smtClean="0"/>
              <a:t>Leave in Wisconsin</a:t>
            </a:r>
            <a:endParaRPr lang="en-US" sz="7200" b="1" cap="none" dirty="0"/>
          </a:p>
        </p:txBody>
      </p:sp>
      <p:pic>
        <p:nvPicPr>
          <p:cNvPr id="4" name="Picture 2" descr="Image result for dogs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0" y="3759200"/>
            <a:ext cx="180975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98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998795"/>
            <a:ext cx="4986144" cy="595786"/>
          </a:xfrm>
        </p:spPr>
        <p:txBody>
          <a:bodyPr>
            <a:noAutofit/>
          </a:bodyPr>
          <a:lstStyle/>
          <a:p>
            <a:r>
              <a:rPr lang="en-US" sz="4800" b="1" dirty="0" smtClean="0"/>
              <a:t/>
            </a:r>
            <a:br>
              <a:rPr lang="en-US" sz="4800" b="1" dirty="0" smtClean="0"/>
            </a:br>
            <a:r>
              <a:rPr lang="en-US" sz="4800" b="1" dirty="0"/>
              <a:t/>
            </a:r>
            <a:br>
              <a:rPr lang="en-US" sz="4800" b="1" dirty="0"/>
            </a:br>
            <a:r>
              <a:rPr lang="en-US" sz="5400" b="1" dirty="0" smtClean="0"/>
              <a:t>Life Happens</a:t>
            </a:r>
            <a:endParaRPr lang="en-US" sz="5400" dirty="0"/>
          </a:p>
        </p:txBody>
      </p:sp>
      <p:pic>
        <p:nvPicPr>
          <p:cNvPr id="5" name="Content Placeholder 4"/>
          <p:cNvPicPr>
            <a:picLocks noGrp="1" noChangeAspect="1"/>
          </p:cNvPicPr>
          <p:nvPr>
            <p:ph idx="1"/>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15460" y="3301937"/>
            <a:ext cx="2110619" cy="1993162"/>
          </a:xfrm>
        </p:spPr>
      </p:pic>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27057" y="335788"/>
            <a:ext cx="4127902" cy="2397892"/>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01541" y="3594581"/>
            <a:ext cx="2190750" cy="2581275"/>
          </a:xfrm>
          <a:prstGeom prst="rect">
            <a:avLst/>
          </a:prstGeom>
        </p:spPr>
      </p:pic>
      <p:pic>
        <p:nvPicPr>
          <p:cNvPr id="8" name="Picture 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80581" y="3796827"/>
            <a:ext cx="3856394" cy="2996969"/>
          </a:xfrm>
          <a:prstGeom prst="rect">
            <a:avLst/>
          </a:prstGeom>
        </p:spPr>
      </p:pic>
      <p:pic>
        <p:nvPicPr>
          <p:cNvPr id="3" name="Picture 2"/>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7533" y="1907060"/>
            <a:ext cx="2146300" cy="1957284"/>
          </a:xfrm>
          <a:prstGeom prst="rect">
            <a:avLst/>
          </a:prstGeom>
        </p:spPr>
      </p:pic>
      <p:pic>
        <p:nvPicPr>
          <p:cNvPr id="1026" name="Picture 2" descr="Image result for vacation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7119" y="223547"/>
            <a:ext cx="3340786" cy="21420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Image result for jury duty"/>
          <p:cNvPicPr>
            <a:picLocks noChangeAspect="1" noChangeArrowheads="1"/>
          </p:cNvPicPr>
          <p:nvPr/>
        </p:nvPicPr>
        <p:blipFill>
          <a:blip r:embed="rId9">
            <a:clrChange>
              <a:clrFrom>
                <a:srgbClr val="F1F0EE"/>
              </a:clrFrom>
              <a:clrTo>
                <a:srgbClr val="F1F0EE">
                  <a:alpha val="0"/>
                </a:srgbClr>
              </a:clrTo>
            </a:clrChange>
            <a:extLst>
              <a:ext uri="{28A0092B-C50C-407E-A947-70E740481C1C}">
                <a14:useLocalDpi xmlns:a14="http://schemas.microsoft.com/office/drawing/2010/main" val="0"/>
              </a:ext>
            </a:extLst>
          </a:blip>
          <a:srcRect/>
          <a:stretch>
            <a:fillRect/>
          </a:stretch>
        </p:blipFill>
        <p:spPr bwMode="auto">
          <a:xfrm>
            <a:off x="6054041" y="3937361"/>
            <a:ext cx="2373016" cy="23979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olid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9806" y="152405"/>
            <a:ext cx="2056070" cy="25812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Image result for military"/>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3807" y="2553844"/>
            <a:ext cx="2539249" cy="191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320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89100" y="342900"/>
            <a:ext cx="9128126" cy="1066801"/>
          </a:xfrm>
        </p:spPr>
        <p:txBody>
          <a:bodyPr>
            <a:normAutofit/>
          </a:bodyPr>
          <a:lstStyle/>
          <a:p>
            <a:r>
              <a:rPr lang="en-US" sz="4400" b="1" u="sng" cap="none" dirty="0" smtClean="0"/>
              <a:t>Types of Leave:</a:t>
            </a:r>
            <a:endParaRPr lang="en-US" sz="4400" b="1" u="sng" cap="none" dirty="0"/>
          </a:p>
        </p:txBody>
      </p:sp>
      <p:sp>
        <p:nvSpPr>
          <p:cNvPr id="6" name="Content Placeholder 5"/>
          <p:cNvSpPr>
            <a:spLocks noGrp="1"/>
          </p:cNvSpPr>
          <p:nvPr>
            <p:ph idx="1"/>
          </p:nvPr>
        </p:nvSpPr>
        <p:spPr>
          <a:xfrm>
            <a:off x="1689100" y="1257301"/>
            <a:ext cx="9128127" cy="4533900"/>
          </a:xfrm>
        </p:spPr>
        <p:txBody>
          <a:bodyPr>
            <a:noAutofit/>
          </a:bodyPr>
          <a:lstStyle/>
          <a:p>
            <a:r>
              <a:rPr lang="en-US" sz="2400" dirty="0" smtClean="0"/>
              <a:t>Vacation</a:t>
            </a:r>
          </a:p>
          <a:p>
            <a:r>
              <a:rPr lang="en-US" sz="2400" dirty="0" smtClean="0"/>
              <a:t>Holiday</a:t>
            </a:r>
          </a:p>
          <a:p>
            <a:r>
              <a:rPr lang="en-US" sz="2400" dirty="0" smtClean="0"/>
              <a:t>Snow/Severe </a:t>
            </a:r>
            <a:r>
              <a:rPr lang="en-US" sz="2400" dirty="0" smtClean="0"/>
              <a:t>Weather</a:t>
            </a:r>
          </a:p>
          <a:p>
            <a:r>
              <a:rPr lang="en-US" sz="2400" dirty="0" smtClean="0"/>
              <a:t>Jury Duty</a:t>
            </a:r>
          </a:p>
          <a:p>
            <a:r>
              <a:rPr lang="en-US" sz="2400" dirty="0" smtClean="0"/>
              <a:t>Bereavement</a:t>
            </a:r>
          </a:p>
          <a:p>
            <a:r>
              <a:rPr lang="en-US" sz="2400" dirty="0" smtClean="0"/>
              <a:t>Sick</a:t>
            </a:r>
          </a:p>
          <a:p>
            <a:r>
              <a:rPr lang="en-US" sz="2400" dirty="0" smtClean="0"/>
              <a:t>Maternity (Medically </a:t>
            </a:r>
            <a:r>
              <a:rPr lang="en-US" sz="2400" dirty="0"/>
              <a:t>N</a:t>
            </a:r>
            <a:r>
              <a:rPr lang="en-US" sz="2400" dirty="0" smtClean="0"/>
              <a:t>ecessary &amp; Maternity/Paternity Leave)</a:t>
            </a:r>
          </a:p>
          <a:p>
            <a:r>
              <a:rPr lang="en-US" sz="2400" dirty="0" smtClean="0"/>
              <a:t>Personal Leave (Paid and Unpaid)</a:t>
            </a:r>
          </a:p>
          <a:p>
            <a:r>
              <a:rPr lang="en-US" sz="2400" dirty="0" smtClean="0"/>
              <a:t>Military Leave</a:t>
            </a:r>
          </a:p>
          <a:p>
            <a:r>
              <a:rPr lang="en-US" sz="2400" dirty="0" smtClean="0"/>
              <a:t>Family Medical Leave (Wisconsin &amp; Federal)</a:t>
            </a:r>
            <a:endParaRPr lang="en-US" sz="2400" dirty="0"/>
          </a:p>
        </p:txBody>
      </p:sp>
      <p:pic>
        <p:nvPicPr>
          <p:cNvPr id="4"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835" y="1041400"/>
            <a:ext cx="3475039" cy="231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167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51000" y="1473200"/>
            <a:ext cx="3810000" cy="2870199"/>
          </a:xfrm>
        </p:spPr>
        <p:txBody>
          <a:bodyPr>
            <a:normAutofit fontScale="90000"/>
          </a:bodyPr>
          <a:lstStyle/>
          <a:p>
            <a:pPr algn="ctr"/>
            <a:r>
              <a:rPr lang="en-US" sz="4800" b="1" cap="none" dirty="0" smtClean="0"/>
              <a:t>#1 </a:t>
            </a:r>
            <a:br>
              <a:rPr lang="en-US" sz="4800" b="1" cap="none" dirty="0" smtClean="0"/>
            </a:br>
            <a:r>
              <a:rPr lang="en-US" sz="4800" b="1" cap="none" dirty="0" smtClean="0"/>
              <a:t>What does our handbook say?</a:t>
            </a:r>
            <a:endParaRPr lang="en-US" sz="4800" b="1" cap="none"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51138" y="4343399"/>
            <a:ext cx="1482725" cy="1528582"/>
          </a:xfrm>
          <a:prstGeom prst="ellipse">
            <a:avLst/>
          </a:prstGeom>
          <a:ln>
            <a:noFill/>
          </a:ln>
          <a:effectLst>
            <a:softEdge rad="112500"/>
          </a:effectLst>
        </p:spPr>
      </p:pic>
      <p:pic>
        <p:nvPicPr>
          <p:cNvPr id="9" name="Picture 8"/>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6299200" y="1574800"/>
            <a:ext cx="4025900" cy="4191000"/>
          </a:xfrm>
          <a:prstGeom prst="rect">
            <a:avLst/>
          </a:prstGeom>
        </p:spPr>
      </p:pic>
    </p:spTree>
    <p:extLst>
      <p:ext uri="{BB962C8B-B14F-4D97-AF65-F5344CB8AC3E}">
        <p14:creationId xmlns:p14="http://schemas.microsoft.com/office/powerpoint/2010/main" val="1810070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0" y="2222500"/>
            <a:ext cx="9093200" cy="3154717"/>
          </a:xfrm>
        </p:spPr>
        <p:txBody>
          <a:bodyPr>
            <a:noAutofit/>
          </a:bodyPr>
          <a:lstStyle/>
          <a:p>
            <a:pPr algn="ctr"/>
            <a:r>
              <a:rPr lang="en-US" sz="3000" b="1" u="sng" cap="none" dirty="0">
                <a:solidFill>
                  <a:schemeClr val="accent2"/>
                </a:solidFill>
                <a:effectLst>
                  <a:outerShdw blurRad="38100" dist="38100" dir="2700000" algn="tl">
                    <a:srgbClr val="000000">
                      <a:alpha val="43137"/>
                    </a:srgbClr>
                  </a:outerShdw>
                </a:effectLst>
              </a:rPr>
              <a:t>I</a:t>
            </a:r>
            <a:r>
              <a:rPr lang="en-US" sz="3000" b="1" u="sng" cap="none" dirty="0" smtClean="0">
                <a:solidFill>
                  <a:schemeClr val="accent2"/>
                </a:solidFill>
                <a:effectLst>
                  <a:outerShdw blurRad="38100" dist="38100" dir="2700000" algn="tl">
                    <a:srgbClr val="000000">
                      <a:alpha val="43137"/>
                    </a:srgbClr>
                  </a:outerShdw>
                </a:effectLst>
              </a:rPr>
              <a:t>s the Employer (</a:t>
            </a:r>
            <a:r>
              <a:rPr lang="en-US" sz="3000" b="1" u="sng" cap="none" dirty="0" smtClean="0">
                <a:solidFill>
                  <a:schemeClr val="accent2"/>
                </a:solidFill>
                <a:effectLst>
                  <a:outerShdw blurRad="38100" dist="38100" dir="2700000" algn="tl">
                    <a:srgbClr val="000000">
                      <a:alpha val="43137"/>
                    </a:srgbClr>
                  </a:outerShdw>
                </a:effectLst>
              </a:rPr>
              <a:t>er</a:t>
            </a:r>
            <a:r>
              <a:rPr lang="en-US" sz="3000" b="1" u="sng" cap="none" dirty="0" smtClean="0">
                <a:solidFill>
                  <a:schemeClr val="accent2"/>
                </a:solidFill>
                <a:effectLst>
                  <a:outerShdw blurRad="38100" dist="38100" dir="2700000" algn="tl">
                    <a:srgbClr val="000000">
                      <a:alpha val="43137"/>
                    </a:srgbClr>
                  </a:outerShdw>
                </a:effectLst>
              </a:rPr>
              <a:t>) </a:t>
            </a:r>
            <a:r>
              <a:rPr lang="en-US" sz="3000" b="1" u="sng" cap="none" dirty="0">
                <a:solidFill>
                  <a:schemeClr val="accent2"/>
                </a:solidFill>
                <a:effectLst>
                  <a:outerShdw blurRad="38100" dist="38100" dir="2700000" algn="tl">
                    <a:srgbClr val="000000">
                      <a:alpha val="43137"/>
                    </a:srgbClr>
                  </a:outerShdw>
                </a:effectLst>
              </a:rPr>
              <a:t>C</a:t>
            </a:r>
            <a:r>
              <a:rPr lang="en-US" sz="3000" b="1" u="sng" cap="none" dirty="0" smtClean="0">
                <a:solidFill>
                  <a:schemeClr val="accent2"/>
                </a:solidFill>
                <a:effectLst>
                  <a:outerShdw blurRad="38100" dist="38100" dir="2700000" algn="tl">
                    <a:srgbClr val="000000">
                      <a:alpha val="43137"/>
                    </a:srgbClr>
                  </a:outerShdw>
                </a:effectLst>
              </a:rPr>
              <a:t>overed? </a:t>
            </a:r>
            <a:r>
              <a:rPr lang="en-US" sz="3000" b="1" u="sng" cap="none" dirty="0" smtClean="0">
                <a:solidFill>
                  <a:schemeClr val="accent2"/>
                </a:solidFill>
              </a:rPr>
              <a:t/>
            </a:r>
            <a:br>
              <a:rPr lang="en-US" sz="3000" b="1" u="sng" cap="none" dirty="0" smtClean="0">
                <a:solidFill>
                  <a:schemeClr val="accent2"/>
                </a:solidFill>
              </a:rPr>
            </a:br>
            <a:r>
              <a:rPr lang="en-US" sz="3000" b="1" dirty="0">
                <a:solidFill>
                  <a:schemeClr val="accent2"/>
                </a:solidFill>
              </a:rPr>
              <a:t/>
            </a:r>
            <a:br>
              <a:rPr lang="en-US" sz="3000" b="1" dirty="0">
                <a:solidFill>
                  <a:schemeClr val="accent2"/>
                </a:solidFill>
              </a:rPr>
            </a:br>
            <a:r>
              <a:rPr lang="en-US" sz="3000" b="1" u="sng" cap="none" dirty="0">
                <a:solidFill>
                  <a:schemeClr val="accent2"/>
                </a:solidFill>
              </a:rPr>
              <a:t>F</a:t>
            </a:r>
            <a:r>
              <a:rPr lang="en-US" sz="3000" b="1" u="sng" cap="none" dirty="0" smtClean="0">
                <a:solidFill>
                  <a:schemeClr val="accent2"/>
                </a:solidFill>
              </a:rPr>
              <a:t>ederal</a:t>
            </a:r>
            <a:r>
              <a:rPr lang="en-US" sz="3000" cap="none" dirty="0" smtClean="0">
                <a:solidFill>
                  <a:schemeClr val="accent2"/>
                </a:solidFill>
              </a:rPr>
              <a:t> = 50 or &gt; employees in at least 20 weeks </a:t>
            </a:r>
            <a:r>
              <a:rPr lang="en-US" sz="3000" b="1" cap="none" dirty="0" smtClean="0">
                <a:solidFill>
                  <a:schemeClr val="accent2"/>
                </a:solidFill>
              </a:rPr>
              <a:t>or private elementary or secondary school</a:t>
            </a:r>
            <a:br>
              <a:rPr lang="en-US" sz="3000" b="1" cap="none" dirty="0" smtClean="0">
                <a:solidFill>
                  <a:schemeClr val="accent2"/>
                </a:solidFill>
              </a:rPr>
            </a:br>
            <a:r>
              <a:rPr lang="en-US" sz="3000" cap="none" dirty="0" smtClean="0">
                <a:solidFill>
                  <a:schemeClr val="accent2"/>
                </a:solidFill>
              </a:rPr>
              <a:t/>
            </a:r>
            <a:br>
              <a:rPr lang="en-US" sz="3000" cap="none" dirty="0" smtClean="0">
                <a:solidFill>
                  <a:schemeClr val="accent2"/>
                </a:solidFill>
              </a:rPr>
            </a:br>
            <a:r>
              <a:rPr lang="en-US" sz="3000" b="1" u="sng" cap="none" dirty="0" smtClean="0">
                <a:solidFill>
                  <a:schemeClr val="accent2"/>
                </a:solidFill>
              </a:rPr>
              <a:t>WI </a:t>
            </a:r>
            <a:r>
              <a:rPr lang="en-US" sz="3000" cap="none" dirty="0" smtClean="0">
                <a:solidFill>
                  <a:schemeClr val="accent2"/>
                </a:solidFill>
              </a:rPr>
              <a:t>= 50 or &gt; permanent employees at least 6 of the preceding 12 calendar months</a:t>
            </a:r>
            <a:br>
              <a:rPr lang="en-US" sz="3000" cap="none" dirty="0" smtClean="0">
                <a:solidFill>
                  <a:schemeClr val="accent2"/>
                </a:solidFill>
              </a:rPr>
            </a:br>
            <a:endParaRPr lang="en-US" sz="3000" dirty="0">
              <a:solidFill>
                <a:schemeClr val="accent2"/>
              </a:solidFill>
            </a:endParaRPr>
          </a:p>
        </p:txBody>
      </p:sp>
      <p:sp>
        <p:nvSpPr>
          <p:cNvPr id="3" name="TextBox 2"/>
          <p:cNvSpPr txBox="1"/>
          <p:nvPr/>
        </p:nvSpPr>
        <p:spPr>
          <a:xfrm>
            <a:off x="-723900" y="691059"/>
            <a:ext cx="13868400" cy="769441"/>
          </a:xfrm>
          <a:prstGeom prst="rect">
            <a:avLst/>
          </a:prstGeom>
          <a:noFill/>
        </p:spPr>
        <p:txBody>
          <a:bodyPr wrap="square" rtlCol="0">
            <a:spAutoFit/>
          </a:bodyPr>
          <a:lstStyle/>
          <a:p>
            <a:pPr algn="ctr"/>
            <a:r>
              <a:rPr lang="en-US" sz="4400" dirty="0" smtClean="0">
                <a:solidFill>
                  <a:schemeClr val="accent2"/>
                </a:solidFill>
              </a:rPr>
              <a:t>FMLA – WI and Federal</a:t>
            </a:r>
            <a:endParaRPr lang="en-US" sz="4400" dirty="0">
              <a:solidFill>
                <a:schemeClr val="accent2"/>
              </a:solidFill>
            </a:endParaRPr>
          </a:p>
        </p:txBody>
      </p:sp>
      <p:pic>
        <p:nvPicPr>
          <p:cNvPr id="7" name="Picture 2" descr="Image result for dogs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99258"/>
            <a:ext cx="1387475" cy="139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806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03401" y="1460500"/>
            <a:ext cx="9690100" cy="4513800"/>
          </a:xfrm>
          <a:prstGeom prst="rect">
            <a:avLst/>
          </a:prstGeom>
        </p:spPr>
        <p:txBody>
          <a:bodyPr wrap="square">
            <a:spAutoFit/>
          </a:bodyPr>
          <a:lstStyle/>
          <a:p>
            <a:pPr algn="ctr">
              <a:lnSpc>
                <a:spcPct val="107000"/>
              </a:lnSpc>
            </a:pPr>
            <a:r>
              <a:rPr lang="en-US" sz="3000" b="1" u="sng" dirty="0">
                <a:solidFill>
                  <a:schemeClr val="accent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Is the </a:t>
            </a:r>
            <a:r>
              <a:rPr lang="en-US" sz="3000" b="1" u="sng" dirty="0" smtClean="0">
                <a:solidFill>
                  <a:schemeClr val="accent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Employee (</a:t>
            </a:r>
            <a:r>
              <a:rPr lang="en-US" sz="3000" b="1" u="sng" dirty="0" smtClean="0">
                <a:solidFill>
                  <a:schemeClr val="accent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ee</a:t>
            </a:r>
            <a:r>
              <a:rPr lang="en-US" sz="3000" b="1" u="sng" dirty="0" smtClean="0">
                <a:solidFill>
                  <a:schemeClr val="accent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Eligible?</a:t>
            </a:r>
          </a:p>
          <a:p>
            <a:pPr>
              <a:lnSpc>
                <a:spcPct val="107000"/>
              </a:lnSpc>
            </a:pPr>
            <a:endParaRPr lang="en-US" sz="30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30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Federal = EE employed for 12 months AND worked for 1250 hours in preceding 12 months </a:t>
            </a:r>
            <a:endParaRPr lang="en-US" sz="3000"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marR="0" lvl="0" algn="ctr">
              <a:lnSpc>
                <a:spcPct val="107000"/>
              </a:lnSpc>
              <a:spcBef>
                <a:spcPts val="0"/>
              </a:spcBef>
              <a:spcAft>
                <a:spcPts val="0"/>
              </a:spcAft>
            </a:pPr>
            <a:r>
              <a:rPr lang="en-US" sz="3000"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AND </a:t>
            </a:r>
            <a:endParaRPr lang="en-US" sz="30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L="91440" marR="0">
              <a:lnSpc>
                <a:spcPct val="107000"/>
              </a:lnSpc>
              <a:spcBef>
                <a:spcPts val="0"/>
              </a:spcBef>
              <a:spcAft>
                <a:spcPts val="0"/>
              </a:spcAft>
            </a:pPr>
            <a:r>
              <a:rPr lang="en-US" sz="30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50 or &gt; employees within 75 miles.</a:t>
            </a:r>
            <a:endParaRPr lang="en-US" sz="30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3000"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3000"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WI </a:t>
            </a:r>
            <a:r>
              <a:rPr lang="en-US" sz="30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worked at least 1000 hours in preceding 52 weeks AND for at least 52 consecutive weeks.</a:t>
            </a:r>
            <a:endParaRPr lang="en-US" sz="30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723900" y="691059"/>
            <a:ext cx="13868400" cy="769441"/>
          </a:xfrm>
          <a:prstGeom prst="rect">
            <a:avLst/>
          </a:prstGeom>
          <a:noFill/>
        </p:spPr>
        <p:txBody>
          <a:bodyPr wrap="square" rtlCol="0">
            <a:spAutoFit/>
          </a:bodyPr>
          <a:lstStyle/>
          <a:p>
            <a:pPr algn="ctr"/>
            <a:r>
              <a:rPr lang="en-US" sz="4400" dirty="0" smtClean="0">
                <a:solidFill>
                  <a:schemeClr val="accent2"/>
                </a:solidFill>
              </a:rPr>
              <a:t>FMLA – WI and Federal</a:t>
            </a:r>
            <a:endParaRPr lang="en-US" sz="4400" dirty="0">
              <a:solidFill>
                <a:schemeClr val="accent2"/>
              </a:solidFill>
            </a:endParaRPr>
          </a:p>
        </p:txBody>
      </p:sp>
      <p:pic>
        <p:nvPicPr>
          <p:cNvPr id="7" name="Picture 2" descr="Image result for dogs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99258"/>
            <a:ext cx="1387475" cy="139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5956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0217" y="-1"/>
            <a:ext cx="1695617" cy="2352370"/>
          </a:xfrm>
          <a:prstGeom prst="rect">
            <a:avLst/>
          </a:prstGeom>
        </p:spPr>
      </p:pic>
      <p:sp>
        <p:nvSpPr>
          <p:cNvPr id="3" name="Title 2"/>
          <p:cNvSpPr>
            <a:spLocks noGrp="1"/>
          </p:cNvSpPr>
          <p:nvPr>
            <p:ph type="title"/>
          </p:nvPr>
        </p:nvSpPr>
        <p:spPr>
          <a:xfrm>
            <a:off x="2592925" y="198408"/>
            <a:ext cx="8911687" cy="845388"/>
          </a:xfrm>
        </p:spPr>
        <p:txBody>
          <a:bodyPr/>
          <a:lstStyle/>
          <a:p>
            <a:r>
              <a:rPr lang="en-US" dirty="0" smtClean="0"/>
              <a:t>Opening Prayer</a:t>
            </a:r>
            <a:endParaRPr lang="en-US" dirty="0"/>
          </a:p>
        </p:txBody>
      </p:sp>
      <p:sp>
        <p:nvSpPr>
          <p:cNvPr id="5" name="Content Placeholder 4"/>
          <p:cNvSpPr>
            <a:spLocks noGrp="1"/>
          </p:cNvSpPr>
          <p:nvPr>
            <p:ph idx="1"/>
          </p:nvPr>
        </p:nvSpPr>
        <p:spPr>
          <a:xfrm>
            <a:off x="2589211" y="1043797"/>
            <a:ext cx="9323867" cy="5684808"/>
          </a:xfrm>
        </p:spPr>
        <p:txBody>
          <a:bodyPr>
            <a:noAutofit/>
          </a:bodyPr>
          <a:lstStyle/>
          <a:p>
            <a:pPr marL="0" indent="0">
              <a:buNone/>
            </a:pPr>
            <a:r>
              <a:rPr lang="en-US" sz="2200" dirty="0" smtClean="0"/>
              <a:t>Led by Celia Meyers</a:t>
            </a:r>
            <a:endParaRPr lang="en-US" sz="2200" dirty="0"/>
          </a:p>
        </p:txBody>
      </p:sp>
    </p:spTree>
    <p:extLst>
      <p:ext uri="{BB962C8B-B14F-4D97-AF65-F5344CB8AC3E}">
        <p14:creationId xmlns:p14="http://schemas.microsoft.com/office/powerpoint/2010/main" val="400002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700" y="431801"/>
            <a:ext cx="10261600" cy="965200"/>
          </a:xfrm>
        </p:spPr>
        <p:txBody>
          <a:bodyPr>
            <a:normAutofit fontScale="90000"/>
          </a:bodyPr>
          <a:lstStyle/>
          <a:p>
            <a:r>
              <a:rPr lang="en-US" sz="5400" b="1" cap="none" dirty="0" smtClean="0"/>
              <a:t>FMLA - Types &amp; Amount of Leave:</a:t>
            </a:r>
            <a:endParaRPr lang="en-US" sz="5400" b="1" cap="none" dirty="0"/>
          </a:p>
        </p:txBody>
      </p:sp>
      <p:graphicFrame>
        <p:nvGraphicFramePr>
          <p:cNvPr id="5" name="Content Placeholder 4"/>
          <p:cNvGraphicFramePr>
            <a:graphicFrameLocks noGrp="1"/>
          </p:cNvGraphicFramePr>
          <p:nvPr>
            <p:ph idx="1"/>
            <p:extLst/>
          </p:nvPr>
        </p:nvGraphicFramePr>
        <p:xfrm>
          <a:off x="1536700" y="1631458"/>
          <a:ext cx="9969500" cy="4783944"/>
        </p:xfrm>
        <a:graphic>
          <a:graphicData uri="http://schemas.openxmlformats.org/drawingml/2006/table">
            <a:tbl>
              <a:tblPr firstRow="1" firstCol="1" bandRow="1">
                <a:tableStyleId>{5C22544A-7EE6-4342-B048-85BDC9FD1C3A}</a:tableStyleId>
              </a:tblPr>
              <a:tblGrid>
                <a:gridCol w="4854507">
                  <a:extLst>
                    <a:ext uri="{9D8B030D-6E8A-4147-A177-3AD203B41FA5}">
                      <a16:colId xmlns:a16="http://schemas.microsoft.com/office/drawing/2014/main" val="3722249138"/>
                    </a:ext>
                  </a:extLst>
                </a:gridCol>
                <a:gridCol w="5114993">
                  <a:extLst>
                    <a:ext uri="{9D8B030D-6E8A-4147-A177-3AD203B41FA5}">
                      <a16:colId xmlns:a16="http://schemas.microsoft.com/office/drawing/2014/main" val="267871355"/>
                    </a:ext>
                  </a:extLst>
                </a:gridCol>
              </a:tblGrid>
              <a:tr h="392714">
                <a:tc>
                  <a:txBody>
                    <a:bodyPr/>
                    <a:lstStyle/>
                    <a:p>
                      <a:pPr marL="0" marR="0" algn="ctr">
                        <a:lnSpc>
                          <a:spcPct val="107000"/>
                        </a:lnSpc>
                        <a:spcBef>
                          <a:spcPts val="0"/>
                        </a:spcBef>
                        <a:spcAft>
                          <a:spcPts val="0"/>
                        </a:spcAft>
                      </a:pPr>
                      <a:r>
                        <a:rPr lang="en-US" sz="2000" dirty="0">
                          <a:effectLst/>
                        </a:rPr>
                        <a:t>Federal Leave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302" marR="63302" marT="0" marB="0">
                    <a:solidFill>
                      <a:schemeClr val="accent2">
                        <a:lumMod val="75000"/>
                      </a:schemeClr>
                    </a:solidFill>
                  </a:tcPr>
                </a:tc>
                <a:tc>
                  <a:txBody>
                    <a:bodyPr/>
                    <a:lstStyle/>
                    <a:p>
                      <a:pPr marL="0" marR="0" algn="ctr">
                        <a:lnSpc>
                          <a:spcPct val="107000"/>
                        </a:lnSpc>
                        <a:spcBef>
                          <a:spcPts val="0"/>
                        </a:spcBef>
                        <a:spcAft>
                          <a:spcPts val="0"/>
                        </a:spcAft>
                      </a:pPr>
                      <a:r>
                        <a:rPr lang="en-US" sz="2000" dirty="0">
                          <a:effectLst/>
                        </a:rPr>
                        <a:t>Wisconsin Leave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302" marR="63302" marT="0" marB="0">
                    <a:solidFill>
                      <a:schemeClr val="accent2">
                        <a:lumMod val="75000"/>
                      </a:schemeClr>
                    </a:solidFill>
                  </a:tcPr>
                </a:tc>
                <a:extLst>
                  <a:ext uri="{0D108BD9-81ED-4DB2-BD59-A6C34878D82A}">
                    <a16:rowId xmlns:a16="http://schemas.microsoft.com/office/drawing/2014/main" val="3242873474"/>
                  </a:ext>
                </a:extLst>
              </a:tr>
              <a:tr h="1521283">
                <a:tc>
                  <a:txBody>
                    <a:bodyPr/>
                    <a:lstStyle/>
                    <a:p>
                      <a:pPr marL="0" marR="0">
                        <a:lnSpc>
                          <a:spcPct val="107000"/>
                        </a:lnSpc>
                        <a:spcBef>
                          <a:spcPts val="0"/>
                        </a:spcBef>
                        <a:spcAft>
                          <a:spcPts val="0"/>
                        </a:spcAft>
                      </a:pPr>
                      <a:r>
                        <a:rPr lang="en-US" sz="4000" dirty="0">
                          <a:solidFill>
                            <a:schemeClr val="bg1"/>
                          </a:solidFill>
                          <a:effectLst/>
                        </a:rPr>
                        <a:t>12</a:t>
                      </a:r>
                      <a:r>
                        <a:rPr lang="en-US" sz="1800" dirty="0">
                          <a:effectLst/>
                        </a:rPr>
                        <a:t> </a:t>
                      </a:r>
                      <a:r>
                        <a:rPr lang="en-US" sz="2400" dirty="0" smtClean="0">
                          <a:effectLst/>
                        </a:rPr>
                        <a:t>for </a:t>
                      </a:r>
                      <a:r>
                        <a:rPr lang="en-US" sz="2400" dirty="0" smtClean="0">
                          <a:solidFill>
                            <a:srgbClr val="FFFF00"/>
                          </a:solidFill>
                          <a:effectLst/>
                        </a:rPr>
                        <a:t>birth </a:t>
                      </a:r>
                      <a:r>
                        <a:rPr lang="en-US" sz="2400" dirty="0">
                          <a:solidFill>
                            <a:srgbClr val="FFFF00"/>
                          </a:solidFill>
                          <a:effectLst/>
                        </a:rPr>
                        <a:t>or placement of a child for adoption or foster care</a:t>
                      </a:r>
                      <a:endPar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2" marR="63302" marT="0" marB="0">
                    <a:solidFill>
                      <a:schemeClr val="accent2">
                        <a:lumMod val="75000"/>
                      </a:schemeClr>
                    </a:solidFill>
                  </a:tcPr>
                </a:tc>
                <a:tc>
                  <a:txBody>
                    <a:bodyPr/>
                    <a:lstStyle/>
                    <a:p>
                      <a:pPr marL="0" marR="0">
                        <a:lnSpc>
                          <a:spcPct val="107000"/>
                        </a:lnSpc>
                        <a:spcBef>
                          <a:spcPts val="0"/>
                        </a:spcBef>
                        <a:spcAft>
                          <a:spcPts val="0"/>
                        </a:spcAft>
                      </a:pPr>
                      <a:r>
                        <a:rPr lang="en-US" sz="4000" b="1" dirty="0" smtClean="0">
                          <a:solidFill>
                            <a:schemeClr val="bg1"/>
                          </a:solidFill>
                          <a:effectLst/>
                        </a:rPr>
                        <a:t>6</a:t>
                      </a:r>
                      <a:r>
                        <a:rPr lang="en-US" sz="1800" dirty="0" smtClean="0">
                          <a:solidFill>
                            <a:schemeClr val="tx1"/>
                          </a:solidFill>
                          <a:effectLst/>
                        </a:rPr>
                        <a:t> </a:t>
                      </a:r>
                      <a:r>
                        <a:rPr lang="en-US" sz="2400" dirty="0">
                          <a:solidFill>
                            <a:schemeClr val="tx1"/>
                          </a:solidFill>
                          <a:effectLst/>
                        </a:rPr>
                        <a:t>weeks </a:t>
                      </a:r>
                      <a:r>
                        <a:rPr lang="en-US" sz="2400" dirty="0" smtClean="0">
                          <a:solidFill>
                            <a:schemeClr val="tx1"/>
                          </a:solidFill>
                          <a:effectLst/>
                        </a:rPr>
                        <a:t>for </a:t>
                      </a:r>
                      <a:r>
                        <a:rPr lang="en-US" sz="2400" dirty="0">
                          <a:solidFill>
                            <a:schemeClr val="tx1"/>
                          </a:solidFill>
                          <a:effectLst/>
                        </a:rPr>
                        <a:t>the </a:t>
                      </a:r>
                      <a:r>
                        <a:rPr lang="en-US" sz="2400" dirty="0">
                          <a:solidFill>
                            <a:srgbClr val="FFFF00"/>
                          </a:solidFill>
                          <a:effectLst/>
                        </a:rPr>
                        <a:t>birth or placement of adoption of a </a:t>
                      </a:r>
                      <a:r>
                        <a:rPr lang="en-US" sz="2400" dirty="0" smtClean="0">
                          <a:solidFill>
                            <a:srgbClr val="FFFF00"/>
                          </a:solidFill>
                          <a:effectLst/>
                        </a:rPr>
                        <a:t>child</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2" marR="63302" marT="0" marB="0">
                    <a:solidFill>
                      <a:schemeClr val="accent2">
                        <a:lumMod val="75000"/>
                      </a:schemeClr>
                    </a:solidFill>
                  </a:tcPr>
                </a:tc>
                <a:extLst>
                  <a:ext uri="{0D108BD9-81ED-4DB2-BD59-A6C34878D82A}">
                    <a16:rowId xmlns:a16="http://schemas.microsoft.com/office/drawing/2014/main" val="3227531518"/>
                  </a:ext>
                </a:extLst>
              </a:tr>
              <a:tr h="1812582">
                <a:tc>
                  <a:txBody>
                    <a:bodyPr/>
                    <a:lstStyle/>
                    <a:p>
                      <a:pPr marL="0" marR="0">
                        <a:lnSpc>
                          <a:spcPct val="107000"/>
                        </a:lnSpc>
                        <a:spcBef>
                          <a:spcPts val="0"/>
                        </a:spcBef>
                        <a:spcAft>
                          <a:spcPts val="0"/>
                        </a:spcAft>
                      </a:pPr>
                      <a:r>
                        <a:rPr lang="en-US" sz="4000" dirty="0">
                          <a:solidFill>
                            <a:schemeClr val="bg1"/>
                          </a:solidFill>
                          <a:effectLst/>
                        </a:rPr>
                        <a:t>12</a:t>
                      </a:r>
                      <a:r>
                        <a:rPr lang="en-US" sz="1800" dirty="0">
                          <a:effectLst/>
                        </a:rPr>
                        <a:t> </a:t>
                      </a:r>
                      <a:r>
                        <a:rPr lang="en-US" sz="2400" dirty="0" smtClean="0">
                          <a:effectLst/>
                        </a:rPr>
                        <a:t>for </a:t>
                      </a:r>
                      <a:r>
                        <a:rPr lang="en-US" sz="2400" dirty="0" smtClean="0">
                          <a:solidFill>
                            <a:srgbClr val="FFFF00"/>
                          </a:solidFill>
                          <a:effectLst/>
                        </a:rPr>
                        <a:t>care </a:t>
                      </a:r>
                      <a:r>
                        <a:rPr lang="en-US" sz="2400" dirty="0">
                          <a:solidFill>
                            <a:srgbClr val="FFFF00"/>
                          </a:solidFill>
                          <a:effectLst/>
                        </a:rPr>
                        <a:t>for a spouse, child or parent</a:t>
                      </a:r>
                      <a:r>
                        <a:rPr lang="en-US" sz="2400" dirty="0">
                          <a:effectLst/>
                        </a:rPr>
                        <a:t> </a:t>
                      </a:r>
                      <a:r>
                        <a:rPr lang="en-US" sz="2400" dirty="0" smtClean="0">
                          <a:effectLst/>
                        </a:rPr>
                        <a:t>with </a:t>
                      </a:r>
                      <a:r>
                        <a:rPr lang="en-US" sz="2400" dirty="0">
                          <a:effectLst/>
                        </a:rPr>
                        <a:t>a serious health condition, or for an </a:t>
                      </a:r>
                      <a:r>
                        <a:rPr lang="en-US" sz="2400" dirty="0">
                          <a:solidFill>
                            <a:srgbClr val="FFFF00"/>
                          </a:solidFill>
                          <a:effectLst/>
                        </a:rPr>
                        <a:t>employee’s </a:t>
                      </a:r>
                      <a:r>
                        <a:rPr lang="en-US" sz="2400" dirty="0">
                          <a:effectLst/>
                        </a:rPr>
                        <a:t>own </a:t>
                      </a:r>
                      <a:r>
                        <a:rPr lang="en-US" sz="2400" dirty="0">
                          <a:solidFill>
                            <a:srgbClr val="FFFF00"/>
                          </a:solidFill>
                          <a:effectLst/>
                        </a:rPr>
                        <a:t>serious health condition</a:t>
                      </a:r>
                      <a:endPar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2" marR="63302" marT="0" marB="0">
                    <a:solidFill>
                      <a:schemeClr val="accent2">
                        <a:lumMod val="75000"/>
                      </a:schemeClr>
                    </a:solidFill>
                  </a:tcPr>
                </a:tc>
                <a:tc>
                  <a:txBody>
                    <a:bodyPr/>
                    <a:lstStyle/>
                    <a:p>
                      <a:pPr marL="0" marR="0">
                        <a:lnSpc>
                          <a:spcPct val="107000"/>
                        </a:lnSpc>
                        <a:spcBef>
                          <a:spcPts val="0"/>
                        </a:spcBef>
                        <a:spcAft>
                          <a:spcPts val="0"/>
                        </a:spcAft>
                      </a:pPr>
                      <a:r>
                        <a:rPr lang="en-US" sz="4000" b="1" dirty="0">
                          <a:solidFill>
                            <a:schemeClr val="bg1"/>
                          </a:solidFill>
                          <a:effectLst/>
                        </a:rPr>
                        <a:t>2</a:t>
                      </a:r>
                      <a:r>
                        <a:rPr lang="en-US" sz="1800" dirty="0">
                          <a:solidFill>
                            <a:schemeClr val="tx1"/>
                          </a:solidFill>
                          <a:effectLst/>
                        </a:rPr>
                        <a:t> </a:t>
                      </a:r>
                      <a:r>
                        <a:rPr lang="en-US" sz="2400" dirty="0">
                          <a:solidFill>
                            <a:schemeClr val="tx1"/>
                          </a:solidFill>
                          <a:effectLst/>
                        </a:rPr>
                        <a:t>weeks </a:t>
                      </a:r>
                      <a:r>
                        <a:rPr lang="en-US" sz="2400" dirty="0" smtClean="0">
                          <a:solidFill>
                            <a:schemeClr val="tx1"/>
                          </a:solidFill>
                          <a:effectLst/>
                        </a:rPr>
                        <a:t>for </a:t>
                      </a:r>
                      <a:r>
                        <a:rPr lang="en-US" sz="2400" dirty="0">
                          <a:solidFill>
                            <a:schemeClr val="tx1"/>
                          </a:solidFill>
                          <a:effectLst/>
                        </a:rPr>
                        <a:t>seriously ill </a:t>
                      </a:r>
                      <a:r>
                        <a:rPr lang="en-US" sz="2400" dirty="0">
                          <a:solidFill>
                            <a:srgbClr val="FFFF00"/>
                          </a:solidFill>
                          <a:effectLst/>
                        </a:rPr>
                        <a:t>child, spouse, parent, parent-in-law, and for employee’s own serious health condition.</a:t>
                      </a:r>
                      <a:endPar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2" marR="63302" marT="0" marB="0">
                    <a:solidFill>
                      <a:schemeClr val="accent2">
                        <a:lumMod val="75000"/>
                      </a:schemeClr>
                    </a:solidFill>
                  </a:tcPr>
                </a:tc>
                <a:extLst>
                  <a:ext uri="{0D108BD9-81ED-4DB2-BD59-A6C34878D82A}">
                    <a16:rowId xmlns:a16="http://schemas.microsoft.com/office/drawing/2014/main" val="449531561"/>
                  </a:ext>
                </a:extLst>
              </a:tr>
              <a:tr h="938685">
                <a:tc>
                  <a:txBody>
                    <a:bodyPr/>
                    <a:lstStyle/>
                    <a:p>
                      <a:pPr marL="0" marR="0">
                        <a:lnSpc>
                          <a:spcPct val="107000"/>
                        </a:lnSpc>
                        <a:spcBef>
                          <a:spcPts val="0"/>
                        </a:spcBef>
                        <a:spcAft>
                          <a:spcPts val="0"/>
                        </a:spcAft>
                      </a:pPr>
                      <a:r>
                        <a:rPr lang="en-US" sz="4000" dirty="0">
                          <a:solidFill>
                            <a:schemeClr val="bg1"/>
                          </a:solidFill>
                          <a:effectLst/>
                        </a:rPr>
                        <a:t>26</a:t>
                      </a:r>
                      <a:r>
                        <a:rPr lang="en-US" sz="1800" dirty="0">
                          <a:effectLst/>
                        </a:rPr>
                        <a:t> </a:t>
                      </a:r>
                      <a:r>
                        <a:rPr lang="en-US" sz="2400" dirty="0">
                          <a:effectLst/>
                        </a:rPr>
                        <a:t>weeks in 12 month period for care of </a:t>
                      </a:r>
                      <a:r>
                        <a:rPr lang="en-US" sz="2400" dirty="0">
                          <a:solidFill>
                            <a:srgbClr val="FFFF00"/>
                          </a:solidFill>
                          <a:effectLst/>
                        </a:rPr>
                        <a:t>service member</a:t>
                      </a:r>
                      <a:endPar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2" marR="63302" marT="0" marB="0">
                    <a:solidFill>
                      <a:schemeClr val="accent2">
                        <a:lumMod val="75000"/>
                      </a:schemeClr>
                    </a:solidFill>
                  </a:tcPr>
                </a:tc>
                <a:tc>
                  <a:txBody>
                    <a:bodyPr/>
                    <a:lstStyle/>
                    <a:p>
                      <a:pPr marL="0" marR="0">
                        <a:lnSpc>
                          <a:spcPct val="107000"/>
                        </a:lnSpc>
                        <a:spcBef>
                          <a:spcPts val="0"/>
                        </a:spcBef>
                        <a:spcAft>
                          <a:spcPts val="0"/>
                        </a:spcAft>
                      </a:pPr>
                      <a:r>
                        <a:rPr lang="en-US" sz="4000" dirty="0">
                          <a:solidFill>
                            <a:schemeClr val="bg1"/>
                          </a:solidFill>
                          <a:effectLst/>
                        </a:rPr>
                        <a:t>No</a:t>
                      </a:r>
                      <a:r>
                        <a:rPr lang="en-US" sz="4000" dirty="0">
                          <a:solidFill>
                            <a:schemeClr val="tx1"/>
                          </a:solidFill>
                          <a:effectLst/>
                        </a:rPr>
                        <a:t> </a:t>
                      </a:r>
                      <a:r>
                        <a:rPr lang="en-US" sz="2400" dirty="0">
                          <a:solidFill>
                            <a:schemeClr val="tx1"/>
                          </a:solidFill>
                          <a:effectLst/>
                        </a:rPr>
                        <a:t>military caregiver provision</a:t>
                      </a:r>
                      <a:r>
                        <a:rPr lang="en-US" sz="1800" dirty="0">
                          <a:solidFill>
                            <a:schemeClr val="tx1"/>
                          </a:solidFill>
                          <a:effectLst/>
                        </a:rPr>
                        <a: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2" marR="63302" marT="0" marB="0">
                    <a:solidFill>
                      <a:schemeClr val="accent2">
                        <a:lumMod val="75000"/>
                      </a:schemeClr>
                    </a:solidFill>
                  </a:tcPr>
                </a:tc>
                <a:extLst>
                  <a:ext uri="{0D108BD9-81ED-4DB2-BD59-A6C34878D82A}">
                    <a16:rowId xmlns:a16="http://schemas.microsoft.com/office/drawing/2014/main" val="934765701"/>
                  </a:ext>
                </a:extLst>
              </a:tr>
            </a:tbl>
          </a:graphicData>
        </a:graphic>
      </p:graphicFrame>
    </p:spTree>
    <p:extLst>
      <p:ext uri="{BB962C8B-B14F-4D97-AF65-F5344CB8AC3E}">
        <p14:creationId xmlns:p14="http://schemas.microsoft.com/office/powerpoint/2010/main" val="3968665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cap="none" dirty="0" smtClean="0"/>
              <a:t>Communicate, Communicate, Communicate…..</a:t>
            </a:r>
            <a:endParaRPr lang="en-US" sz="2800" b="1" cap="none"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95498182"/>
              </p:ext>
            </p:extLst>
          </p:nvPr>
        </p:nvGraphicFramePr>
        <p:xfrm>
          <a:off x="1269999" y="1130301"/>
          <a:ext cx="10439401" cy="5528690"/>
        </p:xfrm>
        <a:graphic>
          <a:graphicData uri="http://schemas.openxmlformats.org/drawingml/2006/table">
            <a:tbl>
              <a:tblPr firstRow="1" firstCol="1" bandRow="1">
                <a:tableStyleId>{5C22544A-7EE6-4342-B048-85BDC9FD1C3A}</a:tableStyleId>
              </a:tblPr>
              <a:tblGrid>
                <a:gridCol w="3288169">
                  <a:extLst>
                    <a:ext uri="{9D8B030D-6E8A-4147-A177-3AD203B41FA5}">
                      <a16:colId xmlns:a16="http://schemas.microsoft.com/office/drawing/2014/main" val="1011112894"/>
                    </a:ext>
                  </a:extLst>
                </a:gridCol>
                <a:gridCol w="3578303">
                  <a:extLst>
                    <a:ext uri="{9D8B030D-6E8A-4147-A177-3AD203B41FA5}">
                      <a16:colId xmlns:a16="http://schemas.microsoft.com/office/drawing/2014/main" val="2531516515"/>
                    </a:ext>
                  </a:extLst>
                </a:gridCol>
                <a:gridCol w="3572929">
                  <a:extLst>
                    <a:ext uri="{9D8B030D-6E8A-4147-A177-3AD203B41FA5}">
                      <a16:colId xmlns:a16="http://schemas.microsoft.com/office/drawing/2014/main" val="1804180822"/>
                    </a:ext>
                  </a:extLst>
                </a:gridCol>
              </a:tblGrid>
              <a:tr h="320467">
                <a:tc>
                  <a:txBody>
                    <a:bodyPr/>
                    <a:lstStyle/>
                    <a:p>
                      <a:pPr marL="0" marR="0" algn="ctr">
                        <a:lnSpc>
                          <a:spcPct val="107000"/>
                        </a:lnSpc>
                        <a:spcBef>
                          <a:spcPts val="0"/>
                        </a:spcBef>
                        <a:spcAft>
                          <a:spcPts val="0"/>
                        </a:spcAft>
                      </a:pPr>
                      <a:r>
                        <a:rPr lang="en-US" sz="2000" dirty="0">
                          <a:solidFill>
                            <a:srgbClr val="FFFF00"/>
                          </a:solidFill>
                          <a:effectLst/>
                        </a:rPr>
                        <a:t>Communication</a:t>
                      </a:r>
                      <a:endPar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gn="ctr">
                        <a:lnSpc>
                          <a:spcPct val="107000"/>
                        </a:lnSpc>
                        <a:spcBef>
                          <a:spcPts val="0"/>
                        </a:spcBef>
                        <a:spcAft>
                          <a:spcPts val="0"/>
                        </a:spcAft>
                      </a:pPr>
                      <a:r>
                        <a:rPr lang="en-US" sz="1400" dirty="0">
                          <a:solidFill>
                            <a:srgbClr val="FFFF00"/>
                          </a:solidFill>
                          <a:effectLst/>
                        </a:rPr>
                        <a:t>Federal Leave</a:t>
                      </a:r>
                      <a:endParaRPr lang="en-US"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gn="ctr">
                        <a:lnSpc>
                          <a:spcPct val="107000"/>
                        </a:lnSpc>
                        <a:spcBef>
                          <a:spcPts val="0"/>
                        </a:spcBef>
                        <a:spcAft>
                          <a:spcPts val="0"/>
                        </a:spcAft>
                      </a:pPr>
                      <a:r>
                        <a:rPr lang="en-US" sz="1400" dirty="0">
                          <a:solidFill>
                            <a:srgbClr val="FFFF00"/>
                          </a:solidFill>
                          <a:effectLst/>
                        </a:rPr>
                        <a:t>Wisconsin Leave</a:t>
                      </a:r>
                      <a:endParaRPr lang="en-US"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extLst>
                  <a:ext uri="{0D108BD9-81ED-4DB2-BD59-A6C34878D82A}">
                    <a16:rowId xmlns:a16="http://schemas.microsoft.com/office/drawing/2014/main" val="1794274820"/>
                  </a:ext>
                </a:extLst>
              </a:tr>
              <a:tr h="448629">
                <a:tc>
                  <a:txBody>
                    <a:bodyPr/>
                    <a:lstStyle/>
                    <a:p>
                      <a:pPr marL="0" marR="0">
                        <a:lnSpc>
                          <a:spcPct val="107000"/>
                        </a:lnSpc>
                        <a:spcBef>
                          <a:spcPts val="0"/>
                        </a:spcBef>
                        <a:spcAft>
                          <a:spcPts val="0"/>
                        </a:spcAft>
                      </a:pPr>
                      <a:r>
                        <a:rPr lang="en-US" sz="1600" dirty="0">
                          <a:solidFill>
                            <a:srgbClr val="FFFF00"/>
                          </a:solidFill>
                          <a:effectLst/>
                        </a:rPr>
                        <a:t>Awareness </a:t>
                      </a:r>
                      <a:endParaRPr lang="en-US" sz="1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Formal Employee Request </a:t>
                      </a:r>
                    </a:p>
                    <a:p>
                      <a:pPr marL="0" marR="0">
                        <a:lnSpc>
                          <a:spcPct val="107000"/>
                        </a:lnSpc>
                        <a:spcBef>
                          <a:spcPts val="0"/>
                        </a:spcBef>
                        <a:spcAft>
                          <a:spcPts val="0"/>
                        </a:spcAft>
                      </a:pPr>
                      <a:r>
                        <a:rPr lang="en-US" sz="1400" dirty="0">
                          <a:solidFill>
                            <a:schemeClr val="bg2"/>
                          </a:solidFill>
                          <a:effectLst/>
                        </a:rPr>
                        <a:t>(in Addendum) or Employer Aware</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Formal Employee Request </a:t>
                      </a:r>
                    </a:p>
                    <a:p>
                      <a:pPr marL="0" marR="0">
                        <a:lnSpc>
                          <a:spcPct val="107000"/>
                        </a:lnSpc>
                        <a:spcBef>
                          <a:spcPts val="0"/>
                        </a:spcBef>
                        <a:spcAft>
                          <a:spcPts val="0"/>
                        </a:spcAft>
                      </a:pPr>
                      <a:r>
                        <a:rPr lang="en-US" sz="1400" dirty="0">
                          <a:solidFill>
                            <a:schemeClr val="bg2"/>
                          </a:solidFill>
                          <a:effectLst/>
                        </a:rPr>
                        <a:t>(in Addendum) or Employer Aware</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extLst>
                  <a:ext uri="{0D108BD9-81ED-4DB2-BD59-A6C34878D82A}">
                    <a16:rowId xmlns:a16="http://schemas.microsoft.com/office/drawing/2014/main" val="117428437"/>
                  </a:ext>
                </a:extLst>
              </a:tr>
              <a:tr h="512772">
                <a:tc>
                  <a:txBody>
                    <a:bodyPr/>
                    <a:lstStyle/>
                    <a:p>
                      <a:pPr marL="0" marR="0">
                        <a:lnSpc>
                          <a:spcPct val="107000"/>
                        </a:lnSpc>
                        <a:spcBef>
                          <a:spcPts val="0"/>
                        </a:spcBef>
                        <a:spcAft>
                          <a:spcPts val="0"/>
                        </a:spcAft>
                      </a:pPr>
                      <a:r>
                        <a:rPr lang="en-US" sz="1600" dirty="0">
                          <a:solidFill>
                            <a:srgbClr val="FFFF00"/>
                          </a:solidFill>
                          <a:effectLst/>
                        </a:rPr>
                        <a:t>Employer Initial Response to Ineligible Employee</a:t>
                      </a:r>
                      <a:endParaRPr lang="en-US" sz="1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Send EE specific FMLA Denial Letter in Addendum</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Send EE specific FMLA Denial Letter in Addendum</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extLst>
                  <a:ext uri="{0D108BD9-81ED-4DB2-BD59-A6C34878D82A}">
                    <a16:rowId xmlns:a16="http://schemas.microsoft.com/office/drawing/2014/main" val="2896185821"/>
                  </a:ext>
                </a:extLst>
              </a:tr>
              <a:tr h="1892196">
                <a:tc>
                  <a:txBody>
                    <a:bodyPr/>
                    <a:lstStyle/>
                    <a:p>
                      <a:pPr marL="0" marR="0">
                        <a:lnSpc>
                          <a:spcPct val="107000"/>
                        </a:lnSpc>
                        <a:spcBef>
                          <a:spcPts val="0"/>
                        </a:spcBef>
                        <a:spcAft>
                          <a:spcPts val="0"/>
                        </a:spcAft>
                      </a:pPr>
                      <a:r>
                        <a:rPr lang="en-US" sz="1600" dirty="0">
                          <a:solidFill>
                            <a:srgbClr val="FFFF00"/>
                          </a:solidFill>
                          <a:effectLst/>
                        </a:rPr>
                        <a:t>Employer Initial Response to </a:t>
                      </a:r>
                      <a:r>
                        <a:rPr lang="en-US" sz="1600" u="sng" dirty="0">
                          <a:solidFill>
                            <a:srgbClr val="FFFF00"/>
                          </a:solidFill>
                          <a:effectLst/>
                        </a:rPr>
                        <a:t>Eligible Employee</a:t>
                      </a:r>
                      <a:r>
                        <a:rPr lang="en-US" sz="1600" dirty="0">
                          <a:solidFill>
                            <a:srgbClr val="FFFF00"/>
                          </a:solidFill>
                          <a:effectLst/>
                        </a:rPr>
                        <a:t>:</a:t>
                      </a:r>
                    </a:p>
                    <a:p>
                      <a:pPr marL="342900" marR="0" lvl="0" indent="-342900">
                        <a:lnSpc>
                          <a:spcPct val="107000"/>
                        </a:lnSpc>
                        <a:spcBef>
                          <a:spcPts val="0"/>
                        </a:spcBef>
                        <a:spcAft>
                          <a:spcPts val="0"/>
                        </a:spcAft>
                        <a:buFont typeface="+mj-lt"/>
                        <a:buAutoNum type="arabicPeriod"/>
                      </a:pPr>
                      <a:r>
                        <a:rPr lang="en-US" sz="1600" dirty="0">
                          <a:solidFill>
                            <a:srgbClr val="FFFF00"/>
                          </a:solidFill>
                          <a:effectLst/>
                        </a:rPr>
                        <a:t>Cover letter</a:t>
                      </a:r>
                    </a:p>
                    <a:p>
                      <a:pPr marL="342900" marR="0" lvl="0" indent="-342900">
                        <a:lnSpc>
                          <a:spcPct val="107000"/>
                        </a:lnSpc>
                        <a:spcBef>
                          <a:spcPts val="0"/>
                        </a:spcBef>
                        <a:spcAft>
                          <a:spcPts val="0"/>
                        </a:spcAft>
                        <a:buFont typeface="+mj-lt"/>
                        <a:buAutoNum type="arabicPeriod"/>
                      </a:pPr>
                      <a:r>
                        <a:rPr lang="en-US" sz="1600" dirty="0">
                          <a:solidFill>
                            <a:srgbClr val="FFFF00"/>
                          </a:solidFill>
                          <a:effectLst/>
                        </a:rPr>
                        <a:t>Notice of Eligibility</a:t>
                      </a:r>
                    </a:p>
                    <a:p>
                      <a:pPr marL="342900" marR="0" lvl="0" indent="-342900">
                        <a:lnSpc>
                          <a:spcPct val="107000"/>
                        </a:lnSpc>
                        <a:spcBef>
                          <a:spcPts val="0"/>
                        </a:spcBef>
                        <a:spcAft>
                          <a:spcPts val="0"/>
                        </a:spcAft>
                        <a:buFont typeface="+mj-lt"/>
                        <a:buAutoNum type="arabicPeriod"/>
                      </a:pPr>
                      <a:r>
                        <a:rPr lang="en-US" sz="1600" dirty="0">
                          <a:solidFill>
                            <a:srgbClr val="FFFF00"/>
                          </a:solidFill>
                          <a:effectLst/>
                        </a:rPr>
                        <a:t>Rights &amp; Responsibilities</a:t>
                      </a:r>
                    </a:p>
                    <a:p>
                      <a:pPr marL="342900" marR="0" lvl="0" indent="-342900">
                        <a:lnSpc>
                          <a:spcPct val="107000"/>
                        </a:lnSpc>
                        <a:spcBef>
                          <a:spcPts val="0"/>
                        </a:spcBef>
                        <a:spcAft>
                          <a:spcPts val="0"/>
                        </a:spcAft>
                        <a:buFont typeface="+mj-lt"/>
                        <a:buAutoNum type="arabicPeriod"/>
                      </a:pPr>
                      <a:r>
                        <a:rPr lang="en-US" sz="1600" dirty="0">
                          <a:solidFill>
                            <a:srgbClr val="FFFF00"/>
                          </a:solidFill>
                          <a:effectLst/>
                        </a:rPr>
                        <a:t>Medical Certification </a:t>
                      </a:r>
                      <a:r>
                        <a:rPr lang="en-US" sz="1600" cap="small" dirty="0">
                          <a:solidFill>
                            <a:srgbClr val="FFFF00"/>
                          </a:solidFill>
                          <a:effectLst/>
                        </a:rPr>
                        <a:t>with</a:t>
                      </a:r>
                      <a:r>
                        <a:rPr lang="en-US" sz="1600" dirty="0">
                          <a:solidFill>
                            <a:srgbClr val="FFFF00"/>
                          </a:solidFill>
                          <a:effectLst/>
                        </a:rPr>
                        <a:t> Job Description</a:t>
                      </a:r>
                      <a:endParaRPr lang="en-US" sz="1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 </a:t>
                      </a:r>
                    </a:p>
                    <a:p>
                      <a:pPr marL="0" marR="0">
                        <a:lnSpc>
                          <a:spcPct val="107000"/>
                        </a:lnSpc>
                        <a:spcBef>
                          <a:spcPts val="0"/>
                        </a:spcBef>
                        <a:spcAft>
                          <a:spcPts val="0"/>
                        </a:spcAft>
                      </a:pPr>
                      <a:r>
                        <a:rPr lang="en-US" sz="1400" dirty="0">
                          <a:solidFill>
                            <a:schemeClr val="bg2"/>
                          </a:solidFill>
                          <a:effectLst/>
                        </a:rPr>
                        <a:t> </a:t>
                      </a:r>
                    </a:p>
                    <a:p>
                      <a:pPr marL="342900" marR="0" lvl="0" indent="-342900">
                        <a:lnSpc>
                          <a:spcPct val="107000"/>
                        </a:lnSpc>
                        <a:spcBef>
                          <a:spcPts val="0"/>
                        </a:spcBef>
                        <a:spcAft>
                          <a:spcPts val="0"/>
                        </a:spcAft>
                        <a:buFont typeface="+mj-lt"/>
                        <a:buAutoNum type="arabicPeriod"/>
                      </a:pPr>
                      <a:r>
                        <a:rPr lang="en-US" sz="1400" dirty="0">
                          <a:solidFill>
                            <a:schemeClr val="bg2"/>
                          </a:solidFill>
                          <a:effectLst/>
                        </a:rPr>
                        <a:t>Cover letter specific to EE</a:t>
                      </a:r>
                    </a:p>
                    <a:p>
                      <a:pPr marL="342900" marR="0" lvl="0" indent="-342900">
                        <a:lnSpc>
                          <a:spcPct val="107000"/>
                        </a:lnSpc>
                        <a:spcBef>
                          <a:spcPts val="0"/>
                        </a:spcBef>
                        <a:spcAft>
                          <a:spcPts val="0"/>
                        </a:spcAft>
                        <a:buFont typeface="+mj-lt"/>
                        <a:buAutoNum type="arabicPeriod"/>
                      </a:pPr>
                      <a:r>
                        <a:rPr lang="en-US" sz="1400" dirty="0">
                          <a:solidFill>
                            <a:schemeClr val="bg2"/>
                          </a:solidFill>
                          <a:effectLst/>
                        </a:rPr>
                        <a:t>WH-381 rev. 2013 Part A</a:t>
                      </a:r>
                    </a:p>
                    <a:p>
                      <a:pPr marL="342900" marR="0" lvl="0" indent="-342900">
                        <a:lnSpc>
                          <a:spcPct val="107000"/>
                        </a:lnSpc>
                        <a:spcBef>
                          <a:spcPts val="0"/>
                        </a:spcBef>
                        <a:spcAft>
                          <a:spcPts val="0"/>
                        </a:spcAft>
                        <a:buFont typeface="+mj-lt"/>
                        <a:buAutoNum type="arabicPeriod"/>
                      </a:pPr>
                      <a:r>
                        <a:rPr lang="en-US" sz="1400" dirty="0">
                          <a:solidFill>
                            <a:schemeClr val="bg2"/>
                          </a:solidFill>
                          <a:effectLst/>
                        </a:rPr>
                        <a:t>WH-381 rev. 2013 Part B </a:t>
                      </a:r>
                    </a:p>
                    <a:p>
                      <a:pPr marL="342900" marR="0" lvl="0" indent="-342900">
                        <a:lnSpc>
                          <a:spcPct val="107000"/>
                        </a:lnSpc>
                        <a:spcBef>
                          <a:spcPts val="0"/>
                        </a:spcBef>
                        <a:spcAft>
                          <a:spcPts val="0"/>
                        </a:spcAft>
                        <a:buFont typeface="+mj-lt"/>
                        <a:buAutoNum type="arabicPeriod"/>
                      </a:pPr>
                      <a:r>
                        <a:rPr lang="en-US" sz="1400" dirty="0">
                          <a:solidFill>
                            <a:schemeClr val="bg2"/>
                          </a:solidFill>
                          <a:effectLst/>
                        </a:rPr>
                        <a:t>WH-380 E or F (appropriately)</a:t>
                      </a:r>
                    </a:p>
                    <a:p>
                      <a:pPr marL="0" marR="0">
                        <a:lnSpc>
                          <a:spcPct val="107000"/>
                        </a:lnSpc>
                        <a:spcBef>
                          <a:spcPts val="0"/>
                        </a:spcBef>
                        <a:spcAft>
                          <a:spcPts val="0"/>
                        </a:spcAft>
                      </a:pPr>
                      <a:r>
                        <a:rPr lang="en-US" sz="1400" dirty="0">
                          <a:solidFill>
                            <a:schemeClr val="bg2"/>
                          </a:solidFill>
                          <a:effectLst/>
                        </a:rPr>
                        <a:t>(must do w/i 5 business days of awareness)</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 </a:t>
                      </a:r>
                    </a:p>
                    <a:p>
                      <a:pPr marL="0" marR="0">
                        <a:lnSpc>
                          <a:spcPct val="107000"/>
                        </a:lnSpc>
                        <a:spcBef>
                          <a:spcPts val="0"/>
                        </a:spcBef>
                        <a:spcAft>
                          <a:spcPts val="0"/>
                        </a:spcAft>
                      </a:pPr>
                      <a:r>
                        <a:rPr lang="en-US" sz="1400" dirty="0">
                          <a:solidFill>
                            <a:schemeClr val="bg2"/>
                          </a:solidFill>
                          <a:effectLst/>
                        </a:rPr>
                        <a:t> </a:t>
                      </a:r>
                    </a:p>
                    <a:p>
                      <a:pPr marL="342900" marR="0" lvl="0" indent="-342900">
                        <a:lnSpc>
                          <a:spcPct val="107000"/>
                        </a:lnSpc>
                        <a:spcBef>
                          <a:spcPts val="0"/>
                        </a:spcBef>
                        <a:spcAft>
                          <a:spcPts val="0"/>
                        </a:spcAft>
                        <a:buFont typeface="+mj-lt"/>
                        <a:buAutoNum type="arabicPeriod"/>
                      </a:pPr>
                      <a:r>
                        <a:rPr lang="en-US" sz="1400" dirty="0">
                          <a:solidFill>
                            <a:schemeClr val="bg2"/>
                          </a:solidFill>
                          <a:effectLst/>
                        </a:rPr>
                        <a:t>Cover letter citing Notice &amp; Rights</a:t>
                      </a:r>
                    </a:p>
                    <a:p>
                      <a:pPr marL="342900" marR="0" lvl="0" indent="-342900">
                        <a:lnSpc>
                          <a:spcPct val="107000"/>
                        </a:lnSpc>
                        <a:spcBef>
                          <a:spcPts val="0"/>
                        </a:spcBef>
                        <a:spcAft>
                          <a:spcPts val="0"/>
                        </a:spcAft>
                        <a:buFont typeface="+mj-lt"/>
                        <a:buAutoNum type="arabicPeriod"/>
                      </a:pPr>
                      <a:r>
                        <a:rPr lang="en-US" sz="1400" dirty="0">
                          <a:solidFill>
                            <a:schemeClr val="bg2"/>
                          </a:solidFill>
                          <a:effectLst/>
                        </a:rPr>
                        <a:t>No specific form for WI</a:t>
                      </a:r>
                    </a:p>
                    <a:p>
                      <a:pPr marL="342900" marR="0" lvl="0" indent="-342900">
                        <a:lnSpc>
                          <a:spcPct val="107000"/>
                        </a:lnSpc>
                        <a:spcBef>
                          <a:spcPts val="0"/>
                        </a:spcBef>
                        <a:spcAft>
                          <a:spcPts val="0"/>
                        </a:spcAft>
                        <a:buFont typeface="+mj-lt"/>
                        <a:buAutoNum type="arabicPeriod"/>
                      </a:pPr>
                      <a:r>
                        <a:rPr lang="en-US" sz="1400" dirty="0">
                          <a:solidFill>
                            <a:schemeClr val="bg2"/>
                          </a:solidFill>
                          <a:effectLst/>
                        </a:rPr>
                        <a:t>No specific form for WI</a:t>
                      </a:r>
                    </a:p>
                    <a:p>
                      <a:pPr marL="342900" marR="0" lvl="0" indent="-342900">
                        <a:lnSpc>
                          <a:spcPct val="107000"/>
                        </a:lnSpc>
                        <a:spcBef>
                          <a:spcPts val="0"/>
                        </a:spcBef>
                        <a:spcAft>
                          <a:spcPts val="0"/>
                        </a:spcAft>
                        <a:buFont typeface="+mj-lt"/>
                        <a:buAutoNum type="arabicPeriod"/>
                      </a:pPr>
                      <a:r>
                        <a:rPr lang="en-US" sz="1400" dirty="0">
                          <a:solidFill>
                            <a:schemeClr val="bg2"/>
                          </a:solidFill>
                          <a:effectLst/>
                        </a:rPr>
                        <a:t>Form ERD-10111 (R. 01/2013)</a:t>
                      </a:r>
                    </a:p>
                    <a:p>
                      <a:pPr marL="0" marR="0">
                        <a:lnSpc>
                          <a:spcPct val="107000"/>
                        </a:lnSpc>
                        <a:spcBef>
                          <a:spcPts val="0"/>
                        </a:spcBef>
                        <a:spcAft>
                          <a:spcPts val="0"/>
                        </a:spcAft>
                      </a:pPr>
                      <a:r>
                        <a:rPr lang="en-US" sz="1400" dirty="0">
                          <a:solidFill>
                            <a:schemeClr val="bg2"/>
                          </a:solidFill>
                          <a:effectLst/>
                        </a:rPr>
                        <a:t>(must do w/i 5 business days of awareness)</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extLst>
                  <a:ext uri="{0D108BD9-81ED-4DB2-BD59-A6C34878D82A}">
                    <a16:rowId xmlns:a16="http://schemas.microsoft.com/office/drawing/2014/main" val="3368367633"/>
                  </a:ext>
                </a:extLst>
              </a:tr>
              <a:tr h="672943">
                <a:tc>
                  <a:txBody>
                    <a:bodyPr/>
                    <a:lstStyle/>
                    <a:p>
                      <a:pPr marL="0" marR="0">
                        <a:lnSpc>
                          <a:spcPct val="107000"/>
                        </a:lnSpc>
                        <a:spcBef>
                          <a:spcPts val="0"/>
                        </a:spcBef>
                        <a:spcAft>
                          <a:spcPts val="0"/>
                        </a:spcAft>
                      </a:pPr>
                      <a:r>
                        <a:rPr lang="en-US" sz="1600" dirty="0">
                          <a:solidFill>
                            <a:srgbClr val="FFFF00"/>
                          </a:solidFill>
                          <a:effectLst/>
                        </a:rPr>
                        <a:t>Medical Certification *</a:t>
                      </a:r>
                      <a:endParaRPr lang="en-US" sz="1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Completed by Provider</a:t>
                      </a:r>
                    </a:p>
                    <a:p>
                      <a:pPr marL="0" marR="0">
                        <a:lnSpc>
                          <a:spcPct val="107000"/>
                        </a:lnSpc>
                        <a:spcBef>
                          <a:spcPts val="0"/>
                        </a:spcBef>
                        <a:spcAft>
                          <a:spcPts val="0"/>
                        </a:spcAft>
                      </a:pPr>
                      <a:r>
                        <a:rPr lang="en-US" sz="1400" dirty="0">
                          <a:solidFill>
                            <a:schemeClr val="bg2"/>
                          </a:solidFill>
                          <a:effectLst/>
                        </a:rPr>
                        <a:t>WH-380 E or F appropriately</a:t>
                      </a:r>
                    </a:p>
                    <a:p>
                      <a:pPr marL="0" marR="0">
                        <a:lnSpc>
                          <a:spcPct val="107000"/>
                        </a:lnSpc>
                        <a:spcBef>
                          <a:spcPts val="0"/>
                        </a:spcBef>
                        <a:spcAft>
                          <a:spcPts val="0"/>
                        </a:spcAft>
                      </a:pPr>
                      <a:r>
                        <a:rPr lang="en-US" sz="1400" dirty="0">
                          <a:solidFill>
                            <a:schemeClr val="bg2"/>
                          </a:solidFill>
                          <a:effectLst/>
                        </a:rPr>
                        <a:t>(must turn in w/i 15 calendar days)</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Completed by Provider</a:t>
                      </a:r>
                    </a:p>
                    <a:p>
                      <a:pPr marL="0" marR="0">
                        <a:lnSpc>
                          <a:spcPct val="107000"/>
                        </a:lnSpc>
                        <a:spcBef>
                          <a:spcPts val="0"/>
                        </a:spcBef>
                        <a:spcAft>
                          <a:spcPts val="0"/>
                        </a:spcAft>
                      </a:pPr>
                      <a:r>
                        <a:rPr lang="en-US" sz="1400" dirty="0">
                          <a:solidFill>
                            <a:schemeClr val="bg2"/>
                          </a:solidFill>
                          <a:effectLst/>
                        </a:rPr>
                        <a:t>Form ERD-10111 (R. 01/2013)</a:t>
                      </a:r>
                    </a:p>
                    <a:p>
                      <a:pPr marL="0" marR="0">
                        <a:lnSpc>
                          <a:spcPct val="107000"/>
                        </a:lnSpc>
                        <a:spcBef>
                          <a:spcPts val="0"/>
                        </a:spcBef>
                        <a:spcAft>
                          <a:spcPts val="0"/>
                        </a:spcAft>
                      </a:pPr>
                      <a:r>
                        <a:rPr lang="en-US" sz="1400" dirty="0">
                          <a:solidFill>
                            <a:schemeClr val="bg2"/>
                          </a:solidFill>
                          <a:effectLst/>
                        </a:rPr>
                        <a:t>(must turn in w/i 15 calendar days)</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extLst>
                  <a:ext uri="{0D108BD9-81ED-4DB2-BD59-A6C34878D82A}">
                    <a16:rowId xmlns:a16="http://schemas.microsoft.com/office/drawing/2014/main" val="3221400757"/>
                  </a:ext>
                </a:extLst>
              </a:tr>
              <a:tr h="897257">
                <a:tc>
                  <a:txBody>
                    <a:bodyPr/>
                    <a:lstStyle/>
                    <a:p>
                      <a:pPr marL="0" marR="0">
                        <a:lnSpc>
                          <a:spcPct val="107000"/>
                        </a:lnSpc>
                        <a:spcBef>
                          <a:spcPts val="0"/>
                        </a:spcBef>
                        <a:spcAft>
                          <a:spcPts val="0"/>
                        </a:spcAft>
                      </a:pPr>
                      <a:r>
                        <a:rPr lang="en-US" sz="1600" dirty="0">
                          <a:solidFill>
                            <a:srgbClr val="FFFF00"/>
                          </a:solidFill>
                          <a:effectLst/>
                        </a:rPr>
                        <a:t>Designation Notice</a:t>
                      </a:r>
                      <a:endParaRPr lang="en-US" sz="1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Form WH-382 January 2009</a:t>
                      </a:r>
                    </a:p>
                    <a:p>
                      <a:pPr marL="0" marR="0">
                        <a:lnSpc>
                          <a:spcPct val="107000"/>
                        </a:lnSpc>
                        <a:spcBef>
                          <a:spcPts val="0"/>
                        </a:spcBef>
                        <a:spcAft>
                          <a:spcPts val="0"/>
                        </a:spcAft>
                      </a:pPr>
                      <a:r>
                        <a:rPr lang="en-US" sz="1400" dirty="0">
                          <a:solidFill>
                            <a:schemeClr val="bg2"/>
                          </a:solidFill>
                          <a:effectLst/>
                        </a:rPr>
                        <a:t>(must do w/i 5 business days of receiving Medical Certification)</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 No specific form for WI therefore designation include in letter</a:t>
                      </a:r>
                    </a:p>
                    <a:p>
                      <a:pPr marL="0" marR="0">
                        <a:lnSpc>
                          <a:spcPct val="107000"/>
                        </a:lnSpc>
                        <a:spcBef>
                          <a:spcPts val="0"/>
                        </a:spcBef>
                        <a:spcAft>
                          <a:spcPts val="0"/>
                        </a:spcAft>
                      </a:pPr>
                      <a:r>
                        <a:rPr lang="en-US" sz="1400" dirty="0">
                          <a:solidFill>
                            <a:schemeClr val="bg2"/>
                          </a:solidFill>
                          <a:effectLst/>
                        </a:rPr>
                        <a:t>(must do w/i 5 business days of receiving Medical Certification)</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extLst>
                  <a:ext uri="{0D108BD9-81ED-4DB2-BD59-A6C34878D82A}">
                    <a16:rowId xmlns:a16="http://schemas.microsoft.com/office/drawing/2014/main" val="4129483065"/>
                  </a:ext>
                </a:extLst>
              </a:tr>
              <a:tr h="473050">
                <a:tc>
                  <a:txBody>
                    <a:bodyPr/>
                    <a:lstStyle/>
                    <a:p>
                      <a:pPr marL="0" marR="0">
                        <a:lnSpc>
                          <a:spcPct val="107000"/>
                        </a:lnSpc>
                        <a:spcBef>
                          <a:spcPts val="0"/>
                        </a:spcBef>
                        <a:spcAft>
                          <a:spcPts val="0"/>
                        </a:spcAft>
                      </a:pPr>
                      <a:r>
                        <a:rPr lang="en-US" sz="1600" dirty="0">
                          <a:solidFill>
                            <a:srgbClr val="FFFF00"/>
                          </a:solidFill>
                          <a:effectLst/>
                        </a:rPr>
                        <a:t>Letter to EE at end of Leave</a:t>
                      </a:r>
                      <a:endParaRPr lang="en-US" sz="1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Send letter specific to EE at end of Leave in Addendum</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Send letter specific to EE at end of Leave in Addendum</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extLst>
                  <a:ext uri="{0D108BD9-81ED-4DB2-BD59-A6C34878D82A}">
                    <a16:rowId xmlns:a16="http://schemas.microsoft.com/office/drawing/2014/main" val="103969972"/>
                  </a:ext>
                </a:extLst>
              </a:tr>
              <a:tr h="256386">
                <a:tc>
                  <a:txBody>
                    <a:bodyPr/>
                    <a:lstStyle/>
                    <a:p>
                      <a:pPr marL="0" marR="0">
                        <a:lnSpc>
                          <a:spcPct val="107000"/>
                        </a:lnSpc>
                        <a:spcBef>
                          <a:spcPts val="0"/>
                        </a:spcBef>
                        <a:spcAft>
                          <a:spcPts val="0"/>
                        </a:spcAft>
                      </a:pPr>
                      <a:r>
                        <a:rPr lang="en-US" sz="1600" dirty="0">
                          <a:solidFill>
                            <a:srgbClr val="FFFF00"/>
                          </a:solidFill>
                          <a:effectLst/>
                        </a:rPr>
                        <a:t>Fitness for Duty</a:t>
                      </a:r>
                      <a:endParaRPr lang="en-US" sz="1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Treating doctor provides</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tc>
                  <a:txBody>
                    <a:bodyPr/>
                    <a:lstStyle/>
                    <a:p>
                      <a:pPr marL="0" marR="0">
                        <a:lnSpc>
                          <a:spcPct val="107000"/>
                        </a:lnSpc>
                        <a:spcBef>
                          <a:spcPts val="0"/>
                        </a:spcBef>
                        <a:spcAft>
                          <a:spcPts val="0"/>
                        </a:spcAft>
                      </a:pPr>
                      <a:r>
                        <a:rPr lang="en-US" sz="1400" dirty="0">
                          <a:solidFill>
                            <a:schemeClr val="bg2"/>
                          </a:solidFill>
                          <a:effectLst/>
                        </a:rPr>
                        <a:t>Treating doctor provides</a:t>
                      </a:r>
                      <a:endParaRPr lang="en-US" sz="14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06" marR="56506" marT="0" marB="0">
                    <a:solidFill>
                      <a:schemeClr val="accent2">
                        <a:lumMod val="75000"/>
                      </a:schemeClr>
                    </a:solidFill>
                  </a:tcPr>
                </a:tc>
                <a:extLst>
                  <a:ext uri="{0D108BD9-81ED-4DB2-BD59-A6C34878D82A}">
                    <a16:rowId xmlns:a16="http://schemas.microsoft.com/office/drawing/2014/main" val="480240044"/>
                  </a:ext>
                </a:extLst>
              </a:tr>
            </a:tbl>
          </a:graphicData>
        </a:graphic>
      </p:graphicFrame>
    </p:spTree>
    <p:extLst>
      <p:ext uri="{BB962C8B-B14F-4D97-AF65-F5344CB8AC3E}">
        <p14:creationId xmlns:p14="http://schemas.microsoft.com/office/powerpoint/2010/main" val="9755266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800" y="419101"/>
            <a:ext cx="8140700" cy="825500"/>
          </a:xfrm>
        </p:spPr>
        <p:txBody>
          <a:bodyPr>
            <a:normAutofit/>
          </a:bodyPr>
          <a:lstStyle/>
          <a:p>
            <a:r>
              <a:rPr lang="en-US" sz="4000" b="1" cap="none" dirty="0" smtClean="0">
                <a:solidFill>
                  <a:schemeClr val="accent2"/>
                </a:solidFill>
              </a:rPr>
              <a:t>FMLA - Policy Decisions:</a:t>
            </a:r>
            <a:endParaRPr lang="en-US" sz="4000" b="1" cap="none" dirty="0">
              <a:solidFill>
                <a:schemeClr val="accent2"/>
              </a:solidFill>
            </a:endParaRPr>
          </a:p>
        </p:txBody>
      </p:sp>
      <p:sp>
        <p:nvSpPr>
          <p:cNvPr id="3" name="Content Placeholder 2"/>
          <p:cNvSpPr>
            <a:spLocks noGrp="1"/>
          </p:cNvSpPr>
          <p:nvPr>
            <p:ph idx="1"/>
          </p:nvPr>
        </p:nvSpPr>
        <p:spPr>
          <a:xfrm>
            <a:off x="596900" y="1485899"/>
            <a:ext cx="10220327" cy="4991101"/>
          </a:xfrm>
        </p:spPr>
        <p:txBody>
          <a:bodyPr>
            <a:noAutofit/>
          </a:bodyPr>
          <a:lstStyle/>
          <a:p>
            <a:pPr lvl="1"/>
            <a:r>
              <a:rPr lang="en-US" sz="2400" dirty="0" smtClean="0"/>
              <a:t>Decide </a:t>
            </a:r>
            <a:r>
              <a:rPr lang="en-US" sz="2400" dirty="0"/>
              <a:t>the </a:t>
            </a:r>
            <a:r>
              <a:rPr lang="en-US" sz="2400" dirty="0">
                <a:solidFill>
                  <a:schemeClr val="accent2"/>
                </a:solidFill>
              </a:rPr>
              <a:t>relationship of paid leave </a:t>
            </a:r>
            <a:r>
              <a:rPr lang="en-US" sz="2400" dirty="0"/>
              <a:t>with Federal </a:t>
            </a:r>
            <a:r>
              <a:rPr lang="en-US" sz="2400" dirty="0" smtClean="0"/>
              <a:t>&amp; </a:t>
            </a:r>
            <a:r>
              <a:rPr lang="en-US" sz="2400" dirty="0"/>
              <a:t>State </a:t>
            </a:r>
            <a:endParaRPr lang="en-US" sz="2400" dirty="0" smtClean="0"/>
          </a:p>
          <a:p>
            <a:pPr marL="457200" lvl="1" indent="0">
              <a:buNone/>
            </a:pPr>
            <a:r>
              <a:rPr lang="en-US" sz="2400" dirty="0"/>
              <a:t> </a:t>
            </a:r>
            <a:r>
              <a:rPr lang="en-US" sz="2400" dirty="0" smtClean="0"/>
              <a:t>   of </a:t>
            </a:r>
            <a:r>
              <a:rPr lang="en-US" sz="2400" dirty="0"/>
              <a:t>Wisconsin leave  Because:</a:t>
            </a:r>
          </a:p>
          <a:p>
            <a:pPr lvl="2"/>
            <a:r>
              <a:rPr lang="en-US" sz="2400" dirty="0"/>
              <a:t>an </a:t>
            </a:r>
            <a:r>
              <a:rPr lang="en-US" sz="2400" dirty="0">
                <a:solidFill>
                  <a:schemeClr val="accent2"/>
                </a:solidFill>
              </a:rPr>
              <a:t>employee </a:t>
            </a:r>
            <a:r>
              <a:rPr lang="en-US" sz="2400" dirty="0" smtClean="0">
                <a:solidFill>
                  <a:schemeClr val="accent2"/>
                </a:solidFill>
              </a:rPr>
              <a:t>MAY </a:t>
            </a:r>
            <a:r>
              <a:rPr lang="en-US" sz="2400" dirty="0">
                <a:solidFill>
                  <a:schemeClr val="accent2"/>
                </a:solidFill>
              </a:rPr>
              <a:t>substitute paid </a:t>
            </a:r>
            <a:r>
              <a:rPr lang="en-US" sz="2400" dirty="0"/>
              <a:t>or unpaid leave under Wisconsin law.</a:t>
            </a:r>
          </a:p>
          <a:p>
            <a:pPr lvl="2"/>
            <a:r>
              <a:rPr lang="en-US" sz="2400" dirty="0"/>
              <a:t>an </a:t>
            </a:r>
            <a:r>
              <a:rPr lang="en-US" sz="2400" dirty="0">
                <a:solidFill>
                  <a:schemeClr val="accent2"/>
                </a:solidFill>
              </a:rPr>
              <a:t>employer may require </a:t>
            </a:r>
            <a:r>
              <a:rPr lang="en-US" sz="2400" dirty="0"/>
              <a:t>or an employee may elect to substitute paid leave for the otherwise unpaid leave under Federal law.</a:t>
            </a:r>
          </a:p>
          <a:p>
            <a:pPr lvl="1"/>
            <a:r>
              <a:rPr lang="en-US" sz="2400" dirty="0"/>
              <a:t>Decide the 12 month period:</a:t>
            </a:r>
          </a:p>
          <a:p>
            <a:pPr lvl="2"/>
            <a:r>
              <a:rPr lang="en-US" sz="2400" dirty="0"/>
              <a:t>For </a:t>
            </a:r>
            <a:r>
              <a:rPr lang="en-US" sz="2400" dirty="0">
                <a:solidFill>
                  <a:schemeClr val="accent2"/>
                </a:solidFill>
              </a:rPr>
              <a:t>Federal </a:t>
            </a:r>
            <a:r>
              <a:rPr lang="en-US" sz="2400" dirty="0"/>
              <a:t>Medical Leave </a:t>
            </a:r>
            <a:r>
              <a:rPr lang="en-US" sz="2400" dirty="0">
                <a:solidFill>
                  <a:schemeClr val="accent2"/>
                </a:solidFill>
              </a:rPr>
              <a:t>define the 12 month period,</a:t>
            </a:r>
            <a:r>
              <a:rPr lang="en-US" sz="2400" dirty="0"/>
              <a:t> i.e., calendar, rolling forward, rolling backward, etc.</a:t>
            </a:r>
          </a:p>
          <a:p>
            <a:pPr lvl="2"/>
            <a:r>
              <a:rPr lang="en-US" sz="2400" dirty="0">
                <a:solidFill>
                  <a:schemeClr val="accent2"/>
                </a:solidFill>
              </a:rPr>
              <a:t>Wisconsin </a:t>
            </a:r>
            <a:r>
              <a:rPr lang="en-US" sz="2400" dirty="0"/>
              <a:t>Medical Leave is defined by the </a:t>
            </a:r>
            <a:r>
              <a:rPr lang="en-US" sz="2400" dirty="0">
                <a:solidFill>
                  <a:schemeClr val="accent2"/>
                </a:solidFill>
              </a:rPr>
              <a:t>calendar </a:t>
            </a:r>
            <a:r>
              <a:rPr lang="en-US" sz="2400" dirty="0"/>
              <a:t>year.</a:t>
            </a:r>
          </a:p>
          <a:p>
            <a:endParaRPr lang="en-US" sz="2400" dirty="0"/>
          </a:p>
        </p:txBody>
      </p:sp>
      <p:pic>
        <p:nvPicPr>
          <p:cNvPr id="4" name="Picture 2" descr="Image result for dogs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7" y="180975"/>
            <a:ext cx="179070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696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4400" b="1" u="sng" cap="none" dirty="0">
                <a:solidFill>
                  <a:schemeClr val="accent2"/>
                </a:solidFill>
              </a:rPr>
              <a:t>E</a:t>
            </a:r>
            <a:r>
              <a:rPr lang="en-US" sz="4400" b="1" u="sng" cap="none" dirty="0" smtClean="0">
                <a:solidFill>
                  <a:schemeClr val="accent2"/>
                </a:solidFill>
              </a:rPr>
              <a:t>xplain </a:t>
            </a:r>
            <a:r>
              <a:rPr lang="en-US" sz="4400" b="1" u="sng" cap="none" dirty="0">
                <a:solidFill>
                  <a:schemeClr val="accent2"/>
                </a:solidFill>
              </a:rPr>
              <a:t>H</a:t>
            </a:r>
            <a:r>
              <a:rPr lang="en-US" sz="4400" b="1" u="sng" cap="none" dirty="0" smtClean="0">
                <a:solidFill>
                  <a:schemeClr val="accent2"/>
                </a:solidFill>
              </a:rPr>
              <a:t>ealth </a:t>
            </a:r>
            <a:r>
              <a:rPr lang="en-US" sz="4400" b="1" u="sng" cap="none" dirty="0">
                <a:solidFill>
                  <a:schemeClr val="accent2"/>
                </a:solidFill>
              </a:rPr>
              <a:t>I</a:t>
            </a:r>
            <a:r>
              <a:rPr lang="en-US" sz="4400" b="1" u="sng" cap="none" dirty="0" smtClean="0">
                <a:solidFill>
                  <a:schemeClr val="accent2"/>
                </a:solidFill>
              </a:rPr>
              <a:t>nsurance: </a:t>
            </a:r>
            <a:r>
              <a:rPr lang="en-US" sz="4400" dirty="0">
                <a:solidFill>
                  <a:schemeClr val="accent2"/>
                </a:solidFill>
              </a:rPr>
              <a:t/>
            </a:r>
            <a:br>
              <a:rPr lang="en-US" sz="4400" dirty="0">
                <a:solidFill>
                  <a:schemeClr val="accent2"/>
                </a:solidFill>
              </a:rPr>
            </a:br>
            <a:endParaRPr lang="en-US" sz="4400" dirty="0">
              <a:solidFill>
                <a:schemeClr val="accent2"/>
              </a:solidFill>
            </a:endParaRPr>
          </a:p>
        </p:txBody>
      </p:sp>
      <p:sp>
        <p:nvSpPr>
          <p:cNvPr id="6" name="Content Placeholder 5"/>
          <p:cNvSpPr>
            <a:spLocks noGrp="1"/>
          </p:cNvSpPr>
          <p:nvPr>
            <p:ph idx="1"/>
          </p:nvPr>
        </p:nvSpPr>
        <p:spPr>
          <a:xfrm>
            <a:off x="2044700" y="1701800"/>
            <a:ext cx="9588500" cy="5048886"/>
          </a:xfrm>
        </p:spPr>
        <p:txBody>
          <a:bodyPr>
            <a:normAutofit fontScale="85000" lnSpcReduction="10000"/>
          </a:bodyPr>
          <a:lstStyle/>
          <a:p>
            <a:pPr marL="0" indent="0">
              <a:buNone/>
            </a:pPr>
            <a:r>
              <a:rPr lang="en-US" sz="3300" dirty="0" smtClean="0"/>
              <a:t>An </a:t>
            </a:r>
            <a:r>
              <a:rPr lang="en-US" sz="3300" dirty="0"/>
              <a:t>employee on </a:t>
            </a:r>
            <a:r>
              <a:rPr lang="en-US" sz="3300" dirty="0" smtClean="0"/>
              <a:t>St</a:t>
            </a:r>
            <a:r>
              <a:rPr lang="en-US" sz="3300" dirty="0"/>
              <a:t>. </a:t>
            </a:r>
            <a:r>
              <a:rPr lang="en-US" sz="3300" dirty="0" smtClean="0"/>
              <a:t>Raphael </a:t>
            </a:r>
            <a:r>
              <a:rPr lang="en-US" sz="3300" dirty="0"/>
              <a:t>Health Plan will </a:t>
            </a:r>
            <a:r>
              <a:rPr lang="en-US" sz="3300" b="1" dirty="0">
                <a:solidFill>
                  <a:schemeClr val="accent2"/>
                </a:solidFill>
              </a:rPr>
              <a:t>maintain coverage of health insurance</a:t>
            </a:r>
            <a:r>
              <a:rPr lang="en-US" sz="3300" dirty="0">
                <a:solidFill>
                  <a:schemeClr val="accent2"/>
                </a:solidFill>
              </a:rPr>
              <a:t> for the 12 weeks while out on leave, </a:t>
            </a:r>
            <a:r>
              <a:rPr lang="en-US" sz="3300" dirty="0"/>
              <a:t>paying their portion of the premiums. </a:t>
            </a:r>
            <a:endParaRPr lang="en-US" sz="3300" dirty="0" smtClean="0"/>
          </a:p>
          <a:p>
            <a:pPr marL="0" indent="0">
              <a:buNone/>
            </a:pPr>
            <a:endParaRPr lang="en-US" sz="3300" dirty="0"/>
          </a:p>
          <a:p>
            <a:pPr marL="0" indent="0">
              <a:buNone/>
            </a:pPr>
            <a:r>
              <a:rPr lang="en-US" sz="3300" dirty="0" smtClean="0"/>
              <a:t>If </a:t>
            </a:r>
            <a:r>
              <a:rPr lang="en-US" sz="3300" dirty="0"/>
              <a:t>the employee has </a:t>
            </a:r>
            <a:r>
              <a:rPr lang="en-US" sz="3300" b="1" dirty="0">
                <a:solidFill>
                  <a:schemeClr val="accent2"/>
                </a:solidFill>
              </a:rPr>
              <a:t>not returned to work after the 12 weeks of leave</a:t>
            </a:r>
            <a:r>
              <a:rPr lang="en-US" sz="3300" dirty="0">
                <a:solidFill>
                  <a:schemeClr val="accent2"/>
                </a:solidFill>
              </a:rPr>
              <a:t>, </a:t>
            </a:r>
            <a:r>
              <a:rPr lang="en-US" sz="3300" b="1" u="sng" dirty="0">
                <a:solidFill>
                  <a:schemeClr val="accent2"/>
                </a:solidFill>
              </a:rPr>
              <a:t>continuation of coverage must be offered </a:t>
            </a:r>
            <a:r>
              <a:rPr lang="en-US" sz="3300" dirty="0">
                <a:solidFill>
                  <a:schemeClr val="accent2"/>
                </a:solidFill>
              </a:rPr>
              <a:t>to the employee via Insurance Continuation.</a:t>
            </a:r>
            <a:r>
              <a:rPr lang="en-US" sz="3300" dirty="0">
                <a:solidFill>
                  <a:srgbClr val="FFFF00"/>
                </a:solidFill>
              </a:rPr>
              <a:t> </a:t>
            </a:r>
            <a:r>
              <a:rPr lang="en-US" sz="3300" dirty="0"/>
              <a:t> </a:t>
            </a:r>
            <a:endParaRPr lang="en-US" sz="3300" dirty="0" smtClean="0"/>
          </a:p>
          <a:p>
            <a:pPr marL="0" indent="0">
              <a:buNone/>
            </a:pPr>
            <a:endParaRPr lang="en-US" sz="3300" dirty="0" smtClean="0"/>
          </a:p>
          <a:p>
            <a:pPr marL="0" indent="0">
              <a:buNone/>
            </a:pPr>
            <a:r>
              <a:rPr lang="en-US" sz="3300" dirty="0" smtClean="0"/>
              <a:t>NOTE</a:t>
            </a:r>
            <a:r>
              <a:rPr lang="en-US" sz="3300" dirty="0"/>
              <a:t>: If a location is </a:t>
            </a:r>
            <a:r>
              <a:rPr lang="en-US" sz="3300" dirty="0">
                <a:solidFill>
                  <a:schemeClr val="accent2"/>
                </a:solidFill>
              </a:rPr>
              <a:t>not subject to FMLA</a:t>
            </a:r>
            <a:r>
              <a:rPr lang="en-US" sz="3300" dirty="0"/>
              <a:t>, then continuation would begin the </a:t>
            </a:r>
            <a:r>
              <a:rPr lang="en-US" sz="3300" dirty="0">
                <a:solidFill>
                  <a:schemeClr val="accent2"/>
                </a:solidFill>
              </a:rPr>
              <a:t>first of the month once all sick and vacation time is exhausted. </a:t>
            </a:r>
          </a:p>
          <a:p>
            <a:endParaRPr lang="en-US" dirty="0"/>
          </a:p>
        </p:txBody>
      </p:sp>
      <p:pic>
        <p:nvPicPr>
          <p:cNvPr id="4" name="Picture 2" descr="Image result for dogs coffee 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23" y="4864100"/>
            <a:ext cx="1951640" cy="1886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205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cap="none" dirty="0" smtClean="0">
                <a:solidFill>
                  <a:schemeClr val="accent2"/>
                </a:solidFill>
              </a:rPr>
              <a:t>Americans </a:t>
            </a:r>
            <a:r>
              <a:rPr lang="en-US" sz="4400" b="1" cap="none" dirty="0" smtClean="0">
                <a:solidFill>
                  <a:schemeClr val="accent2"/>
                </a:solidFill>
              </a:rPr>
              <a:t>with Disabilities Act</a:t>
            </a:r>
            <a:endParaRPr lang="en-US" sz="4400" b="1" cap="none" dirty="0">
              <a:solidFill>
                <a:schemeClr val="accent2"/>
              </a:solidFill>
            </a:endParaRPr>
          </a:p>
        </p:txBody>
      </p:sp>
      <p:sp>
        <p:nvSpPr>
          <p:cNvPr id="3" name="Content Placeholder 2"/>
          <p:cNvSpPr>
            <a:spLocks noGrp="1"/>
          </p:cNvSpPr>
          <p:nvPr>
            <p:ph idx="1"/>
          </p:nvPr>
        </p:nvSpPr>
        <p:spPr>
          <a:xfrm>
            <a:off x="1790700" y="1638300"/>
            <a:ext cx="9713912" cy="4272922"/>
          </a:xfrm>
        </p:spPr>
        <p:txBody>
          <a:bodyPr>
            <a:normAutofit/>
          </a:bodyPr>
          <a:lstStyle/>
          <a:p>
            <a:r>
              <a:rPr lang="en-US" sz="3200" dirty="0" smtClean="0"/>
              <a:t>Disability – mental or physical impairment that substantially limits a major life activity.</a:t>
            </a:r>
          </a:p>
          <a:p>
            <a:r>
              <a:rPr lang="en-US" sz="3200" dirty="0" smtClean="0"/>
              <a:t>Unlike FMLA (which is </a:t>
            </a:r>
            <a:r>
              <a:rPr lang="en-US" sz="3200" dirty="0" smtClean="0"/>
              <a:t>ee</a:t>
            </a:r>
            <a:r>
              <a:rPr lang="en-US" sz="3200" dirty="0" smtClean="0"/>
              <a:t> entitlement), the ADA provides RIGHTS to employees.</a:t>
            </a:r>
          </a:p>
          <a:p>
            <a:pPr lvl="1"/>
            <a:r>
              <a:rPr lang="en-US" sz="3200" dirty="0" smtClean="0"/>
              <a:t>Protection from discrimination, </a:t>
            </a:r>
            <a:r>
              <a:rPr lang="en-US" sz="3200" dirty="0" smtClean="0"/>
              <a:t>e.g</a:t>
            </a:r>
            <a:r>
              <a:rPr lang="en-US" sz="3200" dirty="0" smtClean="0"/>
              <a:t>, hiring, employment.</a:t>
            </a:r>
          </a:p>
          <a:p>
            <a:pPr lvl="1"/>
            <a:r>
              <a:rPr lang="en-US" sz="3200" dirty="0" smtClean="0"/>
              <a:t>Reasonable accommodation</a:t>
            </a:r>
            <a:endParaRPr lang="en-US" sz="3200" dirty="0"/>
          </a:p>
        </p:txBody>
      </p:sp>
      <p:pic>
        <p:nvPicPr>
          <p:cNvPr id="3074"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4647016"/>
            <a:ext cx="1916112" cy="190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9352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smtClean="0">
                <a:solidFill>
                  <a:schemeClr val="accent2"/>
                </a:solidFill>
              </a:rPr>
              <a:t>ADA Reasonable Accommodation is….</a:t>
            </a:r>
            <a:endParaRPr lang="en-US" b="1" cap="none" dirty="0">
              <a:solidFill>
                <a:schemeClr val="accent2"/>
              </a:solidFill>
            </a:endParaRPr>
          </a:p>
        </p:txBody>
      </p:sp>
      <p:sp>
        <p:nvSpPr>
          <p:cNvPr id="3" name="Content Placeholder 2"/>
          <p:cNvSpPr>
            <a:spLocks noGrp="1"/>
          </p:cNvSpPr>
          <p:nvPr>
            <p:ph idx="1"/>
          </p:nvPr>
        </p:nvSpPr>
        <p:spPr>
          <a:xfrm>
            <a:off x="1917700" y="1168400"/>
            <a:ext cx="9956800" cy="5359400"/>
          </a:xfrm>
        </p:spPr>
        <p:txBody>
          <a:bodyPr>
            <a:noAutofit/>
          </a:bodyPr>
          <a:lstStyle/>
          <a:p>
            <a:pPr marL="0" indent="0">
              <a:buNone/>
            </a:pPr>
            <a:r>
              <a:rPr lang="en-US" sz="2800" dirty="0" smtClean="0"/>
              <a:t>“Any </a:t>
            </a:r>
            <a:r>
              <a:rPr lang="en-US" sz="2800" dirty="0"/>
              <a:t>change in the work environment or in the way things are customarily done that enables an individual with a disability to enjoy equal employment opportunities</a:t>
            </a:r>
            <a:r>
              <a:rPr lang="en-US" sz="2800" dirty="0" smtClean="0"/>
              <a:t>.“</a:t>
            </a:r>
          </a:p>
          <a:p>
            <a:pPr marL="0" indent="0">
              <a:buNone/>
            </a:pPr>
            <a:r>
              <a:rPr lang="en-US" sz="2800" dirty="0" smtClean="0">
                <a:solidFill>
                  <a:srgbClr val="00B0F0"/>
                </a:solidFill>
              </a:rPr>
              <a:t>May include:</a:t>
            </a:r>
          </a:p>
          <a:p>
            <a:pPr lvl="1"/>
            <a:r>
              <a:rPr lang="en-US" sz="2800" dirty="0" smtClean="0"/>
              <a:t>Modifications to existing leave policies.</a:t>
            </a:r>
          </a:p>
          <a:p>
            <a:pPr lvl="1"/>
            <a:r>
              <a:rPr lang="en-US" sz="2800" dirty="0" smtClean="0"/>
              <a:t>Leave of absence, even if:</a:t>
            </a:r>
          </a:p>
          <a:p>
            <a:pPr lvl="2"/>
            <a:r>
              <a:rPr lang="en-US" sz="2800" dirty="0" smtClean="0"/>
              <a:t>The </a:t>
            </a:r>
            <a:r>
              <a:rPr lang="en-US" sz="2800" dirty="0" smtClean="0"/>
              <a:t>er</a:t>
            </a:r>
            <a:r>
              <a:rPr lang="en-US" sz="2800" dirty="0" smtClean="0"/>
              <a:t> does not offer leave as an </a:t>
            </a:r>
            <a:r>
              <a:rPr lang="en-US" sz="2800" dirty="0" smtClean="0"/>
              <a:t>ee</a:t>
            </a:r>
            <a:r>
              <a:rPr lang="en-US" sz="2800" dirty="0" smtClean="0"/>
              <a:t> benefit;</a:t>
            </a:r>
          </a:p>
          <a:p>
            <a:pPr lvl="2"/>
            <a:r>
              <a:rPr lang="en-US" sz="2800" dirty="0" smtClean="0"/>
              <a:t>The </a:t>
            </a:r>
            <a:r>
              <a:rPr lang="en-US" sz="2800" dirty="0" smtClean="0"/>
              <a:t>ee</a:t>
            </a:r>
            <a:r>
              <a:rPr lang="en-US" sz="2800" dirty="0" smtClean="0"/>
              <a:t> is not eligible for leave under the employer's policy; or</a:t>
            </a:r>
          </a:p>
          <a:p>
            <a:pPr lvl="2"/>
            <a:r>
              <a:rPr lang="en-US" sz="2800" dirty="0" smtClean="0"/>
              <a:t>The </a:t>
            </a:r>
            <a:r>
              <a:rPr lang="en-US" sz="2800" dirty="0" smtClean="0"/>
              <a:t>ee</a:t>
            </a:r>
            <a:r>
              <a:rPr lang="en-US" sz="2800" dirty="0" smtClean="0"/>
              <a:t> has exhausted the leave the </a:t>
            </a:r>
            <a:r>
              <a:rPr lang="en-US" sz="2800" dirty="0" smtClean="0"/>
              <a:t>er</a:t>
            </a:r>
            <a:r>
              <a:rPr lang="en-US" sz="2800" dirty="0" smtClean="0"/>
              <a:t> provides.</a:t>
            </a:r>
            <a:endParaRPr lang="en-US" sz="2800" dirty="0"/>
          </a:p>
        </p:txBody>
      </p:sp>
      <p:pic>
        <p:nvPicPr>
          <p:cNvPr id="4" name="Picture 2" descr="Image result for dogs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14" y="4967110"/>
            <a:ext cx="1864986" cy="1890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7114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01" y="624110"/>
            <a:ext cx="9917112" cy="1280890"/>
          </a:xfrm>
        </p:spPr>
        <p:txBody>
          <a:bodyPr>
            <a:normAutofit fontScale="90000"/>
          </a:bodyPr>
          <a:lstStyle/>
          <a:p>
            <a:r>
              <a:rPr lang="en-US" sz="4000" b="1" cap="none" dirty="0">
                <a:solidFill>
                  <a:schemeClr val="accent2"/>
                </a:solidFill>
              </a:rPr>
              <a:t>W</a:t>
            </a:r>
            <a:r>
              <a:rPr lang="en-US" sz="4000" b="1" cap="none" dirty="0" smtClean="0">
                <a:solidFill>
                  <a:schemeClr val="accent2"/>
                </a:solidFill>
              </a:rPr>
              <a:t>hat must an employer do after receiving a request for reasonable accommodation?</a:t>
            </a:r>
            <a:endParaRPr lang="en-US" sz="4000" b="1" cap="none" dirty="0">
              <a:solidFill>
                <a:schemeClr val="accent2"/>
              </a:solidFill>
            </a:endParaRPr>
          </a:p>
        </p:txBody>
      </p:sp>
      <p:sp>
        <p:nvSpPr>
          <p:cNvPr id="3" name="Content Placeholder 2"/>
          <p:cNvSpPr>
            <a:spLocks noGrp="1"/>
          </p:cNvSpPr>
          <p:nvPr>
            <p:ph idx="1"/>
          </p:nvPr>
        </p:nvSpPr>
        <p:spPr>
          <a:xfrm>
            <a:off x="1320800" y="2133600"/>
            <a:ext cx="10183812" cy="3777622"/>
          </a:xfrm>
        </p:spPr>
        <p:txBody>
          <a:bodyPr>
            <a:normAutofit/>
          </a:bodyPr>
          <a:lstStyle/>
          <a:p>
            <a:pPr marL="0" indent="0">
              <a:buNone/>
            </a:pPr>
            <a:r>
              <a:rPr lang="en-US" sz="2800" dirty="0" smtClean="0">
                <a:solidFill>
                  <a:schemeClr val="accent2"/>
                </a:solidFill>
              </a:rPr>
              <a:t>Interactive Process</a:t>
            </a:r>
          </a:p>
          <a:p>
            <a:pPr marL="0" indent="0">
              <a:buNone/>
            </a:pPr>
            <a:r>
              <a:rPr lang="en-US" sz="2800" dirty="0"/>
              <a:t>O</a:t>
            </a:r>
            <a:r>
              <a:rPr lang="en-US" sz="2800" dirty="0" smtClean="0"/>
              <a:t>btain relevant information to determine the feasibility of providing the leave as a reasonable accommodation.</a:t>
            </a:r>
          </a:p>
          <a:p>
            <a:pPr lvl="1"/>
            <a:r>
              <a:rPr lang="en-US" sz="2800" dirty="0" smtClean="0"/>
              <a:t>Specific reason – info from health care provide may assist the employer</a:t>
            </a:r>
          </a:p>
          <a:p>
            <a:pPr lvl="1"/>
            <a:r>
              <a:rPr lang="en-US" sz="2800" dirty="0" smtClean="0"/>
              <a:t>Block of time or intermittent</a:t>
            </a:r>
          </a:p>
          <a:p>
            <a:pPr lvl="1"/>
            <a:r>
              <a:rPr lang="en-US" sz="2800" dirty="0" smtClean="0"/>
              <a:t>When the need for leave will end.</a:t>
            </a:r>
          </a:p>
          <a:p>
            <a:endParaRPr lang="en-US" dirty="0"/>
          </a:p>
        </p:txBody>
      </p:sp>
      <p:pic>
        <p:nvPicPr>
          <p:cNvPr id="5"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901" y="4098730"/>
            <a:ext cx="2720974" cy="255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741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800" y="624110"/>
            <a:ext cx="10223499" cy="1280890"/>
          </a:xfrm>
        </p:spPr>
        <p:txBody>
          <a:bodyPr>
            <a:normAutofit fontScale="90000"/>
          </a:bodyPr>
          <a:lstStyle/>
          <a:p>
            <a:r>
              <a:rPr lang="en-US" b="1" cap="none" dirty="0">
                <a:solidFill>
                  <a:schemeClr val="accent2"/>
                </a:solidFill>
              </a:rPr>
              <a:t>I</a:t>
            </a:r>
            <a:r>
              <a:rPr lang="en-US" b="1" cap="none" dirty="0" smtClean="0">
                <a:solidFill>
                  <a:schemeClr val="accent2"/>
                </a:solidFill>
              </a:rPr>
              <a:t>s an employer required to provide the reasonable accommodation that the individual wants?</a:t>
            </a:r>
            <a:r>
              <a:rPr lang="en-US" b="1" cap="none" dirty="0" smtClean="0">
                <a:solidFill>
                  <a:schemeClr val="bg1"/>
                </a:solidFill>
              </a:rPr>
              <a:t/>
            </a:r>
            <a:br>
              <a:rPr lang="en-US" b="1" cap="none" dirty="0" smtClean="0">
                <a:solidFill>
                  <a:schemeClr val="bg1"/>
                </a:solidFill>
              </a:rPr>
            </a:br>
            <a:endParaRPr lang="en-US" b="1" cap="none" dirty="0">
              <a:solidFill>
                <a:schemeClr val="bg1"/>
              </a:solidFill>
            </a:endParaRPr>
          </a:p>
        </p:txBody>
      </p:sp>
      <p:sp>
        <p:nvSpPr>
          <p:cNvPr id="3" name="Content Placeholder 2"/>
          <p:cNvSpPr>
            <a:spLocks noGrp="1"/>
          </p:cNvSpPr>
          <p:nvPr>
            <p:ph idx="1"/>
          </p:nvPr>
        </p:nvSpPr>
        <p:spPr>
          <a:xfrm>
            <a:off x="1879600" y="1917699"/>
            <a:ext cx="9486900" cy="3873501"/>
          </a:xfrm>
        </p:spPr>
        <p:txBody>
          <a:bodyPr>
            <a:normAutofit fontScale="92500" lnSpcReduction="10000"/>
          </a:bodyPr>
          <a:lstStyle/>
          <a:p>
            <a:pPr marL="0" indent="0">
              <a:buNone/>
            </a:pPr>
            <a:r>
              <a:rPr lang="en-US" sz="2400" dirty="0">
                <a:solidFill>
                  <a:schemeClr val="accent2"/>
                </a:solidFill>
              </a:rPr>
              <a:t>Undue hardship </a:t>
            </a:r>
            <a:r>
              <a:rPr lang="en-US" sz="2400" dirty="0"/>
              <a:t>- an "action requiring significant difficulty or expense" when considered in light of a number of </a:t>
            </a:r>
            <a:r>
              <a:rPr lang="en-US" sz="2400" dirty="0" smtClean="0"/>
              <a:t>factors, e.g., </a:t>
            </a:r>
            <a:r>
              <a:rPr lang="en-US" sz="2400" dirty="0"/>
              <a:t>unduly extensive, substantial, or </a:t>
            </a:r>
            <a:r>
              <a:rPr lang="en-US" sz="2400" dirty="0" smtClean="0"/>
              <a:t>disruptive.</a:t>
            </a:r>
            <a:endParaRPr lang="en-US" sz="2400" dirty="0"/>
          </a:p>
          <a:p>
            <a:r>
              <a:rPr lang="en-US" sz="2400" dirty="0" smtClean="0"/>
              <a:t>ER may </a:t>
            </a:r>
            <a:r>
              <a:rPr lang="en-US" sz="2400" dirty="0"/>
              <a:t>offer </a:t>
            </a:r>
            <a:r>
              <a:rPr lang="en-US" sz="2400" dirty="0">
                <a:solidFill>
                  <a:schemeClr val="accent2"/>
                </a:solidFill>
              </a:rPr>
              <a:t>alternative suggestions </a:t>
            </a:r>
            <a:r>
              <a:rPr lang="en-US" sz="2400" dirty="0" smtClean="0">
                <a:solidFill>
                  <a:schemeClr val="accent2"/>
                </a:solidFill>
              </a:rPr>
              <a:t>and </a:t>
            </a:r>
            <a:r>
              <a:rPr lang="en-US" sz="2400" dirty="0">
                <a:solidFill>
                  <a:schemeClr val="accent2"/>
                </a:solidFill>
              </a:rPr>
              <a:t>discuss </a:t>
            </a:r>
            <a:r>
              <a:rPr lang="en-US" sz="2400" dirty="0"/>
              <a:t>their effectiveness in removing the workplace barrier that is impeding the individual with a disability.</a:t>
            </a:r>
          </a:p>
          <a:p>
            <a:r>
              <a:rPr lang="en-US" sz="2400" dirty="0"/>
              <a:t>If there are two possible reasonable accommodations, and one costs more or is more burdensome than the other, the </a:t>
            </a:r>
            <a:r>
              <a:rPr lang="en-US" sz="2400" dirty="0">
                <a:solidFill>
                  <a:schemeClr val="accent2"/>
                </a:solidFill>
              </a:rPr>
              <a:t>employer may choose the less expensive or burdensome accommodation </a:t>
            </a:r>
            <a:r>
              <a:rPr lang="en-US" sz="2400" dirty="0"/>
              <a:t>as long as it is effective</a:t>
            </a:r>
            <a:r>
              <a:rPr lang="en-US" sz="2400" dirty="0" smtClean="0"/>
              <a:t>.</a:t>
            </a:r>
          </a:p>
          <a:p>
            <a:r>
              <a:rPr lang="en-US" sz="2400" dirty="0" smtClean="0"/>
              <a:t>An </a:t>
            </a:r>
            <a:r>
              <a:rPr lang="en-US" sz="2400" dirty="0"/>
              <a:t>employer must assess on a case-by-case basis </a:t>
            </a:r>
          </a:p>
          <a:p>
            <a:endParaRPr lang="en-US" dirty="0"/>
          </a:p>
        </p:txBody>
      </p:sp>
      <p:pic>
        <p:nvPicPr>
          <p:cNvPr id="4" name="Picture 2" descr="Image result for coffee 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2811" y="5137148"/>
            <a:ext cx="1333502" cy="133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411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a:solidFill>
                  <a:schemeClr val="accent2"/>
                </a:solidFill>
              </a:rPr>
              <a:t>FMLA/ADA in re: </a:t>
            </a:r>
            <a:r>
              <a:rPr lang="en-US" sz="4000" b="1" cap="none" dirty="0" smtClean="0">
                <a:solidFill>
                  <a:schemeClr val="accent2"/>
                </a:solidFill>
              </a:rPr>
              <a:t>Light Duty </a:t>
            </a:r>
            <a:endParaRPr lang="en-US" sz="4000" dirty="0">
              <a:solidFill>
                <a:schemeClr val="accent2"/>
              </a:solidFill>
            </a:endParaRPr>
          </a:p>
        </p:txBody>
      </p:sp>
      <p:sp>
        <p:nvSpPr>
          <p:cNvPr id="3" name="Content Placeholder 2"/>
          <p:cNvSpPr>
            <a:spLocks noGrp="1"/>
          </p:cNvSpPr>
          <p:nvPr>
            <p:ph idx="1"/>
          </p:nvPr>
        </p:nvSpPr>
        <p:spPr/>
        <p:txBody>
          <a:bodyPr/>
          <a:lstStyle/>
          <a:p>
            <a:r>
              <a:rPr lang="en-US" sz="2800" dirty="0">
                <a:solidFill>
                  <a:schemeClr val="accent2"/>
                </a:solidFill>
              </a:rPr>
              <a:t>FMLA </a:t>
            </a:r>
            <a:r>
              <a:rPr lang="en-US" sz="2800" dirty="0" smtClean="0"/>
              <a:t>– ER cannot require an </a:t>
            </a:r>
            <a:r>
              <a:rPr lang="en-US" sz="2800" dirty="0" smtClean="0"/>
              <a:t>ee</a:t>
            </a:r>
            <a:r>
              <a:rPr lang="en-US" sz="2800" dirty="0" smtClean="0"/>
              <a:t> to work a light-duty job rather than take FML leave</a:t>
            </a:r>
            <a:endParaRPr lang="en-US" sz="2800" dirty="0"/>
          </a:p>
          <a:p>
            <a:r>
              <a:rPr lang="en-US" sz="2800" dirty="0">
                <a:solidFill>
                  <a:schemeClr val="accent2"/>
                </a:solidFill>
              </a:rPr>
              <a:t>ADA:</a:t>
            </a:r>
          </a:p>
          <a:p>
            <a:pPr lvl="1"/>
            <a:r>
              <a:rPr lang="en-US" sz="2800" dirty="0" smtClean="0"/>
              <a:t>Light-duty may be a reasonable accommodation.</a:t>
            </a:r>
          </a:p>
          <a:p>
            <a:pPr lvl="1"/>
            <a:r>
              <a:rPr lang="en-US" sz="2800" dirty="0" smtClean="0"/>
              <a:t>The employer is not required to create a job.</a:t>
            </a:r>
          </a:p>
          <a:p>
            <a:pPr lvl="1"/>
            <a:endParaRPr lang="en-US" sz="2800" dirty="0"/>
          </a:p>
          <a:p>
            <a:pPr lvl="1"/>
            <a:endParaRPr lang="en-US" dirty="0"/>
          </a:p>
          <a:p>
            <a:endParaRPr lang="en-US" dirty="0"/>
          </a:p>
        </p:txBody>
      </p:sp>
      <p:sp>
        <p:nvSpPr>
          <p:cNvPr id="4" name="AutoShape 2" descr="Image result for dog coff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5056353"/>
            <a:ext cx="3034784" cy="1709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55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solidFill>
                  <a:schemeClr val="accent2"/>
                </a:solidFill>
              </a:rPr>
              <a:t>FMLA/ADA in re</a:t>
            </a:r>
            <a:r>
              <a:rPr lang="en-US" b="1" cap="none" dirty="0" smtClean="0">
                <a:solidFill>
                  <a:schemeClr val="accent2"/>
                </a:solidFill>
              </a:rPr>
              <a:t>: Return to Work:</a:t>
            </a:r>
            <a:endParaRPr lang="en-US" dirty="0">
              <a:solidFill>
                <a:schemeClr val="accent2"/>
              </a:solidFill>
            </a:endParaRPr>
          </a:p>
        </p:txBody>
      </p:sp>
      <p:sp>
        <p:nvSpPr>
          <p:cNvPr id="3" name="Content Placeholder 2"/>
          <p:cNvSpPr>
            <a:spLocks noGrp="1"/>
          </p:cNvSpPr>
          <p:nvPr>
            <p:ph idx="1"/>
          </p:nvPr>
        </p:nvSpPr>
        <p:spPr/>
        <p:txBody>
          <a:bodyPr/>
          <a:lstStyle/>
          <a:p>
            <a:r>
              <a:rPr lang="en-US" sz="2800" dirty="0">
                <a:solidFill>
                  <a:schemeClr val="accent2"/>
                </a:solidFill>
              </a:rPr>
              <a:t>FMLA </a:t>
            </a:r>
            <a:r>
              <a:rPr lang="en-US" sz="2800" dirty="0" smtClean="0"/>
              <a:t>– EE is entitled to reinstatement in same or equivalent position.</a:t>
            </a:r>
            <a:endParaRPr lang="en-US" sz="2800" dirty="0"/>
          </a:p>
          <a:p>
            <a:r>
              <a:rPr lang="en-US" sz="2800" dirty="0">
                <a:solidFill>
                  <a:schemeClr val="accent2"/>
                </a:solidFill>
              </a:rPr>
              <a:t>ADA:</a:t>
            </a:r>
          </a:p>
          <a:p>
            <a:pPr lvl="1"/>
            <a:r>
              <a:rPr lang="en-US" sz="2800" dirty="0" smtClean="0"/>
              <a:t>EE may be entitled to reinstatement if qualified to perform essential functions.</a:t>
            </a:r>
          </a:p>
          <a:p>
            <a:pPr lvl="1"/>
            <a:r>
              <a:rPr lang="en-US" sz="2800" dirty="0" smtClean="0"/>
              <a:t>ER must consider reassignments to vacant positions. </a:t>
            </a:r>
            <a:endParaRPr lang="en-US" sz="2800" dirty="0"/>
          </a:p>
        </p:txBody>
      </p:sp>
      <p:pic>
        <p:nvPicPr>
          <p:cNvPr id="2050" name="Picture 2" descr="Image result for dog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4864100"/>
            <a:ext cx="12573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175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0" flipV="1">
            <a:off x="2197100" y="2400300"/>
            <a:ext cx="6057900" cy="3340100"/>
          </a:xfrm>
        </p:spPr>
        <p:txBody>
          <a:bodyPr>
            <a:normAutofit fontScale="90000"/>
          </a:bodyPr>
          <a:lstStyle/>
          <a:p>
            <a:pPr algn="ctr"/>
            <a:r>
              <a:rPr lang="en-US" cap="none" dirty="0" smtClean="0"/>
              <a:t>Today’s Chat Topic:</a:t>
            </a:r>
            <a:br>
              <a:rPr lang="en-US" cap="none" dirty="0" smtClean="0"/>
            </a:br>
            <a:r>
              <a:rPr lang="en-US" sz="4000" cap="none" dirty="0" smtClean="0"/>
              <a:t>A Look at Human Resources </a:t>
            </a:r>
            <a:br>
              <a:rPr lang="en-US" sz="4000" cap="none" dirty="0" smtClean="0"/>
            </a:br>
            <a:r>
              <a:rPr lang="en-US" sz="4000" cap="none" dirty="0" smtClean="0"/>
              <a:t>in Terms of Laws</a:t>
            </a:r>
            <a:endParaRPr lang="en-US" sz="4000" cap="none" dirty="0"/>
          </a:p>
        </p:txBody>
      </p:sp>
      <p:pic>
        <p:nvPicPr>
          <p:cNvPr id="4" name="Picture 4" descr="Image result for dogs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345" y="901700"/>
            <a:ext cx="3817783" cy="51047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0274548">
            <a:off x="464993" y="679014"/>
            <a:ext cx="2900867" cy="2123658"/>
          </a:xfrm>
          <a:prstGeom prst="rect">
            <a:avLst/>
          </a:prstGeom>
        </p:spPr>
        <p:txBody>
          <a:bodyPr wrap="square">
            <a:spAutoFit/>
          </a:bodyPr>
          <a:lstStyle/>
          <a:p>
            <a:r>
              <a:rPr lang="en-US" sz="4400" b="1" dirty="0"/>
              <a:t>Coffee with Catherine</a:t>
            </a:r>
          </a:p>
        </p:txBody>
      </p:sp>
    </p:spTree>
    <p:extLst>
      <p:ext uri="{BB962C8B-B14F-4D97-AF65-F5344CB8AC3E}">
        <p14:creationId xmlns:p14="http://schemas.microsoft.com/office/powerpoint/2010/main" val="507820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FMLA/ADA in re: Return to Work:</a:t>
            </a:r>
            <a:endParaRPr lang="en-US" dirty="0"/>
          </a:p>
        </p:txBody>
      </p:sp>
      <p:sp>
        <p:nvSpPr>
          <p:cNvPr id="3" name="Content Placeholder 2"/>
          <p:cNvSpPr>
            <a:spLocks noGrp="1"/>
          </p:cNvSpPr>
          <p:nvPr>
            <p:ph idx="1"/>
          </p:nvPr>
        </p:nvSpPr>
        <p:spPr/>
        <p:txBody>
          <a:bodyPr/>
          <a:lstStyle/>
          <a:p>
            <a:r>
              <a:rPr lang="en-US" sz="2800" dirty="0">
                <a:solidFill>
                  <a:schemeClr val="accent2"/>
                </a:solidFill>
              </a:rPr>
              <a:t>FMLA</a:t>
            </a:r>
            <a:r>
              <a:rPr lang="en-US" sz="2800" dirty="0"/>
              <a:t> – </a:t>
            </a:r>
            <a:r>
              <a:rPr lang="en-US" sz="2800" dirty="0" smtClean="0"/>
              <a:t>12 weeks; assuming continuing eligibility it refreshes each year.</a:t>
            </a:r>
            <a:endParaRPr lang="en-US" sz="2800" dirty="0"/>
          </a:p>
          <a:p>
            <a:r>
              <a:rPr lang="en-US" sz="2800" dirty="0">
                <a:solidFill>
                  <a:schemeClr val="accent2"/>
                </a:solidFill>
              </a:rPr>
              <a:t>ADA:</a:t>
            </a:r>
          </a:p>
          <a:p>
            <a:pPr lvl="1"/>
            <a:r>
              <a:rPr lang="en-US" sz="2800" dirty="0" smtClean="0"/>
              <a:t>Absent undue hardship, leave may be a reasonable accommodation.</a:t>
            </a:r>
          </a:p>
          <a:p>
            <a:pPr lvl="1"/>
            <a:r>
              <a:rPr lang="en-US" sz="2800" dirty="0" smtClean="0"/>
              <a:t>But, how much is reasonable?</a:t>
            </a:r>
            <a:endParaRPr lang="en-US" dirty="0"/>
          </a:p>
        </p:txBody>
      </p:sp>
      <p:pic>
        <p:nvPicPr>
          <p:cNvPr id="4" name="Picture 2" descr="Image result for dogs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522" y="4549775"/>
            <a:ext cx="2762250"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846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cap="none" dirty="0" smtClean="0">
                <a:solidFill>
                  <a:schemeClr val="accent2"/>
                </a:solidFill>
              </a:rPr>
              <a:t>Did you know….</a:t>
            </a:r>
            <a:endParaRPr lang="en-US" sz="4800" b="1" cap="none" dirty="0">
              <a:solidFill>
                <a:schemeClr val="accent2"/>
              </a:solidFill>
            </a:endParaRPr>
          </a:p>
        </p:txBody>
      </p:sp>
      <p:sp>
        <p:nvSpPr>
          <p:cNvPr id="3" name="Content Placeholder 2"/>
          <p:cNvSpPr>
            <a:spLocks noGrp="1"/>
          </p:cNvSpPr>
          <p:nvPr>
            <p:ph idx="1"/>
          </p:nvPr>
        </p:nvSpPr>
        <p:spPr>
          <a:xfrm>
            <a:off x="2592925" y="2142067"/>
            <a:ext cx="8224301" cy="2544233"/>
          </a:xfrm>
        </p:spPr>
        <p:txBody>
          <a:bodyPr>
            <a:normAutofit fontScale="92500" lnSpcReduction="20000"/>
          </a:bodyPr>
          <a:lstStyle/>
          <a:p>
            <a:pPr marL="0" indent="0">
              <a:buNone/>
            </a:pPr>
            <a:r>
              <a:rPr lang="en-US" sz="3200" dirty="0" smtClean="0"/>
              <a:t>Employer policies that require employees on extended leave to be 100% healed or able to work without restrictions……</a:t>
            </a:r>
          </a:p>
          <a:p>
            <a:pPr marL="0" indent="0">
              <a:buNone/>
            </a:pPr>
            <a:r>
              <a:rPr lang="en-US" sz="3200" dirty="0" smtClean="0"/>
              <a:t>may deny some </a:t>
            </a:r>
            <a:r>
              <a:rPr lang="en-US" sz="3200" dirty="0" smtClean="0"/>
              <a:t>employees </a:t>
            </a:r>
            <a:r>
              <a:rPr lang="en-US" sz="3200" dirty="0" smtClean="0"/>
              <a:t>reasonable accommodations that would enable them to return to work.</a:t>
            </a:r>
            <a:endParaRPr lang="en-US" sz="3200" dirty="0"/>
          </a:p>
        </p:txBody>
      </p:sp>
      <p:pic>
        <p:nvPicPr>
          <p:cNvPr id="4" name="Picture 2" descr="Image result for coffee 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775" y="4686300"/>
            <a:ext cx="187642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3322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101" y="624110"/>
            <a:ext cx="9434512" cy="1280890"/>
          </a:xfrm>
        </p:spPr>
        <p:txBody>
          <a:bodyPr/>
          <a:lstStyle/>
          <a:p>
            <a:r>
              <a:rPr lang="en-US" u="sng" cap="none" dirty="0" smtClean="0"/>
              <a:t>Challenge #1:  Is this lawful or unlawful?</a:t>
            </a:r>
            <a:endParaRPr lang="en-US" u="sng" cap="none" dirty="0"/>
          </a:p>
        </p:txBody>
      </p:sp>
      <p:sp>
        <p:nvSpPr>
          <p:cNvPr id="3" name="Content Placeholder 2"/>
          <p:cNvSpPr>
            <a:spLocks noGrp="1"/>
          </p:cNvSpPr>
          <p:nvPr>
            <p:ph idx="1"/>
          </p:nvPr>
        </p:nvSpPr>
        <p:spPr>
          <a:xfrm>
            <a:off x="1803400" y="1257300"/>
            <a:ext cx="9701212" cy="4653922"/>
          </a:xfrm>
        </p:spPr>
        <p:txBody>
          <a:bodyPr>
            <a:noAutofit/>
          </a:bodyPr>
          <a:lstStyle/>
          <a:p>
            <a:r>
              <a:rPr lang="en-US" sz="2400" i="1" dirty="0"/>
              <a:t>An </a:t>
            </a:r>
            <a:r>
              <a:rPr lang="en-US" sz="2400" i="1" dirty="0">
                <a:solidFill>
                  <a:schemeClr val="accent2"/>
                </a:solidFill>
              </a:rPr>
              <a:t>employer </a:t>
            </a:r>
            <a:r>
              <a:rPr lang="en-US" sz="2400" i="1" dirty="0"/>
              <a:t>provides </a:t>
            </a:r>
            <a:r>
              <a:rPr lang="en-US" sz="2400" i="1" dirty="0">
                <a:solidFill>
                  <a:schemeClr val="accent2"/>
                </a:solidFill>
              </a:rPr>
              <a:t>four days of paid sick leave </a:t>
            </a:r>
            <a:r>
              <a:rPr lang="en-US" sz="2400" i="1" dirty="0"/>
              <a:t>each </a:t>
            </a:r>
            <a:r>
              <a:rPr lang="en-US" sz="2400" i="1" dirty="0" smtClean="0"/>
              <a:t>year.</a:t>
            </a:r>
          </a:p>
          <a:p>
            <a:r>
              <a:rPr lang="en-US" sz="2400" i="1" dirty="0" smtClean="0">
                <a:solidFill>
                  <a:schemeClr val="accent2"/>
                </a:solidFill>
              </a:rPr>
              <a:t>An </a:t>
            </a:r>
            <a:r>
              <a:rPr lang="en-US" sz="2400" i="1" dirty="0">
                <a:solidFill>
                  <a:schemeClr val="accent2"/>
                </a:solidFill>
              </a:rPr>
              <a:t>employee </a:t>
            </a:r>
            <a:r>
              <a:rPr lang="en-US" sz="2400" i="1" dirty="0"/>
              <a:t>who has not used any sick leave this year </a:t>
            </a:r>
            <a:r>
              <a:rPr lang="en-US" sz="2400" i="1" dirty="0">
                <a:solidFill>
                  <a:schemeClr val="accent2"/>
                </a:solidFill>
              </a:rPr>
              <a:t>requests to use three days of paid sick </a:t>
            </a:r>
            <a:r>
              <a:rPr lang="en-US" sz="2400" i="1" dirty="0" smtClean="0"/>
              <a:t>due </a:t>
            </a:r>
            <a:r>
              <a:rPr lang="en-US" sz="2400" i="1" dirty="0"/>
              <a:t>to </a:t>
            </a:r>
            <a:r>
              <a:rPr lang="en-US" sz="2400" i="1" dirty="0">
                <a:solidFill>
                  <a:schemeClr val="accent2"/>
                </a:solidFill>
              </a:rPr>
              <a:t>major </a:t>
            </a:r>
            <a:r>
              <a:rPr lang="en-US" sz="2400" i="1" dirty="0" smtClean="0">
                <a:solidFill>
                  <a:schemeClr val="accent2"/>
                </a:solidFill>
              </a:rPr>
              <a:t>depression</a:t>
            </a:r>
            <a:r>
              <a:rPr lang="en-US" sz="2400" b="1" i="1" dirty="0">
                <a:solidFill>
                  <a:schemeClr val="accent2"/>
                </a:solidFill>
              </a:rPr>
              <a:t>.</a:t>
            </a:r>
            <a:endParaRPr lang="en-US" sz="2400" b="1" i="1" dirty="0" smtClean="0">
              <a:solidFill>
                <a:schemeClr val="accent2"/>
              </a:solidFill>
            </a:endParaRPr>
          </a:p>
          <a:p>
            <a:r>
              <a:rPr lang="en-US" sz="2400" i="1" dirty="0" smtClean="0">
                <a:solidFill>
                  <a:schemeClr val="accent2"/>
                </a:solidFill>
              </a:rPr>
              <a:t>The </a:t>
            </a:r>
            <a:r>
              <a:rPr lang="en-US" sz="2400" i="1" dirty="0">
                <a:solidFill>
                  <a:schemeClr val="accent2"/>
                </a:solidFill>
              </a:rPr>
              <a:t>employee's supervisor says that she must provide a note from a psychiatrist </a:t>
            </a:r>
            <a:r>
              <a:rPr lang="en-US" sz="2400" i="1" dirty="0"/>
              <a:t>if she wants the </a:t>
            </a:r>
            <a:r>
              <a:rPr lang="en-US" sz="2400" i="1" dirty="0" smtClean="0"/>
              <a:t>leave. </a:t>
            </a:r>
          </a:p>
          <a:p>
            <a:r>
              <a:rPr lang="en-US" sz="2400" i="1" dirty="0" smtClean="0"/>
              <a:t>The </a:t>
            </a:r>
            <a:r>
              <a:rPr lang="en-US" sz="2400" i="1" dirty="0"/>
              <a:t>employer's sick leave policy does not require any documentation, and requests for sick leave are routinely granted based on an employee's statement that he or she needs leave. </a:t>
            </a:r>
            <a:endParaRPr lang="en-US" sz="2400" dirty="0"/>
          </a:p>
        </p:txBody>
      </p:sp>
      <p:sp>
        <p:nvSpPr>
          <p:cNvPr id="4" name="TextBox 3"/>
          <p:cNvSpPr txBox="1"/>
          <p:nvPr/>
        </p:nvSpPr>
        <p:spPr>
          <a:xfrm>
            <a:off x="7721600" y="5911222"/>
            <a:ext cx="3619500" cy="830997"/>
          </a:xfrm>
          <a:prstGeom prst="rect">
            <a:avLst/>
          </a:prstGeom>
          <a:noFill/>
        </p:spPr>
        <p:txBody>
          <a:bodyPr wrap="square" rtlCol="0">
            <a:spAutoFit/>
          </a:bodyPr>
          <a:lstStyle/>
          <a:p>
            <a:r>
              <a:rPr lang="en-US" sz="2400" dirty="0" smtClean="0">
                <a:solidFill>
                  <a:schemeClr val="accent2"/>
                </a:solidFill>
              </a:rPr>
              <a:t>Lawful or Unlawful?????</a:t>
            </a:r>
            <a:endParaRPr lang="en-US" sz="2400" dirty="0">
              <a:solidFill>
                <a:schemeClr val="accent2"/>
              </a:solidFill>
            </a:endParaRPr>
          </a:p>
        </p:txBody>
      </p:sp>
      <p:pic>
        <p:nvPicPr>
          <p:cNvPr id="5" name="Picture 2" descr="Image result for coffee 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2300" y="5434119"/>
            <a:ext cx="1308100" cy="130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0149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cap="none" dirty="0"/>
              <a:t>Challenge </a:t>
            </a:r>
            <a:r>
              <a:rPr lang="en-US" u="sng" cap="none" dirty="0" smtClean="0"/>
              <a:t>#2:</a:t>
            </a:r>
            <a:endParaRPr lang="en-US" dirty="0"/>
          </a:p>
        </p:txBody>
      </p:sp>
      <p:sp>
        <p:nvSpPr>
          <p:cNvPr id="3" name="Content Placeholder 2"/>
          <p:cNvSpPr>
            <a:spLocks noGrp="1"/>
          </p:cNvSpPr>
          <p:nvPr>
            <p:ph idx="1"/>
          </p:nvPr>
        </p:nvSpPr>
        <p:spPr>
          <a:xfrm>
            <a:off x="1041400" y="1409700"/>
            <a:ext cx="10463212" cy="4501522"/>
          </a:xfrm>
        </p:spPr>
        <p:txBody>
          <a:bodyPr>
            <a:noAutofit/>
          </a:bodyPr>
          <a:lstStyle/>
          <a:p>
            <a:pPr marL="0" indent="0">
              <a:buNone/>
            </a:pPr>
            <a:r>
              <a:rPr lang="en-US" sz="2800" b="1" dirty="0" smtClean="0"/>
              <a:t>Policy: </a:t>
            </a:r>
            <a:r>
              <a:rPr lang="en-US" sz="2800" dirty="0"/>
              <a:t> </a:t>
            </a:r>
            <a:r>
              <a:rPr lang="en-US" sz="2800" dirty="0" smtClean="0"/>
              <a:t>All</a:t>
            </a:r>
            <a:r>
              <a:rPr lang="en-US" sz="2800" dirty="0"/>
              <a:t> employees </a:t>
            </a:r>
            <a:r>
              <a:rPr lang="en-US" sz="2800" dirty="0" smtClean="0"/>
              <a:t>must </a:t>
            </a:r>
            <a:r>
              <a:rPr lang="en-US" sz="2800" dirty="0"/>
              <a:t>provide a doctor's note or other documentation to substantiate the need for </a:t>
            </a:r>
            <a:r>
              <a:rPr lang="en-US" sz="2800" dirty="0" smtClean="0"/>
              <a:t>leave for over 3 days.</a:t>
            </a:r>
          </a:p>
          <a:p>
            <a:pPr marL="0" indent="0">
              <a:buNone/>
            </a:pPr>
            <a:r>
              <a:rPr lang="en-US" sz="2800" b="1" i="1" dirty="0" smtClean="0"/>
              <a:t>Situation: </a:t>
            </a:r>
            <a:r>
              <a:rPr lang="en-US" sz="2800" i="1" dirty="0" smtClean="0"/>
              <a:t>An </a:t>
            </a:r>
            <a:r>
              <a:rPr lang="en-US" sz="2800" i="1" dirty="0"/>
              <a:t>employee with a disability asks to take six days of paid sick leave. </a:t>
            </a:r>
            <a:endParaRPr lang="en-US" sz="2800" i="1" dirty="0" smtClean="0"/>
          </a:p>
          <a:p>
            <a:pPr marL="0" indent="0">
              <a:buNone/>
            </a:pPr>
            <a:r>
              <a:rPr lang="en-US" sz="2800" i="1" dirty="0" smtClean="0"/>
              <a:t>The </a:t>
            </a:r>
            <a:r>
              <a:rPr lang="en-US" sz="2800" i="1" dirty="0"/>
              <a:t>employee must provide the requested documentation</a:t>
            </a:r>
            <a:r>
              <a:rPr lang="en-US" sz="2800" i="1" dirty="0" smtClean="0"/>
              <a:t>.  </a:t>
            </a:r>
          </a:p>
          <a:p>
            <a:pPr marL="0" indent="0">
              <a:buNone/>
            </a:pPr>
            <a:endParaRPr lang="en-US" sz="2800" i="1" dirty="0" smtClean="0">
              <a:solidFill>
                <a:schemeClr val="accent2"/>
              </a:solidFill>
            </a:endParaRPr>
          </a:p>
          <a:p>
            <a:pPr marL="0" indent="0">
              <a:buNone/>
            </a:pPr>
            <a:r>
              <a:rPr lang="en-US" sz="2800" i="1" dirty="0" smtClean="0">
                <a:solidFill>
                  <a:schemeClr val="accent2"/>
                </a:solidFill>
              </a:rPr>
              <a:t>Yes</a:t>
            </a:r>
            <a:r>
              <a:rPr lang="en-US" sz="2800" i="1" dirty="0" smtClean="0"/>
              <a:t> or </a:t>
            </a:r>
            <a:r>
              <a:rPr lang="en-US" sz="2800" i="1" dirty="0" smtClean="0">
                <a:solidFill>
                  <a:schemeClr val="accent2"/>
                </a:solidFill>
              </a:rPr>
              <a:t>No</a:t>
            </a:r>
            <a:r>
              <a:rPr lang="en-US" sz="2800" i="1" dirty="0" smtClean="0"/>
              <a:t>?</a:t>
            </a:r>
            <a:endParaRPr lang="en-US" sz="2800" dirty="0"/>
          </a:p>
        </p:txBody>
      </p:sp>
      <p:pic>
        <p:nvPicPr>
          <p:cNvPr id="4" name="Picture 4" descr="Image result for dogs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4746" y="5155572"/>
            <a:ext cx="1627853" cy="151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952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cap="none" dirty="0" smtClean="0"/>
              <a:t>Did you know?</a:t>
            </a:r>
            <a:endParaRPr lang="en-US" sz="5400" b="1" cap="none" dirty="0"/>
          </a:p>
        </p:txBody>
      </p:sp>
      <p:sp>
        <p:nvSpPr>
          <p:cNvPr id="3" name="Content Placeholder 2"/>
          <p:cNvSpPr>
            <a:spLocks noGrp="1"/>
          </p:cNvSpPr>
          <p:nvPr>
            <p:ph idx="1"/>
          </p:nvPr>
        </p:nvSpPr>
        <p:spPr>
          <a:xfrm>
            <a:off x="1282700" y="1574801"/>
            <a:ext cx="9534526" cy="4216400"/>
          </a:xfrm>
        </p:spPr>
        <p:txBody>
          <a:bodyPr>
            <a:normAutofit lnSpcReduction="10000"/>
          </a:bodyPr>
          <a:lstStyle/>
          <a:p>
            <a:pPr marL="0" indent="0">
              <a:buNone/>
            </a:pPr>
            <a:r>
              <a:rPr lang="en-US" sz="2800" i="1" dirty="0"/>
              <a:t>An </a:t>
            </a:r>
            <a:r>
              <a:rPr lang="en-US" sz="2800" i="1" dirty="0">
                <a:solidFill>
                  <a:schemeClr val="accent2"/>
                </a:solidFill>
              </a:rPr>
              <a:t>employer's leave policy does not cover employees until they have worked for 6</a:t>
            </a:r>
            <a:r>
              <a:rPr lang="en-US" sz="2800" i="1" dirty="0" smtClean="0">
                <a:solidFill>
                  <a:schemeClr val="accent2"/>
                </a:solidFill>
              </a:rPr>
              <a:t> </a:t>
            </a:r>
            <a:r>
              <a:rPr lang="en-US" sz="2800" i="1" dirty="0">
                <a:solidFill>
                  <a:schemeClr val="accent2"/>
                </a:solidFill>
              </a:rPr>
              <a:t>months</a:t>
            </a:r>
            <a:r>
              <a:rPr lang="en-US" sz="2800" i="1" dirty="0"/>
              <a:t>. </a:t>
            </a:r>
            <a:endParaRPr lang="en-US" sz="2800" i="1" dirty="0" smtClean="0"/>
          </a:p>
          <a:p>
            <a:pPr marL="0" indent="0">
              <a:buNone/>
            </a:pPr>
            <a:r>
              <a:rPr lang="en-US" sz="2800" i="1" dirty="0" smtClean="0"/>
              <a:t>Situation: An </a:t>
            </a:r>
            <a:r>
              <a:rPr lang="en-US" sz="2800" i="1" dirty="0"/>
              <a:t>employee who has worked for only three months requires four weeks of leave for treatment for a disability. </a:t>
            </a:r>
            <a:endParaRPr lang="en-US" sz="2800" i="1" dirty="0" smtClean="0"/>
          </a:p>
          <a:p>
            <a:pPr marL="0" indent="0">
              <a:buNone/>
            </a:pPr>
            <a:r>
              <a:rPr lang="en-US" sz="2800" i="1" dirty="0" smtClean="0"/>
              <a:t>Although </a:t>
            </a:r>
            <a:r>
              <a:rPr lang="en-US" sz="2800" i="1" dirty="0"/>
              <a:t>the employee is ineligible for leave under the employer's leave policy, the </a:t>
            </a:r>
            <a:r>
              <a:rPr lang="en-US" sz="2800" i="1" dirty="0">
                <a:solidFill>
                  <a:schemeClr val="accent2"/>
                </a:solidFill>
              </a:rPr>
              <a:t>employer must provide unpaid leave as a reasonable accommodation</a:t>
            </a:r>
            <a:r>
              <a:rPr lang="en-US" sz="2800" i="1" dirty="0"/>
              <a:t> unless it can show that providing the unpaid leave would cause undue hardship.</a:t>
            </a:r>
            <a:endParaRPr lang="en-US" sz="2800" dirty="0"/>
          </a:p>
        </p:txBody>
      </p:sp>
      <p:pic>
        <p:nvPicPr>
          <p:cNvPr id="4" name="Picture 2" descr="Image result for coffee 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200" y="5311775"/>
            <a:ext cx="1417638" cy="141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6913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mployee hand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0" y="3004311"/>
            <a:ext cx="4876800" cy="32186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rot="804833">
            <a:off x="5279939" y="1191310"/>
            <a:ext cx="5905811" cy="1754326"/>
          </a:xfrm>
          <a:prstGeom prst="rect">
            <a:avLst/>
          </a:prstGeom>
          <a:noFill/>
        </p:spPr>
        <p:txBody>
          <a:bodyPr wrap="square" lIns="91440" tIns="45720" rIns="91440" bIns="45720">
            <a:spAutoFit/>
          </a:bodyPr>
          <a:lstStyle/>
          <a:p>
            <a:pPr algn="ctr"/>
            <a:r>
              <a:rPr lang="en-US" sz="5400" b="0" cap="none" spc="0" dirty="0" smtClean="0">
                <a:ln w="0"/>
                <a:solidFill>
                  <a:schemeClr val="accent2"/>
                </a:solidFill>
                <a:effectLst>
                  <a:outerShdw blurRad="38100" dist="19050" dir="2700000" algn="tl" rotWithShape="0">
                    <a:schemeClr val="dk1">
                      <a:alpha val="40000"/>
                    </a:schemeClr>
                  </a:outerShdw>
                </a:effectLst>
              </a:rPr>
              <a:t>Know where to look</a:t>
            </a:r>
            <a:endParaRPr lang="en-US" sz="5400" b="0" cap="none" spc="0" dirty="0">
              <a:ln w="0"/>
              <a:solidFill>
                <a:schemeClr val="accent2"/>
              </a:solidFill>
              <a:effectLst>
                <a:outerShdw blurRad="38100" dist="19050" dir="2700000" algn="tl" rotWithShape="0">
                  <a:schemeClr val="dk1">
                    <a:alpha val="40000"/>
                  </a:schemeClr>
                </a:outerShdw>
              </a:effectLst>
            </a:endParaRPr>
          </a:p>
        </p:txBody>
      </p:sp>
      <p:pic>
        <p:nvPicPr>
          <p:cNvPr id="2"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300" y="1206500"/>
            <a:ext cx="3517900" cy="44449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4517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1400" y="596901"/>
            <a:ext cx="8153400" cy="5016758"/>
          </a:xfrm>
          <a:prstGeom prst="rect">
            <a:avLst/>
          </a:prstGeom>
          <a:noFill/>
        </p:spPr>
        <p:txBody>
          <a:bodyPr wrap="squar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rPr>
              <a:t>Parish and School </a:t>
            </a:r>
          </a:p>
          <a:p>
            <a:pPr algn="ctr"/>
            <a:r>
              <a:rPr lang="en-US" sz="4000" b="1" dirty="0" smtClean="0">
                <a:ln w="22225">
                  <a:solidFill>
                    <a:schemeClr val="accent2"/>
                  </a:solidFill>
                  <a:prstDash val="solid"/>
                </a:ln>
                <a:solidFill>
                  <a:schemeClr val="accent2">
                    <a:lumMod val="40000"/>
                    <a:lumOff val="60000"/>
                  </a:schemeClr>
                </a:solidFill>
              </a:rPr>
              <a:t>Policy Manual 2017-2018</a:t>
            </a:r>
          </a:p>
          <a:p>
            <a:pPr algn="ctr"/>
            <a:endParaRPr lang="en-US" sz="4000" b="1" cap="none" spc="0" dirty="0" smtClean="0">
              <a:ln w="22225">
                <a:solidFill>
                  <a:schemeClr val="accent2"/>
                </a:solidFill>
                <a:prstDash val="solid"/>
              </a:ln>
              <a:solidFill>
                <a:schemeClr val="accent2">
                  <a:lumMod val="40000"/>
                  <a:lumOff val="60000"/>
                </a:schemeClr>
              </a:solidFill>
              <a:effectLst/>
            </a:endParaRPr>
          </a:p>
          <a:p>
            <a:pPr algn="ctr"/>
            <a:r>
              <a:rPr lang="en-US" sz="4000" b="1" dirty="0" smtClean="0">
                <a:ln w="22225">
                  <a:solidFill>
                    <a:schemeClr val="accent2"/>
                  </a:solidFill>
                  <a:prstDash val="solid"/>
                </a:ln>
                <a:solidFill>
                  <a:schemeClr val="accent2">
                    <a:lumMod val="40000"/>
                    <a:lumOff val="60000"/>
                  </a:schemeClr>
                </a:solidFill>
              </a:rPr>
              <a:t>#4151.1: Teacher Attendance Days</a:t>
            </a:r>
            <a:endParaRPr lang="en-US" sz="4000" b="1" dirty="0" smtClean="0"/>
          </a:p>
          <a:p>
            <a:pPr algn="ctr"/>
            <a:r>
              <a:rPr lang="en-US" sz="4000" b="1" dirty="0">
                <a:ln w="22225">
                  <a:solidFill>
                    <a:schemeClr val="accent2"/>
                  </a:solidFill>
                  <a:prstDash val="solid"/>
                </a:ln>
                <a:solidFill>
                  <a:schemeClr val="accent2">
                    <a:lumMod val="40000"/>
                    <a:lumOff val="60000"/>
                  </a:schemeClr>
                </a:solidFill>
              </a:rPr>
              <a:t>&amp;</a:t>
            </a:r>
            <a:r>
              <a:rPr lang="en-US" sz="4000" b="1" dirty="0" smtClean="0">
                <a:ln w="22225">
                  <a:solidFill>
                    <a:schemeClr val="accent2"/>
                  </a:solidFill>
                  <a:prstDash val="solid"/>
                </a:ln>
                <a:solidFill>
                  <a:schemeClr val="accent2">
                    <a:lumMod val="40000"/>
                    <a:lumOff val="60000"/>
                  </a:schemeClr>
                </a:solidFill>
              </a:rPr>
              <a:t> </a:t>
            </a:r>
          </a:p>
          <a:p>
            <a:pPr algn="ctr"/>
            <a:r>
              <a:rPr lang="en-US" sz="4000" b="1" dirty="0" smtClean="0">
                <a:ln w="22225">
                  <a:solidFill>
                    <a:schemeClr val="accent2"/>
                  </a:solidFill>
                  <a:prstDash val="solid"/>
                </a:ln>
                <a:solidFill>
                  <a:schemeClr val="accent2">
                    <a:lumMod val="40000"/>
                    <a:lumOff val="60000"/>
                  </a:schemeClr>
                </a:solidFill>
              </a:rPr>
              <a:t>#4152.3: Pregnancy, Childbirth, Maternity</a:t>
            </a:r>
            <a:endParaRPr lang="en-US" sz="4000" b="1" cap="none" spc="0" dirty="0">
              <a:ln w="22225">
                <a:solidFill>
                  <a:schemeClr val="accent2"/>
                </a:solidFill>
                <a:prstDash val="solid"/>
              </a:ln>
              <a:solidFill>
                <a:schemeClr val="accent2">
                  <a:lumMod val="40000"/>
                  <a:lumOff val="60000"/>
                </a:schemeClr>
              </a:solidFill>
              <a:effectLst/>
            </a:endParaRPr>
          </a:p>
        </p:txBody>
      </p:sp>
      <p:pic>
        <p:nvPicPr>
          <p:cNvPr id="3" name="Picture 2" descr="S:\Schools\Logos\ArchdioceseOfMilwaukee_NEW\ArchdioceseofMilwaukeeSm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501" y="596901"/>
            <a:ext cx="1777999" cy="711199"/>
          </a:xfrm>
          <a:prstGeom prst="rect">
            <a:avLst/>
          </a:prstGeom>
          <a:noFill/>
          <a:ln>
            <a:noFill/>
          </a:ln>
        </p:spPr>
      </p:pic>
      <p:pic>
        <p:nvPicPr>
          <p:cNvPr id="4" name="Picture 8"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841" y="5059362"/>
            <a:ext cx="1957918" cy="146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3939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R review audit"/>
          <p:cNvPicPr>
            <a:picLocks noGrp="1" noChangeAspect="1" noChangeArrowheads="1"/>
          </p:cNvPicPr>
          <p:nvPr>
            <p:ph idx="1"/>
          </p:nvPr>
        </p:nvPicPr>
        <p:blipFill>
          <a:blip r:embed="rId3">
            <a:clrChange>
              <a:clrFrom>
                <a:srgbClr val="F5F4F2"/>
              </a:clrFrom>
              <a:clrTo>
                <a:srgbClr val="F5F4F2">
                  <a:alpha val="0"/>
                </a:srgbClr>
              </a:clrTo>
            </a:clrChange>
            <a:extLst>
              <a:ext uri="{28A0092B-C50C-407E-A947-70E740481C1C}">
                <a14:useLocalDpi xmlns:a14="http://schemas.microsoft.com/office/drawing/2010/main" val="0"/>
              </a:ext>
            </a:extLst>
          </a:blip>
          <a:srcRect/>
          <a:stretch>
            <a:fillRect/>
          </a:stretch>
        </p:blipFill>
        <p:spPr bwMode="auto">
          <a:xfrm>
            <a:off x="1751012" y="2537619"/>
            <a:ext cx="8001000" cy="28575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 name="Title 1"/>
          <p:cNvSpPr>
            <a:spLocks noGrp="1"/>
          </p:cNvSpPr>
          <p:nvPr>
            <p:ph type="title"/>
          </p:nvPr>
        </p:nvSpPr>
        <p:spPr/>
        <p:txBody>
          <a:bodyPr>
            <a:normAutofit fontScale="90000"/>
          </a:bodyPr>
          <a:lstStyle/>
          <a:p>
            <a:r>
              <a:rPr lang="en-US" sz="4400" b="1" cap="none" dirty="0" smtClean="0"/>
              <a:t>Human Resources Review Tool……</a:t>
            </a:r>
            <a:endParaRPr lang="en-US" sz="4400" b="1" cap="none" dirty="0"/>
          </a:p>
        </p:txBody>
      </p:sp>
      <p:pic>
        <p:nvPicPr>
          <p:cNvPr id="4" name="Picture 2" descr="Image result for dogs coff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5893" y="4533900"/>
            <a:ext cx="2042108" cy="204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1373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0" y="1505476"/>
            <a:ext cx="3340100" cy="33401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Box 3"/>
          <p:cNvSpPr txBox="1"/>
          <p:nvPr/>
        </p:nvSpPr>
        <p:spPr>
          <a:xfrm>
            <a:off x="5219700" y="1282700"/>
            <a:ext cx="6045200" cy="3785652"/>
          </a:xfrm>
          <a:prstGeom prst="rect">
            <a:avLst/>
          </a:prstGeom>
          <a:noFill/>
        </p:spPr>
        <p:txBody>
          <a:bodyPr wrap="square" rtlCol="0">
            <a:spAutoFit/>
          </a:bodyPr>
          <a:lstStyle/>
          <a:p>
            <a:r>
              <a:rPr lang="en-US" sz="4000" dirty="0" smtClean="0">
                <a:solidFill>
                  <a:schemeClr val="accent2"/>
                </a:solidFill>
              </a:rPr>
              <a:t>Handbook</a:t>
            </a:r>
          </a:p>
          <a:p>
            <a:r>
              <a:rPr lang="en-US" sz="4000" dirty="0" smtClean="0">
                <a:solidFill>
                  <a:schemeClr val="accent2"/>
                </a:solidFill>
              </a:rPr>
              <a:t>Hiring</a:t>
            </a:r>
          </a:p>
          <a:p>
            <a:r>
              <a:rPr lang="en-US" sz="4000" dirty="0" smtClean="0">
                <a:solidFill>
                  <a:schemeClr val="accent2"/>
                </a:solidFill>
              </a:rPr>
              <a:t>Personnel Files</a:t>
            </a:r>
          </a:p>
          <a:p>
            <a:r>
              <a:rPr lang="en-US" sz="4000" dirty="0" smtClean="0">
                <a:solidFill>
                  <a:schemeClr val="accent2"/>
                </a:solidFill>
              </a:rPr>
              <a:t>Employee Status</a:t>
            </a:r>
          </a:p>
          <a:p>
            <a:r>
              <a:rPr lang="en-US" sz="4000" dirty="0" smtClean="0">
                <a:solidFill>
                  <a:schemeClr val="accent2"/>
                </a:solidFill>
              </a:rPr>
              <a:t>Posters</a:t>
            </a:r>
          </a:p>
          <a:p>
            <a:r>
              <a:rPr lang="en-US" sz="4000" dirty="0" smtClean="0">
                <a:solidFill>
                  <a:schemeClr val="accent2"/>
                </a:solidFill>
              </a:rPr>
              <a:t>Record Retention</a:t>
            </a:r>
            <a:endParaRPr lang="en-US" sz="4000" dirty="0">
              <a:solidFill>
                <a:schemeClr val="accent2"/>
              </a:solidFill>
            </a:endParaRPr>
          </a:p>
        </p:txBody>
      </p:sp>
      <p:pic>
        <p:nvPicPr>
          <p:cNvPr id="5" name="Picture 2" descr="Image result for dogs coff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74" y="4631319"/>
            <a:ext cx="1924050"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9107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4373"/>
            <a:ext cx="10820400" cy="1293028"/>
          </a:xfrm>
        </p:spPr>
        <p:txBody>
          <a:bodyPr/>
          <a:lstStyle/>
          <a:p>
            <a:pPr algn="ctr"/>
            <a:r>
              <a:rPr lang="en-US" b="1" dirty="0" smtClean="0"/>
              <a:t>Record Retention</a:t>
            </a:r>
            <a:endParaRPr lang="en-US" b="1" dirty="0"/>
          </a:p>
        </p:txBody>
      </p:sp>
      <p:pic>
        <p:nvPicPr>
          <p:cNvPr id="9" name="Content Placeholder 8"/>
          <p:cNvPicPr>
            <a:picLocks noGrp="1" noChangeAspect="1"/>
          </p:cNvPicPr>
          <p:nvPr>
            <p:ph sz="half" idx="1"/>
          </p:nvPr>
        </p:nvPicPr>
        <p:blipFill>
          <a:blip r:embed="rId3"/>
          <a:stretch>
            <a:fillRect/>
          </a:stretch>
        </p:blipFill>
        <p:spPr>
          <a:xfrm>
            <a:off x="1354348" y="1297703"/>
            <a:ext cx="5782882" cy="4332995"/>
          </a:xfrm>
          <a:prstGeom prst="rect">
            <a:avLst/>
          </a:prstGeom>
        </p:spPr>
      </p:pic>
      <p:pic>
        <p:nvPicPr>
          <p:cNvPr id="10" name="Content Placeholder 9"/>
          <p:cNvPicPr>
            <a:picLocks noGrp="1" noChangeAspect="1"/>
          </p:cNvPicPr>
          <p:nvPr>
            <p:ph sz="half" idx="2"/>
          </p:nvPr>
        </p:nvPicPr>
        <p:blipFill>
          <a:blip r:embed="rId4"/>
          <a:stretch>
            <a:fillRect/>
          </a:stretch>
        </p:blipFill>
        <p:spPr>
          <a:xfrm>
            <a:off x="7600608" y="1297703"/>
            <a:ext cx="4260609" cy="4606210"/>
          </a:xfrm>
          <a:prstGeom prst="rect">
            <a:avLst/>
          </a:prstGeom>
        </p:spPr>
      </p:pic>
      <p:pic>
        <p:nvPicPr>
          <p:cNvPr id="5" name="Picture 2" descr="Image result for Cat Coff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8" y="5331125"/>
            <a:ext cx="1927793" cy="136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531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330201"/>
            <a:ext cx="10922000" cy="1409254"/>
          </a:xfrm>
        </p:spPr>
        <p:txBody>
          <a:bodyPr>
            <a:normAutofit/>
          </a:bodyPr>
          <a:lstStyle/>
          <a:p>
            <a:pPr algn="ctr"/>
            <a:r>
              <a:rPr lang="en-US" cap="none" dirty="0" smtClean="0"/>
              <a:t>Federal Laws that Affect </a:t>
            </a:r>
            <a:r>
              <a:rPr lang="en-US" cap="none" dirty="0"/>
              <a:t>E</a:t>
            </a:r>
            <a:r>
              <a:rPr lang="en-US" cap="none" dirty="0" smtClean="0"/>
              <a:t>mployment</a:t>
            </a:r>
            <a:endParaRPr lang="en-US" cap="none" dirty="0"/>
          </a:p>
        </p:txBody>
      </p:sp>
      <p:sp>
        <p:nvSpPr>
          <p:cNvPr id="6" name="Content Placeholder 5"/>
          <p:cNvSpPr>
            <a:spLocks noGrp="1"/>
          </p:cNvSpPr>
          <p:nvPr>
            <p:ph sz="half" idx="1"/>
          </p:nvPr>
        </p:nvSpPr>
        <p:spPr/>
        <p:txBody>
          <a:bodyPr>
            <a:normAutofit/>
          </a:bodyPr>
          <a:lstStyle/>
          <a:p>
            <a:endParaRPr lang="en-US" dirty="0" smtClean="0"/>
          </a:p>
          <a:p>
            <a:endParaRPr lang="en-US" dirty="0"/>
          </a:p>
        </p:txBody>
      </p:sp>
      <p:sp>
        <p:nvSpPr>
          <p:cNvPr id="11" name="Text Placeholder 10"/>
          <p:cNvSpPr>
            <a:spLocks noGrp="1"/>
          </p:cNvSpPr>
          <p:nvPr>
            <p:ph sz="half" idx="2"/>
          </p:nvPr>
        </p:nvSpPr>
        <p:spPr>
          <a:xfrm>
            <a:off x="6172200" y="1320800"/>
            <a:ext cx="5334000" cy="4897885"/>
          </a:xfrm>
        </p:spPr>
        <p:txBody>
          <a:bodyPr>
            <a:normAutofit/>
          </a:bodyPr>
          <a:lstStyle/>
          <a:p>
            <a:r>
              <a:rPr lang="en-US" sz="3000" b="1" dirty="0">
                <a:solidFill>
                  <a:schemeClr val="accent4"/>
                </a:solidFill>
              </a:rPr>
              <a:t>Family &amp; Medical Leave Act</a:t>
            </a:r>
          </a:p>
          <a:p>
            <a:r>
              <a:rPr lang="en-US" sz="3000" dirty="0">
                <a:solidFill>
                  <a:schemeClr val="accent4"/>
                </a:solidFill>
              </a:rPr>
              <a:t>Worker Adjustment &amp; Retraining Notification Act</a:t>
            </a:r>
          </a:p>
          <a:p>
            <a:pPr marL="285750" indent="-285750"/>
            <a:r>
              <a:rPr lang="en-US" sz="3000" dirty="0">
                <a:solidFill>
                  <a:schemeClr val="accent4"/>
                </a:solidFill>
              </a:rPr>
              <a:t>Consumer Credit Protection Act</a:t>
            </a:r>
          </a:p>
          <a:p>
            <a:pPr marL="285750" indent="-285750"/>
            <a:r>
              <a:rPr lang="en-US" sz="3000" dirty="0">
                <a:solidFill>
                  <a:schemeClr val="accent4"/>
                </a:solidFill>
              </a:rPr>
              <a:t>Employee Polygraph Protection Act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endParaRPr lang="en-US" dirty="0"/>
          </a:p>
        </p:txBody>
      </p:sp>
      <p:sp>
        <p:nvSpPr>
          <p:cNvPr id="12" name="Text Placeholder 11"/>
          <p:cNvSpPr>
            <a:spLocks noGrp="1"/>
          </p:cNvSpPr>
          <p:nvPr>
            <p:ph type="body" sz="half" idx="4294967295"/>
          </p:nvPr>
        </p:nvSpPr>
        <p:spPr>
          <a:xfrm>
            <a:off x="1244600" y="1219200"/>
            <a:ext cx="4673600" cy="4999038"/>
          </a:xfrm>
        </p:spPr>
        <p:txBody>
          <a:bodyPr>
            <a:normAutofit lnSpcReduction="10000"/>
          </a:bodyPr>
          <a:lstStyle/>
          <a:p>
            <a:r>
              <a:rPr lang="en-US" sz="3000" b="1" dirty="0" smtClean="0">
                <a:solidFill>
                  <a:schemeClr val="accent4"/>
                </a:solidFill>
              </a:rPr>
              <a:t>Americans with Disabilities Act</a:t>
            </a:r>
          </a:p>
          <a:p>
            <a:r>
              <a:rPr lang="en-US" sz="3000" dirty="0" smtClean="0">
                <a:solidFill>
                  <a:schemeClr val="accent4"/>
                </a:solidFill>
              </a:rPr>
              <a:t>Genetic Information Nondiscrimination Act</a:t>
            </a:r>
          </a:p>
          <a:p>
            <a:r>
              <a:rPr lang="en-US" sz="3000" b="1" dirty="0" smtClean="0">
                <a:solidFill>
                  <a:schemeClr val="accent4"/>
                </a:solidFill>
              </a:rPr>
              <a:t>Pregnancy Discrimination</a:t>
            </a:r>
          </a:p>
          <a:p>
            <a:r>
              <a:rPr lang="en-US" sz="3000" b="1" dirty="0" smtClean="0">
                <a:solidFill>
                  <a:schemeClr val="accent4"/>
                </a:solidFill>
              </a:rPr>
              <a:t>Title VII of Civil Rights Act</a:t>
            </a:r>
          </a:p>
          <a:p>
            <a:r>
              <a:rPr lang="en-US" sz="3000" b="1" dirty="0" smtClean="0">
                <a:solidFill>
                  <a:schemeClr val="accent4"/>
                </a:solidFill>
              </a:rPr>
              <a:t>Age Discrimination in Employment Act</a:t>
            </a:r>
          </a:p>
          <a:p>
            <a:endParaRPr lang="en-US" dirty="0">
              <a:solidFill>
                <a:schemeClr val="accent4"/>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450" y="5419556"/>
            <a:ext cx="2125749" cy="1190419"/>
          </a:xfrm>
          <a:prstGeom prst="rect">
            <a:avLst/>
          </a:prstGeom>
        </p:spPr>
      </p:pic>
    </p:spTree>
    <p:extLst>
      <p:ext uri="{BB962C8B-B14F-4D97-AF65-F5344CB8AC3E}">
        <p14:creationId xmlns:p14="http://schemas.microsoft.com/office/powerpoint/2010/main" val="34652446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0" y="2273300"/>
            <a:ext cx="8010526" cy="3066143"/>
          </a:xfrm>
        </p:spPr>
        <p:txBody>
          <a:bodyPr>
            <a:normAutofit/>
          </a:bodyPr>
          <a:lstStyle/>
          <a:p>
            <a:r>
              <a:rPr lang="en-US" sz="8000" cap="none" dirty="0" smtClean="0"/>
              <a:t>Questions?</a:t>
            </a:r>
            <a:endParaRPr lang="en-US" sz="8000" cap="non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710" y="4046537"/>
            <a:ext cx="3742490" cy="2265363"/>
          </a:xfrm>
          <a:prstGeom prst="rect">
            <a:avLst/>
          </a:prstGeom>
        </p:spPr>
      </p:pic>
    </p:spTree>
    <p:extLst>
      <p:ext uri="{BB962C8B-B14F-4D97-AF65-F5344CB8AC3E}">
        <p14:creationId xmlns:p14="http://schemas.microsoft.com/office/powerpoint/2010/main" val="37624266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8900" dirty="0" smtClean="0"/>
              <a:t>Break</a:t>
            </a:r>
            <a:r>
              <a:rPr lang="en-US" dirty="0" smtClean="0"/>
              <a:t/>
            </a:r>
            <a:br>
              <a:rPr lang="en-US" dirty="0" smtClean="0"/>
            </a:br>
            <a:endParaRPr lang="en-US" dirty="0"/>
          </a:p>
        </p:txBody>
      </p:sp>
      <p:sp>
        <p:nvSpPr>
          <p:cNvPr id="5" name="Text Placeholder 4"/>
          <p:cNvSpPr>
            <a:spLocks noGrp="1"/>
          </p:cNvSpPr>
          <p:nvPr>
            <p:ph type="body" idx="1"/>
          </p:nvPr>
        </p:nvSpPr>
        <p:spPr/>
        <p:txBody>
          <a:bodyPr/>
          <a:lstStyle/>
          <a:p>
            <a:r>
              <a:rPr lang="en-US" dirty="0" smtClean="0"/>
              <a:t>Up </a:t>
            </a:r>
            <a:r>
              <a:rPr lang="en-US" dirty="0" smtClean="0">
                <a:solidFill>
                  <a:schemeClr val="tx1"/>
                </a:solidFill>
              </a:rPr>
              <a:t>Next: Stewardship with Barb Vite</a:t>
            </a:r>
            <a:endParaRPr lang="en-US" dirty="0">
              <a:solidFill>
                <a:schemeClr val="tx1"/>
              </a:solidFill>
            </a:endParaRPr>
          </a:p>
        </p:txBody>
      </p:sp>
      <p:pic>
        <p:nvPicPr>
          <p:cNvPr id="6" name="Picture 5"/>
          <p:cNvPicPr>
            <a:picLocks noChangeAspect="1"/>
          </p:cNvPicPr>
          <p:nvPr/>
        </p:nvPicPr>
        <p:blipFill>
          <a:blip r:embed="rId2"/>
          <a:stretch>
            <a:fillRect/>
          </a:stretch>
        </p:blipFill>
        <p:spPr>
          <a:xfrm>
            <a:off x="340217" y="-1"/>
            <a:ext cx="1695617" cy="2352370"/>
          </a:xfrm>
          <a:prstGeom prst="rect">
            <a:avLst/>
          </a:prstGeom>
        </p:spPr>
      </p:pic>
    </p:spTree>
    <p:extLst>
      <p:ext uri="{BB962C8B-B14F-4D97-AF65-F5344CB8AC3E}">
        <p14:creationId xmlns:p14="http://schemas.microsoft.com/office/powerpoint/2010/main" val="23041958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tewardship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17" y="101600"/>
            <a:ext cx="1972983" cy="222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itle 1"/>
          <p:cNvSpPr>
            <a:spLocks noGrp="1"/>
          </p:cNvSpPr>
          <p:nvPr>
            <p:ph type="ctrTitle"/>
          </p:nvPr>
        </p:nvSpPr>
        <p:spPr>
          <a:xfrm>
            <a:off x="1402080" y="1101852"/>
            <a:ext cx="10058400" cy="4295648"/>
          </a:xfrm>
        </p:spPr>
        <p:txBody>
          <a:bodyPr/>
          <a:lstStyle/>
          <a:p>
            <a:pPr algn="ctr"/>
            <a:r>
              <a:rPr lang="en-US" dirty="0" smtClean="0"/>
              <a:t>Stewardship: It’s Not About the Money</a:t>
            </a:r>
            <a:br>
              <a:rPr lang="en-US" dirty="0" smtClean="0"/>
            </a:br>
            <a:endParaRPr lang="en-US" dirty="0"/>
          </a:p>
        </p:txBody>
      </p:sp>
      <p:sp>
        <p:nvSpPr>
          <p:cNvPr id="3" name="Subtitle 2"/>
          <p:cNvSpPr>
            <a:spLocks noGrp="1"/>
          </p:cNvSpPr>
          <p:nvPr>
            <p:ph type="subTitle" idx="1"/>
          </p:nvPr>
        </p:nvSpPr>
        <p:spPr>
          <a:xfrm>
            <a:off x="1265151" y="4642104"/>
            <a:ext cx="10058400" cy="1143000"/>
          </a:xfrm>
        </p:spPr>
        <p:txBody>
          <a:bodyPr/>
          <a:lstStyle/>
          <a:p>
            <a:pPr algn="ctr"/>
            <a:r>
              <a:rPr lang="en-US" dirty="0" smtClean="0"/>
              <a:t>The Business Administrator’s Relationship to the           Parish Stewardship Commission</a:t>
            </a:r>
            <a:endParaRPr lang="en-US" dirty="0"/>
          </a:p>
        </p:txBody>
      </p:sp>
    </p:spTree>
    <p:extLst>
      <p:ext uri="{BB962C8B-B14F-4D97-AF65-F5344CB8AC3E}">
        <p14:creationId xmlns:p14="http://schemas.microsoft.com/office/powerpoint/2010/main" val="13579768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46400" y="219075"/>
            <a:ext cx="59817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smtClean="0">
                <a:ln>
                  <a:noFill/>
                </a:ln>
                <a:solidFill>
                  <a:srgbClr val="D9E0E6">
                    <a:lumMod val="25000"/>
                  </a:srgbClr>
                </a:solidFill>
                <a:effectLst/>
                <a:uLnTx/>
                <a:uFillTx/>
                <a:latin typeface="Calibri" panose="020F0502020204030204"/>
                <a:ea typeface="+mn-ea"/>
                <a:cs typeface="+mn-cs"/>
              </a:rPr>
              <a:t>This Morning’s Agenda</a:t>
            </a:r>
            <a:endParaRPr kumimoji="0" lang="en-US" sz="4400" b="1" i="0" u="sng" strike="noStrike" kern="1200" cap="none" spc="0" normalizeH="0" baseline="0" noProof="0" dirty="0">
              <a:ln>
                <a:noFill/>
              </a:ln>
              <a:solidFill>
                <a:srgbClr val="D9E0E6">
                  <a:lumMod val="25000"/>
                </a:srgbClr>
              </a:solidFill>
              <a:effectLst/>
              <a:uLnTx/>
              <a:uFillTx/>
              <a:latin typeface="Calibri" panose="020F0502020204030204"/>
              <a:ea typeface="+mn-ea"/>
              <a:cs typeface="+mn-cs"/>
            </a:endParaRPr>
          </a:p>
        </p:txBody>
      </p:sp>
      <p:sp>
        <p:nvSpPr>
          <p:cNvPr id="13" name="Rectangle 12"/>
          <p:cNvSpPr/>
          <p:nvPr/>
        </p:nvSpPr>
        <p:spPr>
          <a:xfrm>
            <a:off x="1879600" y="1155700"/>
            <a:ext cx="11493500" cy="5909310"/>
          </a:xfrm>
          <a:prstGeom prst="rect">
            <a:avLst/>
          </a:prstGeom>
        </p:spPr>
        <p:txBody>
          <a:bodyPr wrap="square">
            <a:spAutoFit/>
          </a:bodyPr>
          <a:lstStyle/>
          <a:p>
            <a:pPr marL="285750" marR="0" lvl="0" indent="-285750"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Stewardship defines a parish culture</a:t>
            </a:r>
          </a:p>
          <a:p>
            <a:pPr marL="285750" marR="0" lvl="0" indent="-285750"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Parish culture affects the “bottom line”</a:t>
            </a:r>
          </a:p>
          <a:p>
            <a:pPr marL="285750" marR="0" lvl="0" indent="-285750"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“Why me?” – The role of the Business Manager </a:t>
            </a:r>
          </a:p>
          <a:p>
            <a:pPr marL="285750" marR="0" lvl="0" indent="-285750"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Clarifying commonly used and often confused terms</a:t>
            </a:r>
          </a:p>
          <a:p>
            <a:pPr marL="285750" marR="0" lvl="0" indent="-285750"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Catholic giving: some facts and figures</a:t>
            </a:r>
          </a:p>
          <a:p>
            <a:pPr marL="285750" marR="0" lvl="0" indent="-285750"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Increasing offertory: some basics and </a:t>
            </a:r>
            <a:r>
              <a:rPr kumimoji="0" lang="en-US" sz="2800" b="0" i="0" u="none" strike="noStrike" kern="1200" cap="none" spc="0" normalizeH="0" baseline="0" noProof="0" dirty="0" smtClean="0">
                <a:ln>
                  <a:noFill/>
                </a:ln>
                <a:solidFill>
                  <a:srgbClr val="0070C0"/>
                </a:solidFill>
                <a:effectLst/>
                <a:uLnTx/>
                <a:uFillTx/>
                <a:latin typeface="Calibri" panose="020F0502020204030204"/>
                <a:ea typeface="+mn-ea"/>
                <a:cs typeface="+mn-cs"/>
              </a:rPr>
              <a:t>exciting news #1!</a:t>
            </a:r>
          </a:p>
          <a:p>
            <a:pPr marL="285750" marR="0" lvl="0" indent="-285750"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Planned Giving – some basics and </a:t>
            </a:r>
            <a:r>
              <a:rPr kumimoji="0" lang="en-US" sz="2800" b="0" i="0" u="none" strike="noStrike" kern="1200" cap="none" spc="0" normalizeH="0" baseline="0" noProof="0" dirty="0" smtClean="0">
                <a:ln>
                  <a:noFill/>
                </a:ln>
                <a:solidFill>
                  <a:srgbClr val="0070C0"/>
                </a:solidFill>
                <a:effectLst/>
                <a:uLnTx/>
                <a:uFillTx/>
                <a:latin typeface="Calibri" panose="020F0502020204030204"/>
                <a:ea typeface="+mn-ea"/>
                <a:cs typeface="+mn-cs"/>
              </a:rPr>
              <a:t>exciting news #2!</a:t>
            </a:r>
          </a:p>
          <a:p>
            <a:pPr marL="285750" marR="0" lvl="0" indent="-285750"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Questions</a:t>
            </a:r>
          </a:p>
          <a:p>
            <a:pPr marL="285750" marR="0" lvl="0" indent="-285750" algn="l" defTabSz="457200" rtl="0" eaLnBrk="1" fontAlgn="auto" latinLnBrk="0" hangingPunct="1">
              <a:lnSpc>
                <a:spcPct val="150000"/>
              </a:lnSpc>
              <a:spcBef>
                <a:spcPts val="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9860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6800" y="1513260"/>
            <a:ext cx="10377713"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is about making connections.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is grounded in spirituality </a:t>
            </a:r>
            <a:r>
              <a:rPr kumimoji="0" lang="en-US" sz="2800" b="1" i="0" u="sng" strike="noStrike" kern="1200" cap="none" spc="0" normalizeH="0" baseline="0" noProof="0" dirty="0" smtClean="0">
                <a:ln>
                  <a:noFill/>
                </a:ln>
                <a:solidFill>
                  <a:prstClr val="black"/>
                </a:solidFill>
                <a:effectLst/>
                <a:uLnTx/>
                <a:uFillTx/>
                <a:latin typeface="Calibri" panose="020F0502020204030204"/>
                <a:ea typeface="+mn-ea"/>
                <a:cs typeface="+mn-cs"/>
              </a:rPr>
              <a:t>and</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best practices.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is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more</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than time/talent/treasure.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is about vision and mission.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is an engine for moving a parish forward.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702128" y="548248"/>
            <a:ext cx="10564586" cy="707886"/>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alibri" panose="020F0502020204030204"/>
                <a:ea typeface="+mn-ea"/>
                <a:cs typeface="+mn-cs"/>
              </a:rPr>
              <a:t>A Culture of Stewardship…</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19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78038" y="5075238"/>
            <a:ext cx="10113962" cy="822325"/>
          </a:xfrm>
        </p:spPr>
        <p:txBody>
          <a:bodyPr>
            <a:normAutofit fontScale="90000"/>
          </a:bodyPr>
          <a:lstStyle/>
          <a:p>
            <a:r>
              <a:rPr lang="en-US" dirty="0"/>
              <a:t/>
            </a:r>
            <a:br>
              <a:rPr lang="en-US" dirty="0"/>
            </a:br>
            <a:endParaRPr lang="en-US" dirty="0"/>
          </a:p>
        </p:txBody>
      </p:sp>
      <p:pic>
        <p:nvPicPr>
          <p:cNvPr id="6" name="Picture 4" descr="http://www.negomboywam.org/WomenOutr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738" y="215106"/>
            <a:ext cx="10380462" cy="593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69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71800" y="-228600"/>
            <a:ext cx="609600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E8853">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E8853">
                  <a:lumMod val="50000"/>
                </a:srgbClr>
              </a:solidFill>
              <a:effectLst/>
              <a:uLnTx/>
              <a:uFillTx/>
              <a:latin typeface="Calibri" panose="020F0502020204030204"/>
              <a:ea typeface="+mn-ea"/>
              <a:cs typeface="+mn-cs"/>
            </a:endParaRPr>
          </a:p>
        </p:txBody>
      </p:sp>
      <p:pic>
        <p:nvPicPr>
          <p:cNvPr id="3074" name="Picture 2" descr="http://www.beautyscene.nl/ckfinder/userfiles/images/Beautyscene/Artikelen/Augustus%202014/160814/its-all-about-the-money_thumb_600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72482">
            <a:off x="1452659" y="1415097"/>
            <a:ext cx="4842870" cy="47621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churchleaders.com/wp-content/uploads/files/article_images/finding_volunteers_7363701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9650" y="1524000"/>
            <a:ext cx="2987350" cy="21158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24200" y="304800"/>
            <a:ext cx="6705600" cy="1107996"/>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3E8853">
                    <a:lumMod val="50000"/>
                  </a:srgbClr>
                </a:solidFill>
                <a:effectLst/>
                <a:uLnTx/>
                <a:uFillTx/>
                <a:latin typeface="Calibri" panose="020F0502020204030204"/>
                <a:ea typeface="+mn-ea"/>
                <a:cs typeface="+mn-cs"/>
              </a:rPr>
              <a:t>Historically</a:t>
            </a:r>
            <a:r>
              <a:rPr kumimoji="0" lang="en-US" sz="6600" b="0" i="0" u="none" strike="noStrike" kern="1200" cap="none" spc="0" normalizeH="0" baseline="0" noProof="0" dirty="0">
                <a:ln>
                  <a:noFill/>
                </a:ln>
                <a:solidFill>
                  <a:srgbClr val="3E8853">
                    <a:lumMod val="50000"/>
                  </a:srgbClr>
                </a:solidFill>
                <a:effectLst/>
                <a:uLnTx/>
                <a:uFillTx/>
                <a:latin typeface="Calibri" panose="020F0502020204030204"/>
                <a:ea typeface="+mn-ea"/>
                <a:cs typeface="+mn-cs"/>
              </a:rPr>
              <a:t>…</a:t>
            </a:r>
          </a:p>
        </p:txBody>
      </p:sp>
      <p:pic>
        <p:nvPicPr>
          <p:cNvPr id="3078" name="Picture 6" descr="http://www.morningsidechurch.com/uploads/hospitalitysidepho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1" y="3796175"/>
            <a:ext cx="2399096" cy="176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4991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9" name="Text Placeholder 8"/>
          <p:cNvSpPr>
            <a:spLocks noGrp="1"/>
          </p:cNvSpPr>
          <p:nvPr>
            <p:ph type="body" sz="half" idx="2"/>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 y="0"/>
            <a:ext cx="4218185"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Content Placeholder 10"/>
          <p:cNvSpPr txBox="1">
            <a:spLocks noGrp="1"/>
          </p:cNvSpPr>
          <p:nvPr>
            <p:ph idx="1"/>
          </p:nvPr>
        </p:nvSpPr>
        <p:spPr>
          <a:xfrm>
            <a:off x="5105400" y="452120"/>
            <a:ext cx="6492240" cy="4827988"/>
          </a:xfrm>
          <a:prstGeom prst="rect">
            <a:avLst/>
          </a:prstGeom>
          <a:noFill/>
        </p:spPr>
        <p:txBody>
          <a:bodyPr wrap="square" rtlCol="0">
            <a:spAutoFit/>
          </a:bodyPr>
          <a:lstStyle/>
          <a:p>
            <a:pPr algn="ctr"/>
            <a:r>
              <a:rPr lang="en-US" sz="3600" u="sng" dirty="0">
                <a:solidFill>
                  <a:schemeClr val="accent5">
                    <a:lumMod val="50000"/>
                  </a:schemeClr>
                </a:solidFill>
              </a:rPr>
              <a:t>A </a:t>
            </a:r>
            <a:r>
              <a:rPr lang="en-US" sz="3600" u="sng" dirty="0" smtClean="0">
                <a:solidFill>
                  <a:schemeClr val="accent5">
                    <a:lumMod val="50000"/>
                  </a:schemeClr>
                </a:solidFill>
              </a:rPr>
              <a:t>Definition </a:t>
            </a:r>
            <a:endParaRPr lang="en-US" sz="3600" u="sng" dirty="0">
              <a:solidFill>
                <a:schemeClr val="accent5">
                  <a:lumMod val="50000"/>
                </a:schemeClr>
              </a:solidFill>
            </a:endParaRPr>
          </a:p>
          <a:p>
            <a:pPr algn="ctr"/>
            <a:endParaRPr lang="en-US" sz="2800" u="sng" dirty="0">
              <a:solidFill>
                <a:schemeClr val="accent5">
                  <a:lumMod val="50000"/>
                </a:schemeClr>
              </a:solidFill>
            </a:endParaRPr>
          </a:p>
          <a:p>
            <a:pPr algn="ctr"/>
            <a:r>
              <a:rPr lang="en-US" sz="2400" dirty="0"/>
              <a:t>    </a:t>
            </a:r>
            <a:r>
              <a:rPr lang="en-US" sz="2800" dirty="0"/>
              <a:t>“This (Stewardship) commission educates and promotes the giftedness of all parishioners and the responsibility of disciples to steward all resources.  </a:t>
            </a:r>
            <a:r>
              <a:rPr lang="en-US" sz="2800" u="sng" dirty="0"/>
              <a:t>The members collaborate with pastor and staff </a:t>
            </a:r>
            <a:r>
              <a:rPr lang="en-US" sz="2800" dirty="0"/>
              <a:t>to develop strategies and practices which will invite all parishioners and the parish organization itself to share time, talent and treasure.”</a:t>
            </a:r>
            <a:endParaRPr lang="en-US" sz="2800" u="sng" dirty="0">
              <a:solidFill>
                <a:schemeClr val="accent5">
                  <a:lumMod val="50000"/>
                </a:schemeClr>
              </a:solidFill>
            </a:endParaRPr>
          </a:p>
        </p:txBody>
      </p:sp>
      <p:sp>
        <p:nvSpPr>
          <p:cNvPr id="12" name="TextBox 11"/>
          <p:cNvSpPr txBox="1"/>
          <p:nvPr/>
        </p:nvSpPr>
        <p:spPr>
          <a:xfrm>
            <a:off x="7073900" y="5474207"/>
            <a:ext cx="49530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Definition of the Stewardship Commission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Archdiocese of Milwaukee Parish Pastoral Council Norms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Approved May 10, 2012 by Archbishop Jerome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istecki</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0337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027487"/>
            <a:ext cx="90932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Here’s Where You Come In!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200" y="164591"/>
            <a:ext cx="5689600" cy="2372125"/>
          </a:xfrm>
          <a:prstGeom prst="rect">
            <a:avLst/>
          </a:prstGeom>
        </p:spPr>
      </p:pic>
      <p:sp>
        <p:nvSpPr>
          <p:cNvPr id="9" name="TextBox 8"/>
          <p:cNvSpPr txBox="1"/>
          <p:nvPr/>
        </p:nvSpPr>
        <p:spPr>
          <a:xfrm>
            <a:off x="584200" y="2536714"/>
            <a:ext cx="11023600" cy="4247317"/>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Link between the Stewardship Commission and parish resources</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Create and maintain systems detailing participation and financial giving</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Control or navigate systems of communication</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Act as a liaison to other parish staff members as appropriate</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Offer expertise, knowledge and guidance as appropriate</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Is </a:t>
            </a:r>
            <a:r>
              <a:rPr kumimoji="0" lang="en-US" sz="2400" b="1" i="0" u="sng" strike="noStrike" kern="1200" cap="none" spc="0" normalizeH="0" baseline="0" noProof="0" dirty="0" smtClean="0">
                <a:ln>
                  <a:noFill/>
                </a:ln>
                <a:solidFill>
                  <a:prstClr val="black"/>
                </a:solidFill>
                <a:effectLst/>
                <a:uLnTx/>
                <a:uFillTx/>
                <a:latin typeface="Calibri" panose="020F0502020204030204"/>
                <a:ea typeface="+mn-ea"/>
                <a:cs typeface="+mn-cs"/>
              </a:rPr>
              <a:t>NOT</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solely responsible for executing elements of the stewardship plan</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1328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6700" y="2193985"/>
            <a:ext cx="4724400" cy="452431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40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rPr>
              <a:t>Stewardship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endParaRP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40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rPr>
              <a:t>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endParaRP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40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rPr>
              <a:t>Fundraising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endParaRPr>
          </a:p>
        </p:txBody>
      </p:sp>
      <p:sp>
        <p:nvSpPr>
          <p:cNvPr id="9" name="TextBox 8"/>
          <p:cNvSpPr txBox="1"/>
          <p:nvPr/>
        </p:nvSpPr>
        <p:spPr>
          <a:xfrm>
            <a:off x="762000" y="847651"/>
            <a:ext cx="56388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smtClean="0">
                <a:ln>
                  <a:noFill/>
                </a:ln>
                <a:solidFill>
                  <a:prstClr val="black"/>
                </a:solidFill>
                <a:effectLst/>
                <a:uLnTx/>
                <a:uFillTx/>
                <a:latin typeface="Arial Unicode MS" pitchFamily="34" charset="-128"/>
                <a:ea typeface="Arial Unicode MS" pitchFamily="34" charset="-128"/>
                <a:cs typeface="Arial Unicode MS" pitchFamily="34" charset="-128"/>
              </a:rPr>
              <a:t>Defining our Terms</a:t>
            </a:r>
            <a:endParaRPr kumimoji="0" lang="en-US" sz="4400" b="0" i="0" u="sng"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530"/>
          <a:stretch/>
        </p:blipFill>
        <p:spPr>
          <a:xfrm>
            <a:off x="6400800" y="1170816"/>
            <a:ext cx="4932921" cy="3924300"/>
          </a:xfrm>
          <a:prstGeom prst="rect">
            <a:avLst/>
          </a:prstGeom>
        </p:spPr>
      </p:pic>
    </p:spTree>
    <p:extLst>
      <p:ext uri="{BB962C8B-B14F-4D97-AF65-F5344CB8AC3E}">
        <p14:creationId xmlns:p14="http://schemas.microsoft.com/office/powerpoint/2010/main" val="423792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330201"/>
            <a:ext cx="10922000" cy="1409254"/>
          </a:xfrm>
        </p:spPr>
        <p:txBody>
          <a:bodyPr>
            <a:normAutofit/>
          </a:bodyPr>
          <a:lstStyle/>
          <a:p>
            <a:pPr algn="ctr"/>
            <a:r>
              <a:rPr lang="en-US" cap="none" dirty="0" smtClean="0"/>
              <a:t>Federal Laws that Affect </a:t>
            </a:r>
            <a:r>
              <a:rPr lang="en-US" cap="none" dirty="0"/>
              <a:t>E</a:t>
            </a:r>
            <a:r>
              <a:rPr lang="en-US" cap="none" dirty="0" smtClean="0"/>
              <a:t>mployment</a:t>
            </a:r>
            <a:endParaRPr lang="en-US" cap="none" dirty="0"/>
          </a:p>
        </p:txBody>
      </p:sp>
      <p:sp>
        <p:nvSpPr>
          <p:cNvPr id="6" name="Content Placeholder 5"/>
          <p:cNvSpPr>
            <a:spLocks noGrp="1"/>
          </p:cNvSpPr>
          <p:nvPr>
            <p:ph sz="half" idx="1"/>
          </p:nvPr>
        </p:nvSpPr>
        <p:spPr/>
        <p:txBody>
          <a:bodyPr>
            <a:normAutofit/>
          </a:bodyPr>
          <a:lstStyle/>
          <a:p>
            <a:endParaRPr lang="en-US" dirty="0" smtClean="0"/>
          </a:p>
          <a:p>
            <a:endParaRPr lang="en-US" dirty="0"/>
          </a:p>
        </p:txBody>
      </p:sp>
      <p:sp>
        <p:nvSpPr>
          <p:cNvPr id="11" name="Text Placeholder 10"/>
          <p:cNvSpPr>
            <a:spLocks noGrp="1"/>
          </p:cNvSpPr>
          <p:nvPr>
            <p:ph sz="half" idx="2"/>
          </p:nvPr>
        </p:nvSpPr>
        <p:spPr>
          <a:xfrm>
            <a:off x="6172200" y="1320800"/>
            <a:ext cx="5334000" cy="4897885"/>
          </a:xfrm>
        </p:spPr>
        <p:txBody>
          <a:bodyPr>
            <a:normAutofit/>
          </a:bodyPr>
          <a:lstStyle/>
          <a:p>
            <a:pPr marL="285750" indent="-285750">
              <a:buFont typeface="Arial" panose="020B0604020202020204" pitchFamily="34" charset="0"/>
              <a:buChar char="•"/>
            </a:pPr>
            <a:r>
              <a:rPr lang="en-US" sz="3000" b="1" dirty="0" smtClean="0">
                <a:solidFill>
                  <a:schemeClr val="accent6"/>
                </a:solidFill>
              </a:rPr>
              <a:t>Immigration Reform &amp; Control Act</a:t>
            </a:r>
          </a:p>
          <a:p>
            <a:pPr marL="285750" indent="-285750">
              <a:buFont typeface="Arial" panose="020B0604020202020204" pitchFamily="34" charset="0"/>
              <a:buChar char="•"/>
            </a:pPr>
            <a:r>
              <a:rPr lang="en-US" sz="3000" b="1" dirty="0" smtClean="0">
                <a:solidFill>
                  <a:schemeClr val="accent6"/>
                </a:solidFill>
              </a:rPr>
              <a:t>Occupational Safety &amp; Health Act</a:t>
            </a:r>
          </a:p>
          <a:p>
            <a:pPr marL="285750" indent="-285750">
              <a:buFont typeface="Arial" panose="020B0604020202020204" pitchFamily="34" charset="0"/>
              <a:buChar char="•"/>
            </a:pPr>
            <a:r>
              <a:rPr lang="en-US" sz="3000" dirty="0" smtClean="0">
                <a:solidFill>
                  <a:schemeClr val="accent6"/>
                </a:solidFill>
              </a:rPr>
              <a:t>Sarbanes-Oxley Act</a:t>
            </a:r>
          </a:p>
          <a:p>
            <a:pPr marL="285750" indent="-285750">
              <a:buFont typeface="Arial" panose="020B0604020202020204" pitchFamily="34" charset="0"/>
              <a:buChar char="•"/>
            </a:pPr>
            <a:r>
              <a:rPr lang="en-US" sz="3000" dirty="0" smtClean="0">
                <a:solidFill>
                  <a:schemeClr val="accent6"/>
                </a:solidFill>
              </a:rPr>
              <a:t>Uniformed Services Employment &amp; Reemployment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endParaRPr lang="en-US" dirty="0"/>
          </a:p>
        </p:txBody>
      </p:sp>
      <p:sp>
        <p:nvSpPr>
          <p:cNvPr id="12" name="Text Placeholder 11"/>
          <p:cNvSpPr>
            <a:spLocks noGrp="1"/>
          </p:cNvSpPr>
          <p:nvPr>
            <p:ph type="body" sz="half" idx="4294967295"/>
          </p:nvPr>
        </p:nvSpPr>
        <p:spPr>
          <a:xfrm>
            <a:off x="1016000" y="1320800"/>
            <a:ext cx="4902200" cy="4897438"/>
          </a:xfrm>
        </p:spPr>
        <p:txBody>
          <a:bodyPr>
            <a:normAutofit lnSpcReduction="10000"/>
          </a:bodyPr>
          <a:lstStyle/>
          <a:p>
            <a:pPr marL="285750" indent="-285750">
              <a:buFont typeface="Arial" panose="020B0604020202020204" pitchFamily="34" charset="0"/>
              <a:buChar char="•"/>
            </a:pPr>
            <a:r>
              <a:rPr lang="en-US" sz="3000" b="1" dirty="0">
                <a:solidFill>
                  <a:schemeClr val="accent6"/>
                </a:solidFill>
              </a:rPr>
              <a:t>Fair Credit Reporting Act</a:t>
            </a:r>
          </a:p>
          <a:p>
            <a:pPr marL="285750" indent="-285750">
              <a:buFont typeface="Arial" panose="020B0604020202020204" pitchFamily="34" charset="0"/>
              <a:buChar char="•"/>
            </a:pPr>
            <a:r>
              <a:rPr lang="en-US" sz="3000" b="1" dirty="0">
                <a:solidFill>
                  <a:schemeClr val="accent6"/>
                </a:solidFill>
              </a:rPr>
              <a:t>Equal Pay Act</a:t>
            </a:r>
          </a:p>
          <a:p>
            <a:pPr marL="285750" indent="-285750">
              <a:buFont typeface="Arial" panose="020B0604020202020204" pitchFamily="34" charset="0"/>
              <a:buChar char="•"/>
            </a:pPr>
            <a:r>
              <a:rPr lang="en-US" sz="3000" b="1" dirty="0">
                <a:solidFill>
                  <a:schemeClr val="accent6"/>
                </a:solidFill>
              </a:rPr>
              <a:t>Fair Labor Standards Act</a:t>
            </a:r>
          </a:p>
          <a:p>
            <a:pPr marL="285750" indent="-285750">
              <a:buFont typeface="Arial" panose="020B0604020202020204" pitchFamily="34" charset="0"/>
              <a:buChar char="•"/>
            </a:pPr>
            <a:r>
              <a:rPr lang="en-US" sz="3000" dirty="0">
                <a:solidFill>
                  <a:schemeClr val="accent6"/>
                </a:solidFill>
              </a:rPr>
              <a:t>Federal Insurance Contributions Act</a:t>
            </a:r>
          </a:p>
          <a:p>
            <a:pPr marL="285750" indent="-285750">
              <a:buFont typeface="Arial" panose="020B0604020202020204" pitchFamily="34" charset="0"/>
              <a:buChar char="•"/>
            </a:pPr>
            <a:r>
              <a:rPr lang="en-US" sz="3000" dirty="0">
                <a:solidFill>
                  <a:schemeClr val="accent6"/>
                </a:solidFill>
              </a:rPr>
              <a:t>Health Insurance Portability &amp; Accountability Act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446" y="5345074"/>
            <a:ext cx="2258753" cy="1264902"/>
          </a:xfrm>
          <a:prstGeom prst="rect">
            <a:avLst/>
          </a:prstGeom>
        </p:spPr>
      </p:pic>
    </p:spTree>
    <p:extLst>
      <p:ext uri="{BB962C8B-B14F-4D97-AF65-F5344CB8AC3E}">
        <p14:creationId xmlns:p14="http://schemas.microsoft.com/office/powerpoint/2010/main" val="30239982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4200" y="3534013"/>
            <a:ext cx="7480300" cy="33239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2683C6">
                    <a:lumMod val="75000"/>
                  </a:srgbClr>
                </a:solidFill>
                <a:effectLst/>
                <a:uLnTx/>
                <a:uFillTx/>
                <a:latin typeface="Calibri" panose="020F0502020204030204"/>
                <a:ea typeface="Arial Unicode MS" pitchFamily="34" charset="-128"/>
                <a:cs typeface="Arial Unicode MS" pitchFamily="34" charset="-128"/>
              </a:rPr>
              <a:t>Stewardship…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Arial Unicode MS" pitchFamily="34" charset="-128"/>
              <a:cs typeface="Arial Unicode MS"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Arial Unicode MS" pitchFamily="34" charset="-128"/>
                <a:cs typeface="Arial Unicode MS" pitchFamily="34" charset="-128"/>
              </a:rPr>
              <a:t>… is a way of life in which we live as God intended, recognizing that all we have is a gift meant to be shared with others and returned with increase to the Lord.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Unicode MS" pitchFamily="34" charset="-128"/>
              <a:ea typeface="Arial Unicode MS" pitchFamily="34" charset="-128"/>
              <a:cs typeface="Arial Unicode MS" pitchFamily="34"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l="55907" t="18573" r="21919" b="58859"/>
          <a:stretch>
            <a:fillRect/>
          </a:stretch>
        </p:blipFill>
        <p:spPr bwMode="auto">
          <a:xfrm>
            <a:off x="3632200" y="203837"/>
            <a:ext cx="3924300" cy="30727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2902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4400" y="1231413"/>
            <a:ext cx="4459390" cy="350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52500" y="1409214"/>
            <a:ext cx="5930900" cy="33239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2683C6">
                    <a:lumMod val="75000"/>
                  </a:srgbClr>
                </a:solidFill>
                <a:effectLst/>
                <a:uLnTx/>
                <a:uFillTx/>
                <a:latin typeface="Calibri" panose="020F0502020204030204"/>
                <a:ea typeface="Arial Unicode MS" pitchFamily="34" charset="-128"/>
                <a:cs typeface="Arial Unicode MS" pitchFamily="34" charset="-128"/>
              </a:rPr>
              <a:t>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Arial Unicode MS" pitchFamily="34" charset="-128"/>
              <a:cs typeface="Arial Unicode MS"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Arial Unicode MS" pitchFamily="34" charset="-128"/>
                <a:cs typeface="Arial Unicode MS" pitchFamily="34" charset="-128"/>
              </a:rPr>
              <a:t>…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Arial Unicode MS" pitchFamily="34" charset="-128"/>
                <a:cs typeface="Arial Unicode MS" pitchFamily="34" charset="-128"/>
              </a:rPr>
              <a:t>provides structures, organization, processes and avenues through which parishioners can practice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Arial Unicode MS" pitchFamily="34" charset="-128"/>
                <a:cs typeface="Arial Unicode MS" pitchFamily="34" charset="-128"/>
              </a:rPr>
              <a:t>good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Arial Unicode MS" pitchFamily="34" charset="-128"/>
                <a:cs typeface="Arial Unicode MS" pitchFamily="34" charset="-128"/>
              </a:rPr>
              <a:t>stewardship.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75803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iteb\AppData\Local\Microsoft\Windows\Temporary Internet Files\Low\Content.IE5\WTASKSMW\MC90044039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4635" y="1748502"/>
            <a:ext cx="3702665" cy="37026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6100" y="1168400"/>
            <a:ext cx="7823200" cy="4862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2683C6">
                    <a:lumMod val="75000"/>
                  </a:srgbClr>
                </a:solidFill>
                <a:effectLst/>
                <a:uLnTx/>
                <a:uFillTx/>
                <a:latin typeface="Calibri" panose="020F0502020204030204"/>
                <a:ea typeface="Arial Unicode MS" pitchFamily="34" charset="-128"/>
                <a:cs typeface="Arial Unicode MS" pitchFamily="34" charset="-128"/>
              </a:rPr>
              <a:t>Fundraising…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Unicode MS"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Arial Unicode MS" pitchFamily="34" charset="-128"/>
                <a:cs typeface="Arial Unicode MS" pitchFamily="34" charset="-128"/>
              </a:rPr>
              <a:t>… encourages transactions, not relationships.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Arial Unicode MS" pitchFamily="34" charset="-128"/>
              <a:cs typeface="Arial Unicode MS"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Arial Unicode MS" pitchFamily="34" charset="-128"/>
              <a:cs typeface="Arial Unicode MS"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Arial Unicode MS" pitchFamily="34" charset="-128"/>
                <a:cs typeface="Arial Unicode MS" pitchFamily="34" charset="-128"/>
              </a:rPr>
              <a:t>... gets results that are not in proportion to the time and effort expended.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Arial Unicode MS" pitchFamily="34" charset="-128"/>
              <a:cs typeface="Arial Unicode MS"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Arial Unicode MS" pitchFamily="34" charset="-128"/>
                <a:cs typeface="Arial Unicode MS" pitchFamily="34" charset="-128"/>
              </a:rPr>
              <a:t>… can create “camps” and “silos”.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Arial Unicode MS" pitchFamily="34" charset="-128"/>
              <a:cs typeface="Arial Unicode MS"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Arial Unicode MS" pitchFamily="34" charset="-128"/>
              <a:cs typeface="Arial Unicode MS" pitchFamily="34" charset="-128"/>
            </a:endParaRPr>
          </a:p>
        </p:txBody>
      </p:sp>
    </p:spTree>
    <p:extLst>
      <p:ext uri="{BB962C8B-B14F-4D97-AF65-F5344CB8AC3E}">
        <p14:creationId xmlns:p14="http://schemas.microsoft.com/office/powerpoint/2010/main" val="242206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444500"/>
            <a:ext cx="1245870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rPr>
              <a:t>Stewardship + Development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rPr>
              <a:t>Maintenance to Mission</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698500" y="2235200"/>
            <a:ext cx="10871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The ability to stop treading water and begin to plan from our abundance!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959100"/>
            <a:ext cx="3162300" cy="3162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3102570"/>
            <a:ext cx="5435600" cy="2855502"/>
          </a:xfrm>
          <a:prstGeom prst="rect">
            <a:avLst/>
          </a:prstGeom>
        </p:spPr>
      </p:pic>
    </p:spTree>
    <p:extLst>
      <p:ext uri="{BB962C8B-B14F-4D97-AF65-F5344CB8AC3E}">
        <p14:creationId xmlns:p14="http://schemas.microsoft.com/office/powerpoint/2010/main" val="14881179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7350" y="271908"/>
            <a:ext cx="90678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Catholic Giving…it’s </a:t>
            </a:r>
            <a:r>
              <a:rPr kumimoji="0" lang="en-US" sz="4400" b="0" i="0" u="none" strike="noStrike" kern="1200" cap="none" spc="0" normalizeH="0" baseline="0" noProof="0" dirty="0" smtClean="0">
                <a:ln>
                  <a:noFill/>
                </a:ln>
                <a:solidFill>
                  <a:srgbClr val="002060"/>
                </a:solidFill>
                <a:effectLst/>
                <a:uLnTx/>
                <a:uFillTx/>
                <a:latin typeface="Calibri" panose="020F0502020204030204"/>
                <a:ea typeface="+mn-ea"/>
                <a:cs typeface="+mn-cs"/>
              </a:rPr>
              <a:t>always a </a:t>
            </a: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hot topic!</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377" t="1498" r="30914" b="4638"/>
          <a:stretch/>
        </p:blipFill>
        <p:spPr>
          <a:xfrm>
            <a:off x="708211" y="1120588"/>
            <a:ext cx="3711389" cy="4966447"/>
          </a:xfrm>
          <a:prstGeom prst="rect">
            <a:avLst/>
          </a:prstGeom>
        </p:spPr>
      </p:pic>
      <p:sp>
        <p:nvSpPr>
          <p:cNvPr id="8" name="TextBox 7"/>
          <p:cNvSpPr txBox="1"/>
          <p:nvPr/>
        </p:nvSpPr>
        <p:spPr>
          <a:xfrm>
            <a:off x="5336931" y="1719398"/>
            <a:ext cx="5873261"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“We believe the main problem with Catholic giving is a </a:t>
            </a:r>
            <a:r>
              <a:rPr kumimoji="0" lang="en-US" sz="1800" b="0" i="1" u="none" strike="noStrike" kern="1200" cap="none" spc="0" normalizeH="0" baseline="0" noProof="0" dirty="0" smtClean="0">
                <a:ln>
                  <a:noFill/>
                </a:ln>
                <a:solidFill>
                  <a:prstClr val="black"/>
                </a:solidFill>
                <a:effectLst/>
                <a:uLnTx/>
                <a:uFillTx/>
                <a:latin typeface="Calibri" panose="020F0502020204030204"/>
                <a:ea typeface="+mn-ea"/>
                <a:cs typeface="+mn-cs"/>
              </a:rPr>
              <a:t>cultural one</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Culture is the potent brew of knowledge, belief and behavior which everyone in an organization shares.  And it can be the most powerful force of all.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(Culture) affects everything: enthusiasm and morale, productivity and creativity, effectiveness and success.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smtClean="0">
                <a:ln>
                  <a:noFill/>
                </a:ln>
                <a:solidFill>
                  <a:prstClr val="black"/>
                </a:solidFill>
                <a:effectLst/>
                <a:uLnTx/>
                <a:uFillTx/>
                <a:latin typeface="Calibri" panose="020F0502020204030204"/>
                <a:ea typeface="+mn-ea"/>
                <a:cs typeface="+mn-cs"/>
              </a:rPr>
              <a:t>And money</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8335108" y="4304721"/>
            <a:ext cx="375431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Fr. Michael White &amp; Tom Corcoran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90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chfile\viteb$\NDJ.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68" t="4172" b="8832"/>
          <a:stretch/>
        </p:blipFill>
        <p:spPr bwMode="auto">
          <a:xfrm>
            <a:off x="736600" y="499476"/>
            <a:ext cx="3835400" cy="46891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16458" y="645964"/>
            <a:ext cx="7386639" cy="1015663"/>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18</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of Catholic respondents donated money to religious causes, including their parish, compared with 26% of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respondents from other denominations.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716458" y="1905000"/>
            <a:ext cx="7234239" cy="707886"/>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Three-quarters of one percent vs two-three percent of gross annual income.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716458" y="2844055"/>
            <a:ext cx="7234239" cy="400110"/>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Average annual $175 compared with $588 for non-Catholics.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716458" y="3644900"/>
            <a:ext cx="7920038" cy="707886"/>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Gaps in weekly giving between Catholics and other denominations </a:t>
            </a:r>
            <a:r>
              <a:rPr kumimoji="0" lang="en-US" sz="2000" b="1" i="0" u="sng" strike="noStrike" kern="1200" cap="none" spc="0" normalizeH="0" baseline="0" noProof="0" dirty="0" smtClean="0">
                <a:ln>
                  <a:noFill/>
                </a:ln>
                <a:solidFill>
                  <a:prstClr val="black"/>
                </a:solidFill>
                <a:effectLst/>
                <a:uLnTx/>
                <a:uFillTx/>
                <a:latin typeface="Calibri" panose="020F0502020204030204"/>
                <a:ea typeface="+mn-ea"/>
                <a:cs typeface="+mn-cs"/>
              </a:rPr>
              <a:t>increase</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among weekly church attenders.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1551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chfile\viteb$\NDJ.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68" t="4172" b="8832"/>
          <a:stretch/>
        </p:blipFill>
        <p:spPr bwMode="auto">
          <a:xfrm>
            <a:off x="7952548" y="304799"/>
            <a:ext cx="3286952" cy="40186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1800" y="1217973"/>
            <a:ext cx="7340600" cy="2862322"/>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Compassion and empathy</a:t>
            </a:r>
          </a:p>
          <a:p>
            <a:pPr marL="285750" marR="0" lvl="0" indent="-285750"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Materialistic values</a:t>
            </a:r>
          </a:p>
          <a:p>
            <a:pPr marL="285750" marR="0" lvl="0" indent="-285750" algn="l" defTabSz="457200" rtl="0" eaLnBrk="1" fontAlgn="auto" latinLnBrk="0" hangingPunct="1">
              <a:lnSpc>
                <a:spcPct val="150000"/>
              </a:lnSpc>
              <a:spcBef>
                <a:spcPts val="0"/>
              </a:spcBef>
              <a:spcAft>
                <a:spcPts val="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Wealth and income differences</a:t>
            </a:r>
          </a:p>
        </p:txBody>
      </p:sp>
      <p:sp>
        <p:nvSpPr>
          <p:cNvPr id="5" name="TextBox 4"/>
          <p:cNvSpPr txBox="1"/>
          <p:nvPr/>
        </p:nvSpPr>
        <p:spPr>
          <a:xfrm>
            <a:off x="317500" y="4794934"/>
            <a:ext cx="11506200" cy="1015663"/>
          </a:xfrm>
          <a:prstGeom prst="rect">
            <a:avLst/>
          </a:prstGeom>
          <a:noFill/>
        </p:spPr>
        <p:txBody>
          <a:bodyPr wrap="square" rtlCol="0">
            <a:spAutoFit/>
          </a:bodyPr>
          <a:lstStyle/>
          <a:p>
            <a:pPr marL="571500" marR="0" lvl="0" indent="-5715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Spiritual engagement with money</a:t>
            </a:r>
          </a:p>
        </p:txBody>
      </p:sp>
    </p:spTree>
    <p:extLst>
      <p:ext uri="{BB962C8B-B14F-4D97-AF65-F5344CB8AC3E}">
        <p14:creationId xmlns:p14="http://schemas.microsoft.com/office/powerpoint/2010/main" val="394927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 y="908446"/>
            <a:ext cx="7774748" cy="21236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Most Catholics separate money from matters of faith and think that money has little to do with spiritual issues.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177800" y="3786425"/>
            <a:ext cx="10655300" cy="22775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Viewing money as having a spiritual purpose dramatically increases giving, while separating money from religion has the opposite effect.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archfile\viteb$\NDJ.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68" t="4172" b="8832"/>
          <a:stretch/>
        </p:blipFill>
        <p:spPr bwMode="auto">
          <a:xfrm>
            <a:off x="7952548" y="154125"/>
            <a:ext cx="3159952" cy="386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0476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6496" y="406400"/>
            <a:ext cx="50292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smtClean="0">
                <a:ln>
                  <a:noFill/>
                </a:ln>
                <a:solidFill>
                  <a:prstClr val="black"/>
                </a:solidFill>
                <a:effectLst/>
                <a:uLnTx/>
                <a:uFillTx/>
                <a:latin typeface="Calibri" panose="020F0502020204030204"/>
                <a:ea typeface="+mn-ea"/>
                <a:cs typeface="+mn-cs"/>
              </a:rPr>
              <a:t>Parish Culture</a:t>
            </a:r>
            <a:endParaRPr kumimoji="0" lang="en-US" sz="4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879600" y="1332369"/>
            <a:ext cx="75057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Paying the Bills vs. Living the Vision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96" y="2378074"/>
            <a:ext cx="5054600" cy="31762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450" y="2378074"/>
            <a:ext cx="5060950" cy="3368149"/>
          </a:xfrm>
          <a:prstGeom prst="rect">
            <a:avLst/>
          </a:prstGeom>
        </p:spPr>
      </p:pic>
    </p:spTree>
    <p:extLst>
      <p:ext uri="{BB962C8B-B14F-4D97-AF65-F5344CB8AC3E}">
        <p14:creationId xmlns:p14="http://schemas.microsoft.com/office/powerpoint/2010/main" val="23520267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officescope.com/blog/wp-content/uploads/2013/07/Puzzle-piec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1366" y="1168128"/>
            <a:ext cx="7928634" cy="505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408155">
            <a:off x="6449680" y="3534476"/>
            <a:ext cx="218695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Evangelization</a:t>
            </a:r>
          </a:p>
        </p:txBody>
      </p:sp>
      <p:sp>
        <p:nvSpPr>
          <p:cNvPr id="3" name="TextBox 2"/>
          <p:cNvSpPr txBox="1"/>
          <p:nvPr/>
        </p:nvSpPr>
        <p:spPr>
          <a:xfrm rot="20716584">
            <a:off x="5547965" y="3027912"/>
            <a:ext cx="1867468" cy="3628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Communication</a:t>
            </a:r>
          </a:p>
        </p:txBody>
      </p:sp>
      <p:sp>
        <p:nvSpPr>
          <p:cNvPr id="5" name="TextBox 4"/>
          <p:cNvSpPr txBox="1"/>
          <p:nvPr/>
        </p:nvSpPr>
        <p:spPr>
          <a:xfrm rot="20777671">
            <a:off x="3642140" y="2734909"/>
            <a:ext cx="1867468" cy="4948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Prayer</a:t>
            </a:r>
          </a:p>
        </p:txBody>
      </p:sp>
      <p:sp>
        <p:nvSpPr>
          <p:cNvPr id="6" name="TextBox 5"/>
          <p:cNvSpPr txBox="1"/>
          <p:nvPr/>
        </p:nvSpPr>
        <p:spPr>
          <a:xfrm rot="20777671">
            <a:off x="6069477" y="1695788"/>
            <a:ext cx="1165098" cy="4948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Talent</a:t>
            </a:r>
          </a:p>
        </p:txBody>
      </p:sp>
      <p:sp>
        <p:nvSpPr>
          <p:cNvPr id="7" name="TextBox 6"/>
          <p:cNvSpPr txBox="1"/>
          <p:nvPr/>
        </p:nvSpPr>
        <p:spPr>
          <a:xfrm rot="20777671">
            <a:off x="8288334" y="3059652"/>
            <a:ext cx="1867468" cy="428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Hospitality</a:t>
            </a:r>
          </a:p>
        </p:txBody>
      </p:sp>
      <p:sp>
        <p:nvSpPr>
          <p:cNvPr id="8" name="TextBox 7"/>
          <p:cNvSpPr txBox="1"/>
          <p:nvPr/>
        </p:nvSpPr>
        <p:spPr>
          <a:xfrm rot="20777671">
            <a:off x="2498466" y="1943392"/>
            <a:ext cx="1867468" cy="4948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Process</a:t>
            </a:r>
          </a:p>
        </p:txBody>
      </p:sp>
      <p:sp>
        <p:nvSpPr>
          <p:cNvPr id="9" name="TextBox 8"/>
          <p:cNvSpPr txBox="1"/>
          <p:nvPr/>
        </p:nvSpPr>
        <p:spPr>
          <a:xfrm rot="20777671">
            <a:off x="3976878" y="3448852"/>
            <a:ext cx="1867468" cy="4948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Planning</a:t>
            </a:r>
          </a:p>
        </p:txBody>
      </p:sp>
      <p:sp>
        <p:nvSpPr>
          <p:cNvPr id="10" name="TextBox 9"/>
          <p:cNvSpPr txBox="1"/>
          <p:nvPr/>
        </p:nvSpPr>
        <p:spPr>
          <a:xfrm rot="728324">
            <a:off x="4669552" y="4864881"/>
            <a:ext cx="17259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Finances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p:cNvSpPr txBox="1"/>
          <p:nvPr/>
        </p:nvSpPr>
        <p:spPr>
          <a:xfrm rot="20777671">
            <a:off x="5096482" y="2416887"/>
            <a:ext cx="1867468" cy="428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Formation</a:t>
            </a:r>
          </a:p>
        </p:txBody>
      </p:sp>
      <p:sp>
        <p:nvSpPr>
          <p:cNvPr id="12" name="TextBox 11"/>
          <p:cNvSpPr txBox="1"/>
          <p:nvPr/>
        </p:nvSpPr>
        <p:spPr>
          <a:xfrm rot="20777671">
            <a:off x="4124784" y="1638569"/>
            <a:ext cx="1867468" cy="428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Education</a:t>
            </a:r>
          </a:p>
        </p:txBody>
      </p:sp>
      <p:sp>
        <p:nvSpPr>
          <p:cNvPr id="13" name="TextBox 12"/>
          <p:cNvSpPr txBox="1"/>
          <p:nvPr/>
        </p:nvSpPr>
        <p:spPr>
          <a:xfrm>
            <a:off x="1740541" y="398687"/>
            <a:ext cx="81153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prstClr val="black"/>
                </a:solidFill>
                <a:effectLst/>
                <a:uLnTx/>
                <a:uFillTx/>
                <a:latin typeface="Calibri" panose="020F0502020204030204"/>
                <a:ea typeface="+mn-ea"/>
                <a:cs typeface="+mn-cs"/>
              </a:rPr>
              <a:t>Stewardship: Pieces of the Puzzle</a:t>
            </a:r>
          </a:p>
        </p:txBody>
      </p:sp>
    </p:spTree>
    <p:extLst>
      <p:ext uri="{BB962C8B-B14F-4D97-AF65-F5344CB8AC3E}">
        <p14:creationId xmlns:p14="http://schemas.microsoft.com/office/powerpoint/2010/main" val="1106448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736601"/>
            <a:ext cx="10909300" cy="977900"/>
          </a:xfrm>
        </p:spPr>
        <p:txBody>
          <a:bodyPr>
            <a:normAutofit/>
          </a:bodyPr>
          <a:lstStyle/>
          <a:p>
            <a:pPr algn="ctr"/>
            <a:r>
              <a:rPr lang="en-US" sz="3600" cap="none" dirty="0" smtClean="0"/>
              <a:t>Wisconsin Laws that Affect </a:t>
            </a:r>
            <a:r>
              <a:rPr lang="en-US" sz="3600" cap="none" dirty="0"/>
              <a:t>E</a:t>
            </a:r>
            <a:r>
              <a:rPr lang="en-US" sz="3600" cap="none" dirty="0" smtClean="0"/>
              <a:t>mployment</a:t>
            </a:r>
            <a:r>
              <a:rPr lang="en-US" sz="3600" dirty="0" smtClean="0"/>
              <a:t> </a:t>
            </a:r>
            <a:endParaRPr lang="en-US" sz="3600" dirty="0"/>
          </a:p>
        </p:txBody>
      </p:sp>
      <p:sp>
        <p:nvSpPr>
          <p:cNvPr id="3" name="Content Placeholder 2"/>
          <p:cNvSpPr>
            <a:spLocks noGrp="1"/>
          </p:cNvSpPr>
          <p:nvPr>
            <p:ph sz="half" idx="1"/>
          </p:nvPr>
        </p:nvSpPr>
        <p:spPr>
          <a:xfrm>
            <a:off x="1397000" y="1714500"/>
            <a:ext cx="4622800" cy="4504185"/>
          </a:xfrm>
        </p:spPr>
        <p:txBody>
          <a:bodyPr>
            <a:normAutofit/>
          </a:bodyPr>
          <a:lstStyle/>
          <a:p>
            <a:r>
              <a:rPr lang="en-US" sz="3000" dirty="0">
                <a:solidFill>
                  <a:schemeClr val="accent2"/>
                </a:solidFill>
              </a:rPr>
              <a:t>Clean Indoor Air </a:t>
            </a:r>
            <a:r>
              <a:rPr lang="en-US" sz="3000" dirty="0" smtClean="0">
                <a:solidFill>
                  <a:schemeClr val="accent2"/>
                </a:solidFill>
              </a:rPr>
              <a:t>Act</a:t>
            </a:r>
          </a:p>
          <a:p>
            <a:r>
              <a:rPr lang="en-US" sz="3000" dirty="0">
                <a:solidFill>
                  <a:schemeClr val="accent2"/>
                </a:solidFill>
              </a:rPr>
              <a:t>Concealed </a:t>
            </a:r>
            <a:r>
              <a:rPr lang="en-US" sz="3000" dirty="0" smtClean="0">
                <a:solidFill>
                  <a:schemeClr val="accent2"/>
                </a:solidFill>
              </a:rPr>
              <a:t>Weapons</a:t>
            </a:r>
          </a:p>
          <a:p>
            <a:r>
              <a:rPr lang="en-US" sz="3000" dirty="0">
                <a:solidFill>
                  <a:schemeClr val="accent2"/>
                </a:solidFill>
              </a:rPr>
              <a:t>Direct </a:t>
            </a:r>
            <a:r>
              <a:rPr lang="en-US" sz="3000" dirty="0" smtClean="0">
                <a:solidFill>
                  <a:schemeClr val="accent2"/>
                </a:solidFill>
              </a:rPr>
              <a:t>Deposit</a:t>
            </a:r>
          </a:p>
          <a:p>
            <a:r>
              <a:rPr lang="en-US" sz="3000" b="1" dirty="0">
                <a:solidFill>
                  <a:schemeClr val="accent2"/>
                </a:solidFill>
              </a:rPr>
              <a:t>Employee Access to Personnel </a:t>
            </a:r>
            <a:r>
              <a:rPr lang="en-US" sz="3000" b="1" dirty="0" smtClean="0">
                <a:solidFill>
                  <a:schemeClr val="accent2"/>
                </a:solidFill>
              </a:rPr>
              <a:t>Files</a:t>
            </a:r>
          </a:p>
          <a:p>
            <a:r>
              <a:rPr lang="en-US" sz="3000" b="1" dirty="0">
                <a:solidFill>
                  <a:schemeClr val="accent2"/>
                </a:solidFill>
              </a:rPr>
              <a:t>Fair Employment </a:t>
            </a:r>
            <a:r>
              <a:rPr lang="en-US" sz="3000" b="1" dirty="0" smtClean="0">
                <a:solidFill>
                  <a:schemeClr val="accent2"/>
                </a:solidFill>
              </a:rPr>
              <a:t>Law</a:t>
            </a:r>
          </a:p>
        </p:txBody>
      </p:sp>
      <p:sp>
        <p:nvSpPr>
          <p:cNvPr id="4" name="Content Placeholder 3"/>
          <p:cNvSpPr>
            <a:spLocks noGrp="1"/>
          </p:cNvSpPr>
          <p:nvPr>
            <p:ph sz="half" idx="2"/>
          </p:nvPr>
        </p:nvSpPr>
        <p:spPr>
          <a:xfrm>
            <a:off x="6172200" y="1587501"/>
            <a:ext cx="5334000" cy="4631184"/>
          </a:xfrm>
        </p:spPr>
        <p:txBody>
          <a:bodyPr>
            <a:normAutofit/>
          </a:bodyPr>
          <a:lstStyle/>
          <a:p>
            <a:r>
              <a:rPr lang="en-US" sz="3000" dirty="0" smtClean="0">
                <a:solidFill>
                  <a:schemeClr val="accent2"/>
                </a:solidFill>
              </a:rPr>
              <a:t>Genetic Information Bias</a:t>
            </a:r>
          </a:p>
          <a:p>
            <a:r>
              <a:rPr lang="en-US" sz="3000" b="1" dirty="0" smtClean="0">
                <a:solidFill>
                  <a:schemeClr val="accent2"/>
                </a:solidFill>
              </a:rPr>
              <a:t>Hours of Work and Overtime Law</a:t>
            </a:r>
          </a:p>
          <a:p>
            <a:r>
              <a:rPr lang="en-US" sz="3000" dirty="0" smtClean="0">
                <a:solidFill>
                  <a:schemeClr val="accent2"/>
                </a:solidFill>
              </a:rPr>
              <a:t>Jury Duty and Court Testimony</a:t>
            </a:r>
          </a:p>
          <a:p>
            <a:r>
              <a:rPr lang="en-US" sz="3000" dirty="0" smtClean="0">
                <a:solidFill>
                  <a:schemeClr val="accent2"/>
                </a:solidFill>
              </a:rPr>
              <a:t>Meal and Rest Breaks</a:t>
            </a:r>
          </a:p>
          <a:p>
            <a:endParaRPr lang="en-US" dirty="0">
              <a:solidFill>
                <a:schemeClr val="accent4"/>
              </a:solidFill>
            </a:endParaRPr>
          </a:p>
        </p:txBody>
      </p:sp>
      <p:pic>
        <p:nvPicPr>
          <p:cNvPr id="5" name="Picture 2" descr="Image result for coffee 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8900" y="4889500"/>
            <a:ext cx="14097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0406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ills to p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428" y="1219200"/>
            <a:ext cx="9525000" cy="4848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70738" y="325315"/>
            <a:ext cx="8387862"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rPr>
              <a:t>In the meantime…..</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2191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700" y="923649"/>
            <a:ext cx="7239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a:ln>
                  <a:noFill/>
                </a:ln>
                <a:solidFill>
                  <a:prstClr val="black"/>
                </a:solidFill>
                <a:effectLst/>
                <a:uLnTx/>
                <a:uFillTx/>
                <a:latin typeface="Calibri" panose="020F0502020204030204"/>
                <a:ea typeface="+mn-ea"/>
                <a:cs typeface="+mn-cs"/>
              </a:rPr>
              <a:t>Our most generous givers…</a:t>
            </a:r>
          </a:p>
        </p:txBody>
      </p:sp>
      <p:sp>
        <p:nvSpPr>
          <p:cNvPr id="11" name="TextBox 10"/>
          <p:cNvSpPr txBox="1"/>
          <p:nvPr/>
        </p:nvSpPr>
        <p:spPr>
          <a:xfrm>
            <a:off x="266700" y="2299732"/>
            <a:ext cx="9740900" cy="70788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make a conscious decision to </a:t>
            </a: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mn-cs"/>
              </a:rPr>
              <a:t>give</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702" y="0"/>
            <a:ext cx="4305598" cy="6150854"/>
          </a:xfrm>
          <a:prstGeom prst="rect">
            <a:avLst/>
          </a:prstGeom>
        </p:spPr>
      </p:pic>
      <p:sp>
        <p:nvSpPr>
          <p:cNvPr id="12" name="TextBox 11"/>
          <p:cNvSpPr txBox="1"/>
          <p:nvPr/>
        </p:nvSpPr>
        <p:spPr>
          <a:xfrm>
            <a:off x="266700" y="3392658"/>
            <a:ext cx="10160000" cy="132343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use systems and routines to guide </a:t>
            </a: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mn-cs"/>
              </a:rPr>
              <a:t>               their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giving.</a:t>
            </a:r>
          </a:p>
        </p:txBody>
      </p:sp>
    </p:spTree>
    <p:extLst>
      <p:ext uri="{BB962C8B-B14F-4D97-AF65-F5344CB8AC3E}">
        <p14:creationId xmlns:p14="http://schemas.microsoft.com/office/powerpoint/2010/main" val="7069509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123" y="731350"/>
            <a:ext cx="116459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smtClean="0">
                <a:ln>
                  <a:noFill/>
                </a:ln>
                <a:solidFill>
                  <a:prstClr val="black"/>
                </a:solidFill>
                <a:effectLst/>
                <a:uLnTx/>
                <a:uFillTx/>
                <a:latin typeface="Calibri" panose="020F0502020204030204"/>
                <a:ea typeface="+mn-ea"/>
                <a:cs typeface="+mn-cs"/>
              </a:rPr>
              <a:t>The Business Manager’s Role in the Enhanced Offertory Process – </a:t>
            </a:r>
            <a:r>
              <a:rPr kumimoji="0" lang="en-US" sz="2800" b="0" i="0" u="sng" strike="noStrike" kern="1200" cap="none" spc="0" normalizeH="0" baseline="0" noProof="0" dirty="0" smtClean="0">
                <a:ln>
                  <a:noFill/>
                </a:ln>
                <a:solidFill>
                  <a:srgbClr val="0070C0"/>
                </a:solidFill>
                <a:effectLst/>
                <a:uLnTx/>
                <a:uFillTx/>
                <a:latin typeface="Calibri" panose="020F0502020204030204"/>
                <a:ea typeface="+mn-ea"/>
                <a:cs typeface="+mn-cs"/>
              </a:rPr>
              <a:t>The Basics</a:t>
            </a:r>
            <a:endParaRPr kumimoji="0" lang="en-US" sz="2800" b="0"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TextBox 3"/>
          <p:cNvSpPr txBox="1"/>
          <p:nvPr/>
        </p:nvSpPr>
        <p:spPr>
          <a:xfrm>
            <a:off x="411735" y="2226346"/>
            <a:ext cx="11096439" cy="46166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Generating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personalized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letters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Dear John and Mary</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vs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“Dear Parishioner” </a:t>
            </a:r>
          </a:p>
        </p:txBody>
      </p:sp>
      <p:sp>
        <p:nvSpPr>
          <p:cNvPr id="5" name="TextBox 4"/>
          <p:cNvSpPr txBox="1"/>
          <p:nvPr/>
        </p:nvSpPr>
        <p:spPr>
          <a:xfrm>
            <a:off x="411736" y="1625042"/>
            <a:ext cx="11150045" cy="46166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Working with your parish data; accuracy, consistency, analysis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411734" y="2809554"/>
            <a:ext cx="11651312" cy="46166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When applicable, manage E and print communications regarding the process and progress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411734" y="3641691"/>
            <a:ext cx="9944100" cy="20159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smtClean="0">
                <a:ln>
                  <a:noFill/>
                </a:ln>
                <a:solidFill>
                  <a:srgbClr val="2683C6">
                    <a:lumMod val="75000"/>
                  </a:srgbClr>
                </a:solidFill>
                <a:effectLst/>
                <a:uLnTx/>
                <a:uFillTx/>
                <a:latin typeface="Calibri" panose="020F0502020204030204"/>
                <a:ea typeface="+mn-ea"/>
                <a:cs typeface="+mn-cs"/>
              </a:rPr>
              <a:t>Additional roles based on parish resources and structure: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sng"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Coordinate stuffing/mailing schedule</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Manage component printing</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Connect stewardship commission with other staff (liturgy director, etc.)</a:t>
            </a:r>
          </a:p>
        </p:txBody>
      </p:sp>
    </p:spTree>
    <p:extLst>
      <p:ext uri="{BB962C8B-B14F-4D97-AF65-F5344CB8AC3E}">
        <p14:creationId xmlns:p14="http://schemas.microsoft.com/office/powerpoint/2010/main" val="82899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317501"/>
            <a:ext cx="75438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Calibri" panose="020F0502020204030204"/>
                <a:ea typeface="+mn-ea"/>
                <a:cs typeface="+mn-cs"/>
              </a:rPr>
              <a:t>“Back Room” Procedures are Important </a:t>
            </a:r>
          </a:p>
        </p:txBody>
      </p:sp>
      <p:sp>
        <p:nvSpPr>
          <p:cNvPr id="3" name="TextBox 2"/>
          <p:cNvSpPr txBox="1"/>
          <p:nvPr/>
        </p:nvSpPr>
        <p:spPr>
          <a:xfrm>
            <a:off x="3048000" y="1676400"/>
            <a:ext cx="5638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647700" y="1181101"/>
            <a:ext cx="10858500" cy="397031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Record gifts in a timely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manner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Send “Thank you”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letters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Include a personal note from the pastor as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appropriate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Send follow up letters to non-respondents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Update the congregation on participation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3727749"/>
            <a:ext cx="3175000" cy="2120900"/>
          </a:xfrm>
          <a:prstGeom prst="rect">
            <a:avLst/>
          </a:prstGeom>
        </p:spPr>
      </p:pic>
    </p:spTree>
    <p:extLst>
      <p:ext uri="{BB962C8B-B14F-4D97-AF65-F5344CB8AC3E}">
        <p14:creationId xmlns:p14="http://schemas.microsoft.com/office/powerpoint/2010/main" val="1065405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63505" y="395654"/>
            <a:ext cx="785359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Exciting News #1! Introducing…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2063505" y="996759"/>
            <a:ext cx="8513640" cy="5242780"/>
            <a:chOff x="2063505" y="996759"/>
            <a:chExt cx="8513640" cy="524278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05" y="996759"/>
              <a:ext cx="7853598" cy="52427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37030" y="2453054"/>
              <a:ext cx="444011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rPr>
                <a:t>Cindy </a:t>
              </a:r>
              <a:r>
                <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rPr>
                <a:t>Lukowitz</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7710854" y="3222495"/>
              <a:ext cx="27519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Offertory Specialist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7537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5300" y="533400"/>
            <a:ext cx="83058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smtClean="0">
                <a:ln>
                  <a:noFill/>
                </a:ln>
                <a:solidFill>
                  <a:srgbClr val="2683C6">
                    <a:lumMod val="75000"/>
                  </a:srgbClr>
                </a:solidFill>
                <a:effectLst/>
                <a:uLnTx/>
                <a:uFillTx/>
                <a:latin typeface="Calibri" panose="020F0502020204030204"/>
                <a:ea typeface="+mn-ea"/>
                <a:cs typeface="+mn-cs"/>
              </a:rPr>
              <a:t>A Few Words About Planned Giving</a:t>
            </a:r>
            <a:endParaRPr kumimoji="0" lang="en-US" sz="3600" b="0" i="0" u="sng" strike="noStrike" kern="1200" cap="none" spc="0" normalizeH="0" baseline="0" noProof="0" dirty="0">
              <a:ln>
                <a:noFill/>
              </a:ln>
              <a:solidFill>
                <a:srgbClr val="2683C6">
                  <a:lumMod val="75000"/>
                </a:srgbClr>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2379387" y="1317808"/>
            <a:ext cx="7077625" cy="4706636"/>
          </a:xfrm>
          <a:prstGeom prst="rect">
            <a:avLst/>
          </a:prstGeom>
        </p:spPr>
      </p:pic>
    </p:spTree>
    <p:extLst>
      <p:ext uri="{BB962C8B-B14F-4D97-AF65-F5344CB8AC3E}">
        <p14:creationId xmlns:p14="http://schemas.microsoft.com/office/powerpoint/2010/main" val="26306287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24" t="17214" r="62865" b="62057"/>
          <a:stretch/>
        </p:blipFill>
        <p:spPr bwMode="auto">
          <a:xfrm>
            <a:off x="2381250" y="1419470"/>
            <a:ext cx="6413500" cy="3810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p:cNvSpPr txBox="1"/>
          <p:nvPr/>
        </p:nvSpPr>
        <p:spPr>
          <a:xfrm>
            <a:off x="2082800" y="635000"/>
            <a:ext cx="70104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smtClean="0">
                <a:ln>
                  <a:noFill/>
                </a:ln>
                <a:solidFill>
                  <a:srgbClr val="2683C6">
                    <a:lumMod val="75000"/>
                  </a:srgbClr>
                </a:solidFill>
                <a:effectLst/>
                <a:uLnTx/>
                <a:uFillTx/>
                <a:latin typeface="Calibri" panose="020F0502020204030204"/>
                <a:ea typeface="+mn-ea"/>
                <a:cs typeface="+mn-cs"/>
              </a:rPr>
              <a:t>Some of the Facts…</a:t>
            </a:r>
            <a:endParaRPr kumimoji="0" lang="en-US" sz="4000" b="0" i="0" u="sng" strike="noStrike" kern="1200" cap="none" spc="0" normalizeH="0" baseline="0" noProof="0" dirty="0">
              <a:ln>
                <a:noFill/>
              </a:ln>
              <a:solidFill>
                <a:srgbClr val="2683C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3708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l="11441" t="52827" r="62567" b="23390"/>
          <a:stretch>
            <a:fillRect/>
          </a:stretch>
        </p:blipFill>
        <p:spPr bwMode="auto">
          <a:xfrm>
            <a:off x="2194149" y="835025"/>
            <a:ext cx="6808602" cy="47910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1144332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l="7639" t="12294" r="24333" b="7324"/>
          <a:stretch>
            <a:fillRect/>
          </a:stretch>
        </p:blipFill>
        <p:spPr bwMode="auto">
          <a:xfrm>
            <a:off x="3207197" y="1320800"/>
            <a:ext cx="5180706" cy="4703763"/>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p:cNvSpPr txBox="1"/>
          <p:nvPr/>
        </p:nvSpPr>
        <p:spPr>
          <a:xfrm>
            <a:off x="2108200" y="482600"/>
            <a:ext cx="73787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You don’t have to be an expert!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3412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63505" y="395654"/>
            <a:ext cx="785359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Exciting News #2!   Introducing…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2063505" y="996759"/>
            <a:ext cx="8513640" cy="5242780"/>
            <a:chOff x="2063505" y="996759"/>
            <a:chExt cx="8513640" cy="524278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05" y="996759"/>
              <a:ext cx="7853598" cy="52427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37030" y="2453054"/>
              <a:ext cx="444011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rPr>
                <a:t>Bob </a:t>
              </a:r>
              <a:r>
                <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rPr>
                <a:t>Pfundstein</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7495131" y="3222495"/>
              <a:ext cx="27519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Planned Giving Director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0528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4373"/>
            <a:ext cx="10820400" cy="950127"/>
          </a:xfrm>
        </p:spPr>
        <p:txBody>
          <a:bodyPr>
            <a:normAutofit/>
          </a:bodyPr>
          <a:lstStyle/>
          <a:p>
            <a:pPr algn="ctr"/>
            <a:r>
              <a:rPr lang="en-US" sz="3600" cap="none" dirty="0" smtClean="0"/>
              <a:t>State of </a:t>
            </a:r>
            <a:r>
              <a:rPr lang="en-US" sz="3600" cap="none" dirty="0"/>
              <a:t>W</a:t>
            </a:r>
            <a:r>
              <a:rPr lang="en-US" sz="3600" cap="none" dirty="0" smtClean="0"/>
              <a:t>isconsin Laws that Affect </a:t>
            </a:r>
            <a:r>
              <a:rPr lang="en-US" sz="3600" cap="none" dirty="0"/>
              <a:t>E</a:t>
            </a:r>
            <a:r>
              <a:rPr lang="en-US" sz="3600" cap="none" dirty="0" smtClean="0"/>
              <a:t>mployment</a:t>
            </a:r>
            <a:r>
              <a:rPr lang="en-US" sz="3600" dirty="0" smtClean="0"/>
              <a:t> </a:t>
            </a:r>
            <a:endParaRPr lang="en-US" sz="3600" dirty="0"/>
          </a:p>
        </p:txBody>
      </p:sp>
      <p:sp>
        <p:nvSpPr>
          <p:cNvPr id="3" name="Content Placeholder 2"/>
          <p:cNvSpPr>
            <a:spLocks noGrp="1"/>
          </p:cNvSpPr>
          <p:nvPr>
            <p:ph sz="half" idx="1"/>
          </p:nvPr>
        </p:nvSpPr>
        <p:spPr>
          <a:xfrm>
            <a:off x="1397000" y="1714500"/>
            <a:ext cx="4622800" cy="4504185"/>
          </a:xfrm>
        </p:spPr>
        <p:txBody>
          <a:bodyPr>
            <a:normAutofit/>
          </a:bodyPr>
          <a:lstStyle/>
          <a:p>
            <a:r>
              <a:rPr lang="en-US" sz="3000" b="1" dirty="0">
                <a:solidFill>
                  <a:schemeClr val="accent4"/>
                </a:solidFill>
              </a:rPr>
              <a:t>Minor Work Hours </a:t>
            </a:r>
          </a:p>
          <a:p>
            <a:r>
              <a:rPr lang="en-US" sz="3000" dirty="0">
                <a:solidFill>
                  <a:schemeClr val="accent4"/>
                </a:solidFill>
              </a:rPr>
              <a:t>New Hire Reporting</a:t>
            </a:r>
          </a:p>
          <a:p>
            <a:r>
              <a:rPr lang="en-US" sz="3000" b="1" dirty="0">
                <a:solidFill>
                  <a:schemeClr val="accent4"/>
                </a:solidFill>
              </a:rPr>
              <a:t>Payment of Terminated Employee Wages</a:t>
            </a:r>
          </a:p>
          <a:p>
            <a:r>
              <a:rPr lang="en-US" sz="3000" dirty="0">
                <a:solidFill>
                  <a:schemeClr val="accent4"/>
                </a:solidFill>
              </a:rPr>
              <a:t>Right-to-Know</a:t>
            </a:r>
          </a:p>
          <a:p>
            <a:r>
              <a:rPr lang="en-US" sz="3000" dirty="0">
                <a:solidFill>
                  <a:schemeClr val="accent4"/>
                </a:solidFill>
              </a:rPr>
              <a:t>Voting Leave</a:t>
            </a:r>
          </a:p>
        </p:txBody>
      </p:sp>
      <p:sp>
        <p:nvSpPr>
          <p:cNvPr id="4" name="Content Placeholder 3"/>
          <p:cNvSpPr>
            <a:spLocks noGrp="1"/>
          </p:cNvSpPr>
          <p:nvPr>
            <p:ph sz="half" idx="2"/>
          </p:nvPr>
        </p:nvSpPr>
        <p:spPr>
          <a:xfrm>
            <a:off x="6172200" y="1587501"/>
            <a:ext cx="5334000" cy="4631184"/>
          </a:xfrm>
        </p:spPr>
        <p:txBody>
          <a:bodyPr>
            <a:normAutofit/>
          </a:bodyPr>
          <a:lstStyle/>
          <a:p>
            <a:r>
              <a:rPr lang="en-US" sz="3000" b="1" dirty="0" smtClean="0">
                <a:solidFill>
                  <a:schemeClr val="accent4"/>
                </a:solidFill>
              </a:rPr>
              <a:t>Wage Deductions</a:t>
            </a:r>
          </a:p>
          <a:p>
            <a:r>
              <a:rPr lang="en-US" sz="3000" b="1" dirty="0">
                <a:solidFill>
                  <a:schemeClr val="accent4"/>
                </a:solidFill>
              </a:rPr>
              <a:t>Workers </a:t>
            </a:r>
            <a:r>
              <a:rPr lang="en-US" sz="3000" b="1" dirty="0" smtClean="0">
                <a:solidFill>
                  <a:schemeClr val="accent4"/>
                </a:solidFill>
              </a:rPr>
              <a:t>Compensation</a:t>
            </a:r>
          </a:p>
          <a:p>
            <a:r>
              <a:rPr lang="en-US" sz="3000" dirty="0">
                <a:solidFill>
                  <a:schemeClr val="accent4"/>
                </a:solidFill>
              </a:rPr>
              <a:t>Bone Marrow and Organ Donation </a:t>
            </a:r>
            <a:r>
              <a:rPr lang="en-US" sz="3000" dirty="0" smtClean="0">
                <a:solidFill>
                  <a:schemeClr val="accent4"/>
                </a:solidFill>
              </a:rPr>
              <a:t>Leave</a:t>
            </a:r>
          </a:p>
          <a:p>
            <a:r>
              <a:rPr lang="en-US" sz="3000" dirty="0">
                <a:solidFill>
                  <a:schemeClr val="accent4"/>
                </a:solidFill>
              </a:rPr>
              <a:t>Family Medical Leave (</a:t>
            </a:r>
            <a:r>
              <a:rPr lang="en-US" sz="3000" dirty="0" smtClean="0">
                <a:solidFill>
                  <a:schemeClr val="accent4"/>
                </a:solidFill>
              </a:rPr>
              <a:t>WFMLA)</a:t>
            </a:r>
            <a:endParaRPr lang="en-US" sz="3000" dirty="0">
              <a:solidFill>
                <a:schemeClr val="accent4"/>
              </a:solidFill>
            </a:endParaRPr>
          </a:p>
        </p:txBody>
      </p:sp>
      <p:pic>
        <p:nvPicPr>
          <p:cNvPr id="5" name="Picture 2" descr="Image result for coffee 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8900" y="4889500"/>
            <a:ext cx="14097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7009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33" t="7558" r="11866" b="19578"/>
          <a:stretch/>
        </p:blipFill>
        <p:spPr>
          <a:xfrm>
            <a:off x="533399" y="419099"/>
            <a:ext cx="4825345" cy="297180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900" y="1904999"/>
            <a:ext cx="3987800" cy="3987800"/>
          </a:xfrm>
          <a:prstGeom prst="rect">
            <a:avLst/>
          </a:prstGeom>
        </p:spPr>
      </p:pic>
      <p:sp>
        <p:nvSpPr>
          <p:cNvPr id="4" name="TextBox 3"/>
          <p:cNvSpPr txBox="1"/>
          <p:nvPr/>
        </p:nvSpPr>
        <p:spPr>
          <a:xfrm>
            <a:off x="5358744" y="3657600"/>
            <a:ext cx="176530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srgbClr val="2683C6">
                    <a:lumMod val="75000"/>
                  </a:srgbClr>
                </a:solidFill>
                <a:effectLst/>
                <a:uLnTx/>
                <a:uFillTx/>
                <a:latin typeface="Calibri" panose="020F0502020204030204"/>
                <a:ea typeface="+mn-ea"/>
                <a:cs typeface="+mn-cs"/>
              </a:rPr>
              <a:t>and</a:t>
            </a:r>
            <a:endParaRPr kumimoji="0" lang="en-US" sz="6000" b="0"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8326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982640"/>
            <a:ext cx="8915399" cy="3686342"/>
          </a:xfrm>
        </p:spPr>
        <p:txBody>
          <a:bodyPr>
            <a:normAutofit fontScale="90000"/>
          </a:bodyPr>
          <a:lstStyle/>
          <a:p>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
            </a:r>
            <a:br>
              <a:rPr lang="en-US" dirty="0"/>
            </a:br>
            <a:r>
              <a:rPr lang="en-US" dirty="0"/>
              <a:t/>
            </a:r>
            <a:br>
              <a:rPr lang="en-US" dirty="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smtClean="0"/>
              <a:t>Up Next:</a:t>
            </a:r>
            <a:br>
              <a:rPr lang="en-US" dirty="0" smtClean="0"/>
            </a:br>
            <a:r>
              <a:rPr lang="en-US" dirty="0"/>
              <a:t/>
            </a:r>
            <a:br>
              <a:rPr lang="en-US" dirty="0"/>
            </a:br>
            <a:r>
              <a:rPr lang="en-US" dirty="0" smtClean="0"/>
              <a:t>Parishioner Statements: The “Dos” and the “Don’ts” with Celia Meyers</a:t>
            </a:r>
            <a:br>
              <a:rPr lang="en-US" dirty="0" smtClean="0"/>
            </a:br>
            <a:endParaRPr lang="en-US" dirty="0"/>
          </a:p>
        </p:txBody>
      </p:sp>
      <p:sp>
        <p:nvSpPr>
          <p:cNvPr id="3" name="Content Placeholder 2"/>
          <p:cNvSpPr>
            <a:spLocks noGrp="1"/>
          </p:cNvSpPr>
          <p:nvPr>
            <p:ph type="body" idx="1"/>
          </p:nvPr>
        </p:nvSpPr>
        <p:spPr>
          <a:xfrm>
            <a:off x="2589211" y="3461891"/>
            <a:ext cx="8915399" cy="860400"/>
          </a:xfrm>
        </p:spPr>
        <p:txBody>
          <a:bodyPr>
            <a:normAutofit fontScale="85000" lnSpcReduction="20000"/>
          </a:bodyPr>
          <a:lstStyle/>
          <a:p>
            <a:pPr marL="0" indent="0">
              <a:buNone/>
            </a:pPr>
            <a:r>
              <a:rPr lang="en-US" sz="3600" dirty="0" smtClean="0"/>
              <a:t/>
            </a:r>
            <a:br>
              <a:rPr lang="en-US" sz="3600" dirty="0" smtClean="0"/>
            </a:br>
            <a:endParaRPr lang="en-US" sz="3600" dirty="0"/>
          </a:p>
        </p:txBody>
      </p:sp>
    </p:spTree>
    <p:extLst>
      <p:ext uri="{BB962C8B-B14F-4D97-AF65-F5344CB8AC3E}">
        <p14:creationId xmlns:p14="http://schemas.microsoft.com/office/powerpoint/2010/main" val="237692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PARISHIONER</a:t>
            </a:r>
            <a:br>
              <a:rPr lang="en-US" dirty="0" smtClean="0"/>
            </a:br>
            <a:r>
              <a:rPr lang="en-US" dirty="0" smtClean="0"/>
              <a:t>STATEMENTS</a:t>
            </a:r>
            <a:endParaRPr lang="en-US" dirty="0"/>
          </a:p>
        </p:txBody>
      </p:sp>
      <p:sp>
        <p:nvSpPr>
          <p:cNvPr id="3" name="Subtitle 2"/>
          <p:cNvSpPr>
            <a:spLocks noGrp="1"/>
          </p:cNvSpPr>
          <p:nvPr>
            <p:ph type="subTitle" idx="1"/>
          </p:nvPr>
        </p:nvSpPr>
        <p:spPr>
          <a:xfrm>
            <a:off x="2692398" y="4393869"/>
            <a:ext cx="6815669" cy="584529"/>
          </a:xfrm>
        </p:spPr>
        <p:txBody>
          <a:bodyPr/>
          <a:lstStyle/>
          <a:p>
            <a:r>
              <a:rPr lang="en-US" dirty="0" smtClean="0"/>
              <a:t>Annual Contribution Statements</a:t>
            </a:r>
            <a:endParaRPr lang="en-US" dirty="0"/>
          </a:p>
        </p:txBody>
      </p:sp>
    </p:spTree>
    <p:extLst>
      <p:ext uri="{BB962C8B-B14F-4D97-AF65-F5344CB8AC3E}">
        <p14:creationId xmlns:p14="http://schemas.microsoft.com/office/powerpoint/2010/main" val="28798029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Annual Parishioner Statements</a:t>
            </a:r>
            <a:endParaRPr lang="en-US" dirty="0"/>
          </a:p>
        </p:txBody>
      </p:sp>
      <p:sp>
        <p:nvSpPr>
          <p:cNvPr id="3" name="Content Placeholder 2"/>
          <p:cNvSpPr>
            <a:spLocks noGrp="1"/>
          </p:cNvSpPr>
          <p:nvPr>
            <p:ph idx="1"/>
          </p:nvPr>
        </p:nvSpPr>
        <p:spPr>
          <a:xfrm>
            <a:off x="4334493" y="3305078"/>
            <a:ext cx="6210795" cy="2228824"/>
          </a:xfrm>
        </p:spPr>
        <p:txBody>
          <a:bodyPr/>
          <a:lstStyle/>
          <a:p>
            <a:pPr marL="0" indent="0">
              <a:buNone/>
            </a:pPr>
            <a:r>
              <a:rPr lang="en-US" sz="2800" dirty="0" smtClean="0"/>
              <a:t>More than a year end report ……</a:t>
            </a:r>
            <a:endParaRPr lang="en-US" sz="2800" dirty="0"/>
          </a:p>
          <a:p>
            <a:endParaRPr lang="en-US" dirty="0" smtClean="0"/>
          </a:p>
          <a:p>
            <a:endParaRPr lang="en-US" dirty="0"/>
          </a:p>
        </p:txBody>
      </p:sp>
    </p:spTree>
    <p:extLst>
      <p:ext uri="{BB962C8B-B14F-4D97-AF65-F5344CB8AC3E}">
        <p14:creationId xmlns:p14="http://schemas.microsoft.com/office/powerpoint/2010/main" val="2778138209"/>
      </p:ext>
    </p:extLst>
  </p:cSld>
  <p:clrMapOvr>
    <a:masterClrMapping/>
  </p:clrMapOvr>
  <p:transition spd="slow">
    <p:randomBa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Parishioner Statements</a:t>
            </a:r>
            <a:endParaRPr lang="en-US" dirty="0"/>
          </a:p>
        </p:txBody>
      </p:sp>
      <p:sp>
        <p:nvSpPr>
          <p:cNvPr id="4" name="Content Placeholder 3"/>
          <p:cNvSpPr>
            <a:spLocks noGrp="1"/>
          </p:cNvSpPr>
          <p:nvPr>
            <p:ph idx="1"/>
          </p:nvPr>
        </p:nvSpPr>
        <p:spPr>
          <a:xfrm>
            <a:off x="3741718" y="3429000"/>
            <a:ext cx="6126677" cy="1706310"/>
          </a:xfrm>
        </p:spPr>
        <p:txBody>
          <a:bodyPr>
            <a:normAutofit/>
          </a:bodyPr>
          <a:lstStyle/>
          <a:p>
            <a:pPr marL="0" indent="0">
              <a:buNone/>
            </a:pPr>
            <a:r>
              <a:rPr lang="en-US" sz="2800" dirty="0" smtClean="0"/>
              <a:t>Every communication is an </a:t>
            </a:r>
            <a:r>
              <a:rPr lang="en-US" sz="2800" b="1" dirty="0" smtClean="0">
                <a:latin typeface="Mistral" panose="03090702030407020403" pitchFamily="66" charset="0"/>
              </a:rPr>
              <a:t>OPPORTUNITY</a:t>
            </a:r>
            <a:endParaRPr lang="en-US" sz="2800" b="1" dirty="0">
              <a:latin typeface="Mistral" panose="03090702030407020403" pitchFamily="66" charset="0"/>
            </a:endParaRPr>
          </a:p>
        </p:txBody>
      </p:sp>
    </p:spTree>
    <p:extLst>
      <p:ext uri="{BB962C8B-B14F-4D97-AF65-F5344CB8AC3E}">
        <p14:creationId xmlns:p14="http://schemas.microsoft.com/office/powerpoint/2010/main" val="4024094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Annual Parishioner Statements</a:t>
            </a:r>
            <a:endParaRPr lang="en-US" dirty="0"/>
          </a:p>
        </p:txBody>
      </p:sp>
      <p:sp>
        <p:nvSpPr>
          <p:cNvPr id="3" name="Content Placeholder 2"/>
          <p:cNvSpPr>
            <a:spLocks noGrp="1"/>
          </p:cNvSpPr>
          <p:nvPr>
            <p:ph idx="1"/>
          </p:nvPr>
        </p:nvSpPr>
        <p:spPr>
          <a:xfrm>
            <a:off x="3847605" y="3257576"/>
            <a:ext cx="6210795" cy="2228824"/>
          </a:xfrm>
        </p:spPr>
        <p:txBody>
          <a:bodyPr/>
          <a:lstStyle/>
          <a:p>
            <a:r>
              <a:rPr lang="en-US" sz="2800" dirty="0" smtClean="0"/>
              <a:t>What do they </a:t>
            </a:r>
            <a:r>
              <a:rPr lang="en-US" sz="2800" b="1" dirty="0" smtClean="0">
                <a:latin typeface="Mistral" panose="03090702030407020403" pitchFamily="66" charset="0"/>
              </a:rPr>
              <a:t>WANT</a:t>
            </a:r>
            <a:r>
              <a:rPr lang="en-US" sz="2800" dirty="0" smtClean="0"/>
              <a:t> to know?</a:t>
            </a:r>
          </a:p>
          <a:p>
            <a:r>
              <a:rPr lang="en-US" sz="2800" dirty="0" smtClean="0"/>
              <a:t>What do they </a:t>
            </a:r>
            <a:r>
              <a:rPr lang="en-US" sz="2800" b="1" dirty="0" smtClean="0">
                <a:latin typeface="Mistral" panose="03090702030407020403" pitchFamily="66" charset="0"/>
              </a:rPr>
              <a:t>NEED</a:t>
            </a:r>
            <a:r>
              <a:rPr lang="en-US" sz="2800" dirty="0" smtClean="0">
                <a:latin typeface="Mistral" panose="03090702030407020403" pitchFamily="66" charset="0"/>
              </a:rPr>
              <a:t> </a:t>
            </a:r>
            <a:r>
              <a:rPr lang="en-US" sz="2800" dirty="0" smtClean="0"/>
              <a:t>to know?</a:t>
            </a:r>
          </a:p>
          <a:p>
            <a:r>
              <a:rPr lang="en-US" sz="2800" dirty="0" smtClean="0"/>
              <a:t>What do </a:t>
            </a:r>
            <a:r>
              <a:rPr lang="en-US" sz="2800" b="1" dirty="0" smtClean="0">
                <a:latin typeface="Mistral" panose="03090702030407020403" pitchFamily="66" charset="0"/>
              </a:rPr>
              <a:t>WE WANT </a:t>
            </a:r>
            <a:r>
              <a:rPr lang="en-US" sz="2800" dirty="0" smtClean="0"/>
              <a:t>them to know?</a:t>
            </a:r>
          </a:p>
          <a:p>
            <a:endParaRPr lang="en-US" sz="2800" dirty="0"/>
          </a:p>
          <a:p>
            <a:endParaRPr lang="en-US" dirty="0" smtClean="0"/>
          </a:p>
          <a:p>
            <a:endParaRPr lang="en-US" dirty="0"/>
          </a:p>
        </p:txBody>
      </p:sp>
    </p:spTree>
    <p:extLst>
      <p:ext uri="{BB962C8B-B14F-4D97-AF65-F5344CB8AC3E}">
        <p14:creationId xmlns:p14="http://schemas.microsoft.com/office/powerpoint/2010/main" val="11327110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9221" y="3298371"/>
            <a:ext cx="5402282" cy="1255047"/>
          </a:xfrm>
        </p:spPr>
        <p:txBody>
          <a:bodyPr/>
          <a:lstStyle/>
          <a:p>
            <a:r>
              <a:rPr lang="en-US" sz="2800" dirty="0" smtClean="0"/>
              <a:t>What did I give this year?</a:t>
            </a:r>
            <a:endParaRPr lang="en-US" sz="2800" dirty="0"/>
          </a:p>
          <a:p>
            <a:endParaRPr lang="en-US" dirty="0"/>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they </a:t>
            </a:r>
            <a:r>
              <a:rPr lang="en-US" b="1" dirty="0" smtClean="0">
                <a:latin typeface="Mistral" panose="03090702030407020403" pitchFamily="66" charset="0"/>
              </a:rPr>
              <a:t>WANT</a:t>
            </a:r>
            <a:r>
              <a:rPr lang="en-US" dirty="0" smtClean="0"/>
              <a:t> to know?</a:t>
            </a:r>
            <a:endParaRPr lang="en-US" dirty="0"/>
          </a:p>
        </p:txBody>
      </p:sp>
    </p:spTree>
    <p:extLst>
      <p:ext uri="{BB962C8B-B14F-4D97-AF65-F5344CB8AC3E}">
        <p14:creationId xmlns:p14="http://schemas.microsoft.com/office/powerpoint/2010/main" val="3132377152"/>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2556932"/>
            <a:ext cx="9601196" cy="3539068"/>
          </a:xfrm>
        </p:spPr>
        <p:txBody>
          <a:bodyPr>
            <a:normAutofit fontScale="92500" lnSpcReduction="20000"/>
          </a:bodyPr>
          <a:lstStyle/>
          <a:p>
            <a:r>
              <a:rPr lang="en-US" dirty="0" smtClean="0"/>
              <a:t>IRS Publication 1711:  Charitable contributions overview – Substantiation and Disclosure Requirements for any single contribution over $250.00</a:t>
            </a:r>
            <a:endParaRPr lang="en-US" dirty="0" smtClean="0">
              <a:solidFill>
                <a:schemeClr val="tx1"/>
              </a:solidFill>
            </a:endParaRPr>
          </a:p>
          <a:p>
            <a:pPr lvl="1"/>
            <a:r>
              <a:rPr lang="en-US" sz="2100" dirty="0" smtClean="0"/>
              <a:t>Name of the Parish (Parish Letter head)</a:t>
            </a:r>
          </a:p>
          <a:p>
            <a:pPr lvl="1"/>
            <a:r>
              <a:rPr lang="en-US" sz="2100" dirty="0" smtClean="0"/>
              <a:t>Amount of cash contribution or description (</a:t>
            </a:r>
            <a:r>
              <a:rPr lang="en-US" sz="2100" u="sng" dirty="0" smtClean="0"/>
              <a:t>but not value</a:t>
            </a:r>
            <a:r>
              <a:rPr lang="en-US" sz="2100" dirty="0" smtClean="0"/>
              <a:t>) of non-cash contribution</a:t>
            </a:r>
          </a:p>
          <a:p>
            <a:pPr lvl="1"/>
            <a:r>
              <a:rPr lang="en-US" sz="2100" dirty="0" smtClean="0"/>
              <a:t>“No goods or services were provided by the parish” (if that is the case)</a:t>
            </a:r>
          </a:p>
          <a:p>
            <a:pPr lvl="1"/>
            <a:r>
              <a:rPr lang="en-US" sz="2100" dirty="0" smtClean="0"/>
              <a:t>Description </a:t>
            </a:r>
            <a:r>
              <a:rPr lang="en-US" sz="2100" dirty="0" smtClean="0">
                <a:solidFill>
                  <a:schemeClr val="tx1"/>
                </a:solidFill>
              </a:rPr>
              <a:t>and good faith estimate of the value of goods or services, </a:t>
            </a:r>
            <a:r>
              <a:rPr lang="en-US" sz="2100" dirty="0" smtClean="0"/>
              <a:t>if any, that the parish provided in return for the contribution</a:t>
            </a:r>
          </a:p>
          <a:p>
            <a:pPr lvl="2"/>
            <a:r>
              <a:rPr lang="en-US" sz="1900" dirty="0" smtClean="0"/>
              <a:t>Ex: Dinner Auction Ticket</a:t>
            </a:r>
          </a:p>
          <a:p>
            <a:pPr marL="457200" lvl="1" indent="0">
              <a:buNone/>
            </a:pPr>
            <a:r>
              <a:rPr lang="en-US" sz="2100" dirty="0" smtClean="0">
                <a:solidFill>
                  <a:schemeClr val="tx1"/>
                </a:solidFill>
              </a:rPr>
              <a:t>*Important Note: These are the minimum IRS requirements and not the recommendation of best practices in the Archdiocese</a:t>
            </a:r>
          </a:p>
          <a:p>
            <a:pPr lvl="1"/>
            <a:endParaRPr lang="en-US" dirty="0" smtClean="0"/>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they </a:t>
            </a:r>
            <a:r>
              <a:rPr lang="en-US" b="1" dirty="0" smtClean="0">
                <a:latin typeface="Mistral" panose="03090702030407020403" pitchFamily="66" charset="0"/>
              </a:rPr>
              <a:t>NEED</a:t>
            </a:r>
            <a:r>
              <a:rPr lang="en-US" dirty="0" smtClean="0"/>
              <a:t> to know?</a:t>
            </a:r>
            <a:endParaRPr lang="en-US" dirty="0"/>
          </a:p>
        </p:txBody>
      </p:sp>
      <p:sp>
        <p:nvSpPr>
          <p:cNvPr id="6" name="Rectangle 2"/>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460382499"/>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2955" y="3174449"/>
            <a:ext cx="6617037" cy="1373800"/>
          </a:xfrm>
        </p:spPr>
        <p:txBody>
          <a:bodyPr>
            <a:normAutofit/>
          </a:bodyPr>
          <a:lstStyle/>
          <a:p>
            <a:pPr marL="0" indent="0">
              <a:buNone/>
            </a:pPr>
            <a:r>
              <a:rPr lang="en-US" sz="2800" dirty="0" smtClean="0"/>
              <a:t>This is an opportunity!!!!  No communication to our parishioners should be wasted …..</a:t>
            </a:r>
            <a:endParaRPr lang="en-US" sz="2800" dirty="0"/>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a:t>
            </a:r>
            <a:r>
              <a:rPr lang="en-US" b="1" dirty="0" smtClean="0">
                <a:latin typeface="Mistral" panose="03090702030407020403" pitchFamily="66" charset="0"/>
              </a:rPr>
              <a:t>WE WANT </a:t>
            </a:r>
            <a:r>
              <a:rPr lang="en-US" dirty="0" smtClean="0"/>
              <a:t>them to know?</a:t>
            </a:r>
            <a:endParaRPr lang="en-US" dirty="0"/>
          </a:p>
        </p:txBody>
      </p:sp>
    </p:spTree>
    <p:extLst>
      <p:ext uri="{BB962C8B-B14F-4D97-AF65-F5344CB8AC3E}">
        <p14:creationId xmlns:p14="http://schemas.microsoft.com/office/powerpoint/2010/main" val="241701616"/>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6716" y="3174449"/>
            <a:ext cx="7088578" cy="2893842"/>
          </a:xfrm>
        </p:spPr>
        <p:txBody>
          <a:bodyPr/>
          <a:lstStyle/>
          <a:p>
            <a:r>
              <a:rPr lang="en-US" sz="2800" dirty="0" smtClean="0"/>
              <a:t>All contributions are important</a:t>
            </a:r>
          </a:p>
          <a:p>
            <a:r>
              <a:rPr lang="en-US" sz="2800" dirty="0" smtClean="0"/>
              <a:t>All contributions are accounted for</a:t>
            </a:r>
          </a:p>
          <a:p>
            <a:r>
              <a:rPr lang="en-US" sz="2800" dirty="0" smtClean="0"/>
              <a:t>All contributions are used as they were intended</a:t>
            </a:r>
          </a:p>
          <a:p>
            <a:r>
              <a:rPr lang="en-US" sz="2800" dirty="0" smtClean="0"/>
              <a:t>All contributions are </a:t>
            </a:r>
            <a:r>
              <a:rPr lang="en-US" sz="2800" b="1" dirty="0" smtClean="0"/>
              <a:t>APPRECIATED</a:t>
            </a:r>
          </a:p>
          <a:p>
            <a:pPr marL="0" indent="0">
              <a:buNone/>
            </a:pPr>
            <a:endParaRPr lang="en-US" dirty="0"/>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a:t>
            </a:r>
            <a:r>
              <a:rPr lang="en-US" b="1" dirty="0" smtClean="0">
                <a:latin typeface="Mistral" panose="03090702030407020403" pitchFamily="66" charset="0"/>
              </a:rPr>
              <a:t>WE WANT </a:t>
            </a:r>
            <a:r>
              <a:rPr lang="en-US" dirty="0" smtClean="0"/>
              <a:t>them to know?</a:t>
            </a:r>
            <a:endParaRPr lang="en-US" dirty="0"/>
          </a:p>
        </p:txBody>
      </p:sp>
    </p:spTree>
    <p:extLst>
      <p:ext uri="{BB962C8B-B14F-4D97-AF65-F5344CB8AC3E}">
        <p14:creationId xmlns:p14="http://schemas.microsoft.com/office/powerpoint/2010/main" val="402952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10096500" cy="1320801"/>
          </a:xfrm>
        </p:spPr>
        <p:txBody>
          <a:bodyPr/>
          <a:lstStyle/>
          <a:p>
            <a:pPr algn="ctr"/>
            <a:r>
              <a:rPr lang="en-US" b="1" cap="none" dirty="0" smtClean="0"/>
              <a:t>Agencies that govern the workplace</a:t>
            </a:r>
            <a:endParaRPr lang="en-US" b="1" cap="none" dirty="0"/>
          </a:p>
        </p:txBody>
      </p:sp>
      <p:sp>
        <p:nvSpPr>
          <p:cNvPr id="4" name="Content Placeholder 3"/>
          <p:cNvSpPr>
            <a:spLocks noGrp="1"/>
          </p:cNvSpPr>
          <p:nvPr>
            <p:ph sz="half" idx="2"/>
          </p:nvPr>
        </p:nvSpPr>
        <p:spPr>
          <a:xfrm>
            <a:off x="914409" y="1854201"/>
            <a:ext cx="10388591" cy="4364486"/>
          </a:xfrm>
        </p:spPr>
        <p:txBody>
          <a:bodyPr>
            <a:normAutofit lnSpcReduction="10000"/>
          </a:bodyPr>
          <a:lstStyle/>
          <a:p>
            <a:pPr>
              <a:lnSpc>
                <a:spcPct val="150000"/>
              </a:lnSpc>
            </a:pPr>
            <a:r>
              <a:rPr lang="en-US" sz="3000" b="1" dirty="0" smtClean="0">
                <a:solidFill>
                  <a:schemeClr val="accent6"/>
                </a:solidFill>
              </a:rPr>
              <a:t>Equal Employment Opportunity Commission (EEOC)</a:t>
            </a:r>
          </a:p>
          <a:p>
            <a:pPr>
              <a:lnSpc>
                <a:spcPct val="150000"/>
              </a:lnSpc>
            </a:pPr>
            <a:r>
              <a:rPr lang="en-US" sz="3000" b="1" dirty="0" smtClean="0">
                <a:solidFill>
                  <a:schemeClr val="accent2"/>
                </a:solidFill>
              </a:rPr>
              <a:t>Department of Labor (DOL) </a:t>
            </a:r>
          </a:p>
          <a:p>
            <a:pPr>
              <a:lnSpc>
                <a:spcPct val="150000"/>
              </a:lnSpc>
            </a:pPr>
            <a:r>
              <a:rPr lang="en-US" sz="3000" b="1" dirty="0" smtClean="0">
                <a:solidFill>
                  <a:schemeClr val="accent5">
                    <a:lumMod val="60000"/>
                    <a:lumOff val="40000"/>
                  </a:schemeClr>
                </a:solidFill>
              </a:rPr>
              <a:t>Occupational </a:t>
            </a:r>
            <a:r>
              <a:rPr lang="en-US" sz="3000" b="1" dirty="0">
                <a:solidFill>
                  <a:schemeClr val="accent5">
                    <a:lumMod val="60000"/>
                    <a:lumOff val="40000"/>
                  </a:schemeClr>
                </a:solidFill>
              </a:rPr>
              <a:t>Safety &amp; Health Administration (OSHA)</a:t>
            </a:r>
          </a:p>
          <a:p>
            <a:pPr eaLnBrk="0" fontAlgn="base" hangingPunct="0">
              <a:lnSpc>
                <a:spcPct val="150000"/>
              </a:lnSpc>
              <a:spcBef>
                <a:spcPct val="0"/>
              </a:spcBef>
              <a:spcAft>
                <a:spcPct val="0"/>
              </a:spcAft>
            </a:pPr>
            <a:r>
              <a:rPr lang="en-US" sz="3000" b="1" dirty="0" smtClean="0">
                <a:solidFill>
                  <a:schemeClr val="accent1"/>
                </a:solidFill>
              </a:rPr>
              <a:t>Wisconsin </a:t>
            </a:r>
            <a:r>
              <a:rPr lang="en-US" sz="3000" b="1" dirty="0">
                <a:solidFill>
                  <a:schemeClr val="accent1"/>
                </a:solidFill>
              </a:rPr>
              <a:t>Equal Rights Division (WERD) </a:t>
            </a:r>
          </a:p>
          <a:p>
            <a:pPr eaLnBrk="0" fontAlgn="base" hangingPunct="0">
              <a:lnSpc>
                <a:spcPct val="150000"/>
              </a:lnSpc>
              <a:spcBef>
                <a:spcPct val="0"/>
              </a:spcBef>
              <a:spcAft>
                <a:spcPct val="0"/>
              </a:spcAft>
            </a:pPr>
            <a:r>
              <a:rPr lang="en-US" sz="3000" b="1" dirty="0" smtClean="0">
                <a:solidFill>
                  <a:schemeClr val="accent6">
                    <a:lumMod val="40000"/>
                    <a:lumOff val="60000"/>
                  </a:schemeClr>
                </a:solidFill>
              </a:rPr>
              <a:t>Wisconsin </a:t>
            </a:r>
            <a:r>
              <a:rPr lang="en-US" sz="3000" b="1" dirty="0">
                <a:solidFill>
                  <a:schemeClr val="accent6">
                    <a:lumMod val="40000"/>
                    <a:lumOff val="60000"/>
                  </a:schemeClr>
                </a:solidFill>
              </a:rPr>
              <a:t>Department of Workforce Development (DWD)</a:t>
            </a:r>
          </a:p>
          <a:p>
            <a:endParaRPr lang="en-US" dirty="0"/>
          </a:p>
        </p:txBody>
      </p:sp>
      <p:pic>
        <p:nvPicPr>
          <p:cNvPr id="5" name="Picture 2" descr="Image result for coffee 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1575" y="255588"/>
            <a:ext cx="187642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1619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464" y="3162574"/>
            <a:ext cx="4689762" cy="2893842"/>
          </a:xfrm>
        </p:spPr>
        <p:txBody>
          <a:bodyPr>
            <a:normAutofit/>
          </a:bodyPr>
          <a:lstStyle/>
          <a:p>
            <a:pPr marL="0" indent="0" algn="ctr">
              <a:buNone/>
            </a:pPr>
            <a:r>
              <a:rPr lang="en-US" sz="4400" b="1" dirty="0" smtClean="0">
                <a:latin typeface="Mistral" panose="03090702030407020403" pitchFamily="66" charset="0"/>
              </a:rPr>
              <a:t>ALL PARISHIONERS ARE IMPORTANT AND APPRECIATED</a:t>
            </a:r>
            <a:endParaRPr lang="en-US" sz="4400" b="1" dirty="0">
              <a:latin typeface="Mistral" panose="03090702030407020403" pitchFamily="66" charset="0"/>
            </a:endParaRPr>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a:t>
            </a:r>
            <a:r>
              <a:rPr lang="en-US" b="1" dirty="0" smtClean="0">
                <a:latin typeface="Mistral" panose="03090702030407020403" pitchFamily="66" charset="0"/>
              </a:rPr>
              <a:t>WE WANT </a:t>
            </a:r>
            <a:r>
              <a:rPr lang="en-US" dirty="0" smtClean="0"/>
              <a:t>them to know?</a:t>
            </a:r>
            <a:endParaRPr lang="en-US" dirty="0"/>
          </a:p>
        </p:txBody>
      </p:sp>
    </p:spTree>
    <p:extLst>
      <p:ext uri="{BB962C8B-B14F-4D97-AF65-F5344CB8AC3E}">
        <p14:creationId xmlns:p14="http://schemas.microsoft.com/office/powerpoint/2010/main" val="6670155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464" y="3162574"/>
            <a:ext cx="4689762" cy="2893842"/>
          </a:xfrm>
        </p:spPr>
        <p:txBody>
          <a:bodyPr>
            <a:normAutofit/>
          </a:bodyPr>
          <a:lstStyle/>
          <a:p>
            <a:pPr marL="0" indent="0" algn="ctr">
              <a:buNone/>
            </a:pPr>
            <a:r>
              <a:rPr lang="en-US" sz="4400" b="1" dirty="0">
                <a:latin typeface="Mistral" panose="03090702030407020403" pitchFamily="66" charset="0"/>
              </a:rPr>
              <a:t>H</a:t>
            </a:r>
            <a:r>
              <a:rPr lang="en-US" sz="4400" b="1" dirty="0" smtClean="0">
                <a:latin typeface="Mistral" panose="03090702030407020403" pitchFamily="66" charset="0"/>
              </a:rPr>
              <a:t>ow do we do that????</a:t>
            </a:r>
            <a:endParaRPr lang="en-US" sz="4400" b="1" dirty="0">
              <a:latin typeface="Mistral" panose="03090702030407020403" pitchFamily="66" charset="0"/>
            </a:endParaRPr>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a:t>
            </a:r>
            <a:r>
              <a:rPr lang="en-US" b="1" dirty="0" smtClean="0">
                <a:latin typeface="Mistral" panose="03090702030407020403" pitchFamily="66" charset="0"/>
              </a:rPr>
              <a:t>WE WANT </a:t>
            </a:r>
            <a:r>
              <a:rPr lang="en-US" dirty="0" smtClean="0"/>
              <a:t>them to know?</a:t>
            </a:r>
            <a:endParaRPr lang="en-US" dirty="0"/>
          </a:p>
        </p:txBody>
      </p:sp>
    </p:spTree>
    <p:extLst>
      <p:ext uri="{BB962C8B-B14F-4D97-AF65-F5344CB8AC3E}">
        <p14:creationId xmlns:p14="http://schemas.microsoft.com/office/powerpoint/2010/main" val="3378328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1335" y="2547257"/>
            <a:ext cx="7623959" cy="3521034"/>
          </a:xfrm>
        </p:spPr>
        <p:txBody>
          <a:bodyPr>
            <a:normAutofit lnSpcReduction="10000"/>
          </a:bodyPr>
          <a:lstStyle/>
          <a:p>
            <a:r>
              <a:rPr lang="en-US" dirty="0" smtClean="0"/>
              <a:t>Timely Reports … by January 31 … preferably mailed</a:t>
            </a:r>
          </a:p>
          <a:p>
            <a:r>
              <a:rPr lang="en-US" dirty="0" smtClean="0"/>
              <a:t>Accurate Reports … Reconcile your parishioner data system to your accounting system</a:t>
            </a:r>
          </a:p>
          <a:p>
            <a:pPr lvl="1"/>
            <a:r>
              <a:rPr lang="en-US" dirty="0" smtClean="0"/>
              <a:t>Reconcile by deposit &amp; monthly year to date</a:t>
            </a:r>
          </a:p>
          <a:p>
            <a:r>
              <a:rPr lang="en-US" dirty="0" smtClean="0"/>
              <a:t>Complete Reports … Include all contributions</a:t>
            </a:r>
          </a:p>
          <a:p>
            <a:pPr lvl="1"/>
            <a:r>
              <a:rPr lang="en-US" dirty="0" smtClean="0"/>
              <a:t>Contributions, Non-Cash items, Mass Stipends, Parish-Related Collections, Other …</a:t>
            </a:r>
            <a:endParaRPr lang="en-US" dirty="0" smtClean="0">
              <a:solidFill>
                <a:srgbClr val="FF0000"/>
              </a:solidFill>
            </a:endParaRPr>
          </a:p>
          <a:p>
            <a:pPr lvl="1"/>
            <a:r>
              <a:rPr lang="en-US" dirty="0" smtClean="0">
                <a:solidFill>
                  <a:schemeClr val="tx1"/>
                </a:solidFill>
              </a:rPr>
              <a:t>What about? Collections for others, </a:t>
            </a:r>
            <a:r>
              <a:rPr lang="en-US" dirty="0">
                <a:solidFill>
                  <a:schemeClr val="tx1"/>
                </a:solidFill>
              </a:rPr>
              <a:t>Third Party </a:t>
            </a:r>
            <a:r>
              <a:rPr lang="en-US" dirty="0" smtClean="0">
                <a:solidFill>
                  <a:schemeClr val="tx1"/>
                </a:solidFill>
              </a:rPr>
              <a:t>Matching, Memorials, Special Collections, Other …</a:t>
            </a:r>
            <a:endParaRPr lang="en-US" dirty="0">
              <a:solidFill>
                <a:schemeClr val="tx1"/>
              </a:solidFill>
            </a:endParaRPr>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a:t>
            </a:r>
            <a:r>
              <a:rPr lang="en-US" b="1" dirty="0" smtClean="0">
                <a:latin typeface="Mistral" panose="03090702030407020403" pitchFamily="66" charset="0"/>
              </a:rPr>
              <a:t>WE WANT </a:t>
            </a:r>
            <a:r>
              <a:rPr lang="en-US" dirty="0" smtClean="0"/>
              <a:t>them to know?</a:t>
            </a:r>
            <a:endParaRPr lang="en-US" dirty="0"/>
          </a:p>
        </p:txBody>
      </p:sp>
    </p:spTree>
    <p:extLst>
      <p:ext uri="{BB962C8B-B14F-4D97-AF65-F5344CB8AC3E}">
        <p14:creationId xmlns:p14="http://schemas.microsoft.com/office/powerpoint/2010/main" val="381826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463" y="3162574"/>
            <a:ext cx="5544785" cy="2893842"/>
          </a:xfrm>
        </p:spPr>
        <p:txBody>
          <a:bodyPr>
            <a:normAutofit/>
          </a:bodyPr>
          <a:lstStyle/>
          <a:p>
            <a:pPr marL="0" indent="0" algn="ctr">
              <a:buNone/>
            </a:pPr>
            <a:r>
              <a:rPr lang="en-US" sz="4400" dirty="0" smtClean="0"/>
              <a:t>Sounds like Over-Kill???</a:t>
            </a:r>
          </a:p>
          <a:p>
            <a:pPr marL="0" indent="0" algn="ctr">
              <a:buNone/>
            </a:pPr>
            <a:endParaRPr lang="en-US" sz="4400" dirty="0"/>
          </a:p>
          <a:p>
            <a:pPr marL="0" indent="0" algn="ctr">
              <a:buNone/>
            </a:pPr>
            <a:r>
              <a:rPr lang="en-US" sz="4400" dirty="0" smtClean="0"/>
              <a:t>(. . . or does it?)</a:t>
            </a:r>
            <a:endParaRPr lang="en-US" sz="4400" dirty="0"/>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a:t>
            </a:r>
            <a:r>
              <a:rPr lang="en-US" b="1" dirty="0" smtClean="0">
                <a:latin typeface="Mistral" panose="03090702030407020403" pitchFamily="66" charset="0"/>
              </a:rPr>
              <a:t>WE WANT </a:t>
            </a:r>
            <a:r>
              <a:rPr lang="en-US" dirty="0" smtClean="0"/>
              <a:t>them to know?</a:t>
            </a:r>
            <a:endParaRPr lang="en-US" dirty="0"/>
          </a:p>
        </p:txBody>
      </p:sp>
    </p:spTree>
    <p:extLst>
      <p:ext uri="{BB962C8B-B14F-4D97-AF65-F5344CB8AC3E}">
        <p14:creationId xmlns:p14="http://schemas.microsoft.com/office/powerpoint/2010/main" val="16029031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1917" y="3162574"/>
            <a:ext cx="9072748" cy="2893842"/>
          </a:xfrm>
        </p:spPr>
        <p:txBody>
          <a:bodyPr>
            <a:normAutofit fontScale="85000" lnSpcReduction="20000"/>
          </a:bodyPr>
          <a:lstStyle/>
          <a:p>
            <a:pPr marL="0" indent="0" algn="ctr">
              <a:buNone/>
            </a:pPr>
            <a:r>
              <a:rPr lang="en-US" sz="4400" dirty="0" smtClean="0"/>
              <a:t>Our communities have a </a:t>
            </a:r>
            <a:r>
              <a:rPr lang="en-US" sz="4400" b="1" dirty="0" smtClean="0"/>
              <a:t>RIGHT </a:t>
            </a:r>
            <a:r>
              <a:rPr lang="en-US" sz="4400" dirty="0" smtClean="0"/>
              <a:t>to </a:t>
            </a:r>
            <a:r>
              <a:rPr lang="en-US" sz="4400" b="1" dirty="0" smtClean="0"/>
              <a:t>EXPECT</a:t>
            </a:r>
            <a:r>
              <a:rPr lang="en-US" sz="4400" dirty="0" smtClean="0"/>
              <a:t> that we have </a:t>
            </a:r>
            <a:r>
              <a:rPr lang="en-US" sz="4400" b="1" dirty="0" smtClean="0"/>
              <a:t>ACCURATELY</a:t>
            </a:r>
            <a:r>
              <a:rPr lang="en-US" sz="4400" dirty="0" smtClean="0"/>
              <a:t> accounted for </a:t>
            </a:r>
            <a:r>
              <a:rPr lang="en-US" sz="4400" b="1" dirty="0" smtClean="0"/>
              <a:t>EVERY</a:t>
            </a:r>
            <a:r>
              <a:rPr lang="en-US" sz="4400" dirty="0" smtClean="0"/>
              <a:t> donation</a:t>
            </a:r>
          </a:p>
          <a:p>
            <a:pPr marL="0" indent="0" algn="ctr">
              <a:buNone/>
            </a:pPr>
            <a:endParaRPr lang="en-US" sz="4400" dirty="0"/>
          </a:p>
          <a:p>
            <a:pPr marL="0" indent="0" algn="ctr">
              <a:buNone/>
            </a:pPr>
            <a:r>
              <a:rPr lang="en-US" sz="4400" dirty="0" smtClean="0"/>
              <a:t>Donations are given of free will …. </a:t>
            </a:r>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a:t>
            </a:r>
            <a:r>
              <a:rPr lang="en-US" b="1" dirty="0" smtClean="0">
                <a:latin typeface="Mistral" panose="03090702030407020403" pitchFamily="66" charset="0"/>
              </a:rPr>
              <a:t>WE WANT </a:t>
            </a:r>
            <a:r>
              <a:rPr lang="en-US" dirty="0" smtClean="0"/>
              <a:t>them to know?</a:t>
            </a:r>
            <a:endParaRPr lang="en-US" dirty="0"/>
          </a:p>
        </p:txBody>
      </p:sp>
    </p:spTree>
    <p:extLst>
      <p:ext uri="{BB962C8B-B14F-4D97-AF65-F5344CB8AC3E}">
        <p14:creationId xmlns:p14="http://schemas.microsoft.com/office/powerpoint/2010/main" val="13806557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0451" y="3221951"/>
            <a:ext cx="6839196" cy="2893842"/>
          </a:xfrm>
        </p:spPr>
        <p:txBody>
          <a:bodyPr>
            <a:normAutofit/>
          </a:bodyPr>
          <a:lstStyle/>
          <a:p>
            <a:pPr marL="0" indent="0" algn="ctr">
              <a:buNone/>
            </a:pPr>
            <a:r>
              <a:rPr lang="en-US" sz="4400" b="1" dirty="0" smtClean="0"/>
              <a:t>ACCURACY</a:t>
            </a:r>
          </a:p>
          <a:p>
            <a:pPr marL="0" indent="0" algn="ctr">
              <a:buNone/>
            </a:pPr>
            <a:r>
              <a:rPr lang="en-US" sz="4400" b="1" dirty="0" smtClean="0"/>
              <a:t>BUILDS </a:t>
            </a:r>
          </a:p>
          <a:p>
            <a:pPr marL="0" indent="0" algn="ctr">
              <a:buNone/>
            </a:pPr>
            <a:r>
              <a:rPr lang="en-US" sz="4400" b="1" dirty="0" smtClean="0"/>
              <a:t>CREDIBILITY</a:t>
            </a:r>
            <a:endParaRPr lang="en-US" sz="4400" b="1" dirty="0"/>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a:t>
            </a:r>
            <a:r>
              <a:rPr lang="en-US" b="1" dirty="0" smtClean="0">
                <a:latin typeface="Mistral" panose="03090702030407020403" pitchFamily="66" charset="0"/>
              </a:rPr>
              <a:t>WE WANT </a:t>
            </a:r>
            <a:r>
              <a:rPr lang="en-US" dirty="0" smtClean="0"/>
              <a:t>them to know?</a:t>
            </a:r>
            <a:endParaRPr lang="en-US" dirty="0"/>
          </a:p>
        </p:txBody>
      </p:sp>
    </p:spTree>
    <p:extLst>
      <p:ext uri="{BB962C8B-B14F-4D97-AF65-F5344CB8AC3E}">
        <p14:creationId xmlns:p14="http://schemas.microsoft.com/office/powerpoint/2010/main" val="42807962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0451" y="3221951"/>
            <a:ext cx="6839196" cy="2893842"/>
          </a:xfrm>
        </p:spPr>
        <p:txBody>
          <a:bodyPr>
            <a:normAutofit/>
          </a:bodyPr>
          <a:lstStyle/>
          <a:p>
            <a:pPr marL="0" indent="0" algn="ctr">
              <a:buNone/>
            </a:pPr>
            <a:r>
              <a:rPr lang="en-US" sz="4400" b="1" dirty="0" smtClean="0"/>
              <a:t>CREDIBILITY</a:t>
            </a:r>
          </a:p>
          <a:p>
            <a:pPr marL="0" indent="0" algn="ctr">
              <a:buNone/>
            </a:pPr>
            <a:r>
              <a:rPr lang="en-US" sz="4400" b="1" dirty="0" smtClean="0"/>
              <a:t> TRANSFORMS</a:t>
            </a:r>
          </a:p>
          <a:p>
            <a:pPr marL="0" indent="0" algn="ctr">
              <a:buNone/>
            </a:pPr>
            <a:r>
              <a:rPr lang="en-US" sz="4400" b="1" dirty="0" smtClean="0"/>
              <a:t>INTO TRUST</a:t>
            </a:r>
            <a:endParaRPr lang="en-US" sz="4400" b="1" dirty="0"/>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a:t>
            </a:r>
            <a:r>
              <a:rPr lang="en-US" b="1" dirty="0" smtClean="0">
                <a:latin typeface="Mistral" panose="03090702030407020403" pitchFamily="66" charset="0"/>
              </a:rPr>
              <a:t>WE WANT </a:t>
            </a:r>
            <a:r>
              <a:rPr lang="en-US" dirty="0" smtClean="0"/>
              <a:t>them to know?</a:t>
            </a:r>
            <a:endParaRPr lang="en-US" dirty="0"/>
          </a:p>
        </p:txBody>
      </p:sp>
    </p:spTree>
    <p:extLst>
      <p:ext uri="{BB962C8B-B14F-4D97-AF65-F5344CB8AC3E}">
        <p14:creationId xmlns:p14="http://schemas.microsoft.com/office/powerpoint/2010/main" val="27478866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0451" y="3221951"/>
            <a:ext cx="6839196" cy="2893842"/>
          </a:xfrm>
        </p:spPr>
        <p:txBody>
          <a:bodyPr>
            <a:normAutofit/>
          </a:bodyPr>
          <a:lstStyle/>
          <a:p>
            <a:pPr marL="0" indent="0" algn="ctr">
              <a:buNone/>
            </a:pPr>
            <a:r>
              <a:rPr lang="en-US" sz="4400" b="1" dirty="0" smtClean="0"/>
              <a:t>TRUST</a:t>
            </a:r>
          </a:p>
          <a:p>
            <a:pPr marL="0" indent="0" algn="ctr">
              <a:buNone/>
            </a:pPr>
            <a:r>
              <a:rPr lang="en-US" sz="4400" b="1" dirty="0" smtClean="0"/>
              <a:t>BUILDS</a:t>
            </a:r>
          </a:p>
          <a:p>
            <a:pPr marL="0" indent="0" algn="ctr">
              <a:buNone/>
            </a:pPr>
            <a:r>
              <a:rPr lang="en-US" sz="4400" b="1" dirty="0" smtClean="0"/>
              <a:t>COMMUMITY</a:t>
            </a:r>
            <a:endParaRPr lang="en-US" sz="4400" b="1" dirty="0"/>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a:t>
            </a:r>
            <a:r>
              <a:rPr lang="en-US" b="1" dirty="0" smtClean="0">
                <a:latin typeface="Mistral" panose="03090702030407020403" pitchFamily="66" charset="0"/>
              </a:rPr>
              <a:t>WE WANT </a:t>
            </a:r>
            <a:r>
              <a:rPr lang="en-US" dirty="0" smtClean="0"/>
              <a:t>them to know?</a:t>
            </a:r>
            <a:endParaRPr lang="en-US" dirty="0"/>
          </a:p>
        </p:txBody>
      </p:sp>
    </p:spTree>
    <p:extLst>
      <p:ext uri="{BB962C8B-B14F-4D97-AF65-F5344CB8AC3E}">
        <p14:creationId xmlns:p14="http://schemas.microsoft.com/office/powerpoint/2010/main" val="17896371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0451" y="3221951"/>
            <a:ext cx="6839196" cy="2893842"/>
          </a:xfrm>
        </p:spPr>
        <p:txBody>
          <a:bodyPr>
            <a:normAutofit/>
          </a:bodyPr>
          <a:lstStyle/>
          <a:p>
            <a:pPr marL="0" indent="0" algn="ctr">
              <a:buNone/>
            </a:pPr>
            <a:r>
              <a:rPr lang="en-US" sz="4400" b="1" dirty="0" smtClean="0"/>
              <a:t>MOST IMPORTANT ….</a:t>
            </a:r>
          </a:p>
          <a:p>
            <a:pPr marL="0" indent="0" algn="ctr">
              <a:buNone/>
            </a:pPr>
            <a:endParaRPr lang="en-US" sz="4400" b="1" dirty="0"/>
          </a:p>
          <a:p>
            <a:pPr marL="0" indent="0" algn="ctr">
              <a:buNone/>
            </a:pPr>
            <a:r>
              <a:rPr lang="en-US" sz="4400" b="1" dirty="0" smtClean="0"/>
              <a:t>SAY THANK YOU!</a:t>
            </a:r>
            <a:endParaRPr lang="en-US" sz="4400" b="1" dirty="0"/>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a:t>
            </a:r>
            <a:r>
              <a:rPr lang="en-US" b="1" dirty="0" smtClean="0">
                <a:latin typeface="Mistral" panose="03090702030407020403" pitchFamily="66" charset="0"/>
              </a:rPr>
              <a:t>WE WANT </a:t>
            </a:r>
            <a:r>
              <a:rPr lang="en-US" dirty="0" smtClean="0"/>
              <a:t>them to know?</a:t>
            </a:r>
            <a:endParaRPr lang="en-US" dirty="0"/>
          </a:p>
        </p:txBody>
      </p:sp>
    </p:spTree>
    <p:extLst>
      <p:ext uri="{BB962C8B-B14F-4D97-AF65-F5344CB8AC3E}">
        <p14:creationId xmlns:p14="http://schemas.microsoft.com/office/powerpoint/2010/main" val="4232716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6312" y="3004457"/>
            <a:ext cx="8205850" cy="3123210"/>
          </a:xfrm>
        </p:spPr>
        <p:txBody>
          <a:bodyPr>
            <a:normAutofit/>
          </a:bodyPr>
          <a:lstStyle/>
          <a:p>
            <a:pPr marL="0" indent="0" algn="ctr">
              <a:buNone/>
            </a:pPr>
            <a:r>
              <a:rPr lang="en-US" sz="4000" b="1" dirty="0" smtClean="0"/>
              <a:t>Gratitude Promotes Community</a:t>
            </a:r>
          </a:p>
          <a:p>
            <a:pPr marL="0" indent="0" algn="ctr">
              <a:buNone/>
            </a:pPr>
            <a:r>
              <a:rPr lang="en-US" sz="4000" b="1" dirty="0" smtClean="0"/>
              <a:t>Community Proclaims Christ</a:t>
            </a:r>
          </a:p>
          <a:p>
            <a:pPr marL="0" indent="0" algn="ctr">
              <a:buNone/>
            </a:pPr>
            <a:r>
              <a:rPr lang="en-US" sz="4000" b="1" dirty="0" smtClean="0"/>
              <a:t>We are all part of the Mission</a:t>
            </a:r>
            <a:endParaRPr lang="en-US" sz="4000" b="1" dirty="0"/>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r>
              <a:rPr lang="en-US" dirty="0" smtClean="0"/>
              <a:t>What do </a:t>
            </a:r>
            <a:r>
              <a:rPr lang="en-US" b="1" dirty="0" smtClean="0">
                <a:latin typeface="Mistral" panose="03090702030407020403" pitchFamily="66" charset="0"/>
              </a:rPr>
              <a:t>WE WANT </a:t>
            </a:r>
            <a:r>
              <a:rPr lang="en-US" dirty="0" smtClean="0"/>
              <a:t>them to know?</a:t>
            </a:r>
            <a:endParaRPr lang="en-US" dirty="0"/>
          </a:p>
        </p:txBody>
      </p:sp>
    </p:spTree>
    <p:extLst>
      <p:ext uri="{BB962C8B-B14F-4D97-AF65-F5344CB8AC3E}">
        <p14:creationId xmlns:p14="http://schemas.microsoft.com/office/powerpoint/2010/main" val="154563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485900" y="660400"/>
            <a:ext cx="10045700" cy="1020763"/>
          </a:xfrm>
        </p:spPr>
        <p:txBody>
          <a:bodyPr>
            <a:noAutofit/>
          </a:bodyPr>
          <a:lstStyle/>
          <a:p>
            <a:pPr algn="l"/>
            <a:r>
              <a:rPr lang="en-US" sz="3200" b="1" dirty="0"/>
              <a:t>What does this have to do with my </a:t>
            </a:r>
            <a:r>
              <a:rPr lang="en-US" sz="3200" b="1" dirty="0" smtClean="0"/>
              <a:t>School/Parish?</a:t>
            </a:r>
            <a:endParaRPr lang="en-US" sz="3200" b="1" dirty="0"/>
          </a:p>
        </p:txBody>
      </p:sp>
      <p:sp>
        <p:nvSpPr>
          <p:cNvPr id="15" name="TextBox 14"/>
          <p:cNvSpPr txBox="1"/>
          <p:nvPr/>
        </p:nvSpPr>
        <p:spPr>
          <a:xfrm>
            <a:off x="1638300" y="1681843"/>
            <a:ext cx="10052956" cy="5047536"/>
          </a:xfrm>
          <a:prstGeom prst="rect">
            <a:avLst/>
          </a:prstGeom>
          <a:noFill/>
        </p:spPr>
        <p:txBody>
          <a:bodyPr wrap="square" rtlCol="0">
            <a:spAutoFit/>
          </a:bodyPr>
          <a:lstStyle/>
          <a:p>
            <a:r>
              <a:rPr lang="en-US" sz="2800" b="1" dirty="0">
                <a:solidFill>
                  <a:schemeClr val="accent2"/>
                </a:solidFill>
              </a:rPr>
              <a:t>Negligent Hiring </a:t>
            </a:r>
            <a:r>
              <a:rPr lang="en-US" sz="2800" dirty="0"/>
              <a:t>– Employers who hire workers they knew, or with reasonable diligence should have known, were unsuitable.</a:t>
            </a:r>
          </a:p>
          <a:p>
            <a:endParaRPr lang="en-US" sz="2800" b="1" dirty="0">
              <a:solidFill>
                <a:srgbClr val="FFFF00"/>
              </a:solidFill>
            </a:endParaRPr>
          </a:p>
          <a:p>
            <a:r>
              <a:rPr lang="en-US" sz="2800" b="1" dirty="0" smtClean="0">
                <a:solidFill>
                  <a:schemeClr val="accent2"/>
                </a:solidFill>
              </a:rPr>
              <a:t>Adverse Employment Action </a:t>
            </a:r>
            <a:r>
              <a:rPr lang="en-US" sz="2800" dirty="0" smtClean="0"/>
              <a:t>– Actions taken by the employer that have a negative impact on terms or conditions of an individual’s employment.  </a:t>
            </a:r>
          </a:p>
          <a:p>
            <a:endParaRPr lang="en-US" sz="2800" dirty="0" smtClean="0"/>
          </a:p>
          <a:p>
            <a:r>
              <a:rPr lang="en-US" sz="2800" b="1" dirty="0" smtClean="0">
                <a:solidFill>
                  <a:schemeClr val="accent2"/>
                </a:solidFill>
              </a:rPr>
              <a:t>Disparate Treatment </a:t>
            </a:r>
            <a:r>
              <a:rPr lang="en-US" sz="2800" dirty="0" smtClean="0"/>
              <a:t>– Different &amp; unfavorable treatment built on membership in a protected class.</a:t>
            </a:r>
          </a:p>
          <a:p>
            <a:endParaRPr lang="en-US" sz="2400" dirty="0"/>
          </a:p>
          <a:p>
            <a:endParaRPr lang="en-US" dirty="0"/>
          </a:p>
        </p:txBody>
      </p:sp>
      <p:pic>
        <p:nvPicPr>
          <p:cNvPr id="5" name="Picture 2" descr="Image result for dogs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7700" y="5459128"/>
            <a:ext cx="1132946" cy="1144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6358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6312" y="3004457"/>
            <a:ext cx="8205850" cy="3123210"/>
          </a:xfrm>
        </p:spPr>
        <p:txBody>
          <a:bodyPr>
            <a:normAutofit/>
          </a:bodyPr>
          <a:lstStyle/>
          <a:p>
            <a:pPr marL="0" indent="0" algn="ctr">
              <a:buNone/>
            </a:pPr>
            <a:r>
              <a:rPr lang="en-US" sz="4000" b="1" dirty="0" smtClean="0"/>
              <a:t>Questions?</a:t>
            </a:r>
            <a:endParaRPr lang="en-US" sz="4000" b="1" dirty="0"/>
          </a:p>
        </p:txBody>
      </p:sp>
      <p:sp>
        <p:nvSpPr>
          <p:cNvPr id="4" name="Title 1"/>
          <p:cNvSpPr>
            <a:spLocks noGrp="1"/>
          </p:cNvSpPr>
          <p:nvPr>
            <p:ph type="title"/>
          </p:nvPr>
        </p:nvSpPr>
        <p:spPr/>
        <p:txBody>
          <a:bodyPr>
            <a:normAutofit fontScale="90000"/>
          </a:bodyPr>
          <a:lstStyle/>
          <a:p>
            <a:r>
              <a:rPr lang="en-US" dirty="0" smtClean="0"/>
              <a:t>Annual Parishioner Statements</a:t>
            </a:r>
            <a:br>
              <a:rPr lang="en-US" dirty="0" smtClean="0"/>
            </a:br>
            <a:endParaRPr lang="en-US" dirty="0"/>
          </a:p>
        </p:txBody>
      </p:sp>
    </p:spTree>
    <p:extLst>
      <p:ext uri="{BB962C8B-B14F-4D97-AF65-F5344CB8AC3E}">
        <p14:creationId xmlns:p14="http://schemas.microsoft.com/office/powerpoint/2010/main" val="424215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63150"/>
          </a:xfrm>
        </p:spPr>
        <p:txBody>
          <a:bodyPr/>
          <a:lstStyle/>
          <a:p>
            <a:r>
              <a:rPr lang="en-US" dirty="0" smtClean="0"/>
              <a:t>Lunch </a:t>
            </a:r>
            <a:endParaRPr lang="en-US" dirty="0"/>
          </a:p>
        </p:txBody>
      </p:sp>
      <p:pic>
        <p:nvPicPr>
          <p:cNvPr id="1026" name="Picture 2" descr="Meal Prayer Bounty Brea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1170" y="1432619"/>
            <a:ext cx="6521570" cy="48911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40217" y="-1"/>
            <a:ext cx="1695617" cy="2352370"/>
          </a:xfrm>
          <a:prstGeom prst="rect">
            <a:avLst/>
          </a:prstGeom>
        </p:spPr>
      </p:pic>
    </p:spTree>
    <p:extLst>
      <p:ext uri="{BB962C8B-B14F-4D97-AF65-F5344CB8AC3E}">
        <p14:creationId xmlns:p14="http://schemas.microsoft.com/office/powerpoint/2010/main" val="16588352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914400"/>
            <a:ext cx="8911687" cy="3338944"/>
          </a:xfrm>
        </p:spPr>
        <p:txBody>
          <a:bodyPr/>
          <a:lstStyle/>
          <a:p>
            <a:r>
              <a:rPr lang="en-US" dirty="0" smtClean="0"/>
              <a:t>Building &amp; Grounds Committees – Art Scheuber</a:t>
            </a:r>
            <a:endParaRPr lang="en-US" dirty="0"/>
          </a:p>
        </p:txBody>
      </p:sp>
    </p:spTree>
    <p:extLst>
      <p:ext uri="{BB962C8B-B14F-4D97-AF65-F5344CB8AC3E}">
        <p14:creationId xmlns:p14="http://schemas.microsoft.com/office/powerpoint/2010/main" val="1087452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886690"/>
            <a:ext cx="8911687" cy="4405745"/>
          </a:xfrm>
        </p:spPr>
        <p:txBody>
          <a:bodyPr>
            <a:normAutofit/>
          </a:bodyPr>
          <a:lstStyle/>
          <a:p>
            <a:r>
              <a:rPr lang="en-US" dirty="0" smtClean="0"/>
              <a:t>Up Next:</a:t>
            </a:r>
            <a:br>
              <a:rPr lang="en-US" dirty="0" smtClean="0"/>
            </a:br>
            <a:r>
              <a:rPr lang="en-US" dirty="0"/>
              <a:t/>
            </a:r>
            <a:br>
              <a:rPr lang="en-US" dirty="0"/>
            </a:br>
            <a:r>
              <a:rPr lang="en-US" dirty="0" smtClean="0"/>
              <a:t>Catholic Mutual as a Partner in your Parish Work – Molly Hatfield</a:t>
            </a:r>
            <a:endParaRPr lang="en-US" dirty="0"/>
          </a:p>
        </p:txBody>
      </p:sp>
    </p:spTree>
    <p:extLst>
      <p:ext uri="{BB962C8B-B14F-4D97-AF65-F5344CB8AC3E}">
        <p14:creationId xmlns:p14="http://schemas.microsoft.com/office/powerpoint/2010/main" val="361855544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algn="ctr"/>
            <a:r>
              <a:rPr lang="en-US" b="1" dirty="0"/>
              <a:t>Catholic Mutual Group</a:t>
            </a:r>
            <a:br>
              <a:rPr lang="en-US" b="1" dirty="0"/>
            </a:br>
            <a:r>
              <a:rPr lang="en-US" dirty="0"/>
              <a:t>Archdiocese of Milwaukee Participant’s Indemnity Plan Irrevocable Trust (PIPIT</a:t>
            </a:r>
            <a:r>
              <a:rPr lang="en-US" dirty="0" smtClean="0"/>
              <a:t>)</a:t>
            </a:r>
            <a:endParaRPr lang="en-US" dirty="0"/>
          </a:p>
        </p:txBody>
      </p:sp>
      <p:sp>
        <p:nvSpPr>
          <p:cNvPr id="5" name="Subtitle 4"/>
          <p:cNvSpPr>
            <a:spLocks noGrp="1"/>
          </p:cNvSpPr>
          <p:nvPr>
            <p:ph type="subTitle" idx="1"/>
          </p:nvPr>
        </p:nvSpPr>
        <p:spPr/>
        <p:txBody>
          <a:bodyPr/>
          <a:lstStyle/>
          <a:p>
            <a:pPr algn="ctr"/>
            <a:r>
              <a:rPr lang="en-US" dirty="0"/>
              <a:t>New Business Administrator </a:t>
            </a:r>
            <a:r>
              <a:rPr lang="en-US" dirty="0" smtClean="0"/>
              <a:t>Institute</a:t>
            </a:r>
          </a:p>
          <a:p>
            <a:pPr algn="ctr"/>
            <a:r>
              <a:rPr lang="en-US" dirty="0" smtClean="0"/>
              <a:t>November </a:t>
            </a:r>
            <a:r>
              <a:rPr lang="en-US" dirty="0"/>
              <a:t>13, 2019</a:t>
            </a:r>
            <a:br>
              <a:rPr lang="en-US" dirty="0"/>
            </a:br>
            <a:endParaRPr lang="en-US" dirty="0"/>
          </a:p>
        </p:txBody>
      </p:sp>
    </p:spTree>
    <p:extLst>
      <p:ext uri="{BB962C8B-B14F-4D97-AF65-F5344CB8AC3E}">
        <p14:creationId xmlns:p14="http://schemas.microsoft.com/office/powerpoint/2010/main" val="23623472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 #1</a:t>
            </a:r>
            <a:br>
              <a:rPr lang="en-US" dirty="0"/>
            </a:br>
            <a:endParaRPr lang="en-US" dirty="0"/>
          </a:p>
        </p:txBody>
      </p:sp>
      <p:sp>
        <p:nvSpPr>
          <p:cNvPr id="4" name="Content Placeholder 3"/>
          <p:cNvSpPr>
            <a:spLocks noGrp="1"/>
          </p:cNvSpPr>
          <p:nvPr>
            <p:ph idx="1"/>
          </p:nvPr>
        </p:nvSpPr>
        <p:spPr>
          <a:xfrm>
            <a:off x="2589212" y="1431985"/>
            <a:ext cx="8915400" cy="4899804"/>
          </a:xfrm>
        </p:spPr>
        <p:txBody>
          <a:bodyPr>
            <a:normAutofit/>
          </a:bodyPr>
          <a:lstStyle/>
          <a:p>
            <a:r>
              <a:rPr lang="en-US" sz="2800" b="1" dirty="0">
                <a:solidFill>
                  <a:srgbClr val="2E74B6"/>
                </a:solidFill>
                <a:latin typeface="Calibri-Bold"/>
              </a:rPr>
              <a:t>Who is Catholic Mutual Group and how is it different from a standard insurance company?</a:t>
            </a:r>
          </a:p>
          <a:p>
            <a:r>
              <a:rPr lang="en-US" sz="2400" dirty="0">
                <a:solidFill>
                  <a:srgbClr val="000000"/>
                </a:solidFill>
                <a:latin typeface="Calibri" panose="020F0502020204030204" pitchFamily="34" charset="0"/>
              </a:rPr>
              <a:t>Catholic Mutual is a Catholic not-for-profit that administers a property and liability self-insurance program of the Catholic Church in North America. We have been the administrator of the Archdiocese of Milwaukee’s Protected Self-Insurance Program since 1987. We are not an insurance company. Funding for the program comes directly from the premiums paid by the members. The Participant’s Indemnity Plan Irrevocable Trust, or PIPIT, holds the funds that are paid by the parishes and organizations in the Archdiocese of Milwaukee, which are used to pay the administrative costs of the program and claims.</a:t>
            </a:r>
            <a:endParaRPr lang="en-US" sz="2400" dirty="0"/>
          </a:p>
          <a:p>
            <a:endParaRPr lang="en-US" dirty="0"/>
          </a:p>
        </p:txBody>
      </p:sp>
    </p:spTree>
    <p:extLst>
      <p:ext uri="{BB962C8B-B14F-4D97-AF65-F5344CB8AC3E}">
        <p14:creationId xmlns:p14="http://schemas.microsoft.com/office/powerpoint/2010/main" val="200327799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#2</a:t>
            </a:r>
            <a:br>
              <a:rPr lang="en-US" dirty="0"/>
            </a:br>
            <a:endParaRPr lang="en-US" dirty="0"/>
          </a:p>
        </p:txBody>
      </p:sp>
      <p:sp>
        <p:nvSpPr>
          <p:cNvPr id="3" name="Content Placeholder 2"/>
          <p:cNvSpPr>
            <a:spLocks noGrp="1"/>
          </p:cNvSpPr>
          <p:nvPr>
            <p:ph idx="1"/>
          </p:nvPr>
        </p:nvSpPr>
        <p:spPr>
          <a:xfrm>
            <a:off x="2589211" y="1302589"/>
            <a:ext cx="8849415" cy="5357003"/>
          </a:xfrm>
        </p:spPr>
        <p:txBody>
          <a:bodyPr>
            <a:normAutofit fontScale="85000" lnSpcReduction="20000"/>
          </a:bodyPr>
          <a:lstStyle/>
          <a:p>
            <a:r>
              <a:rPr lang="en-US" sz="2200" b="1" dirty="0">
                <a:solidFill>
                  <a:srgbClr val="2E74B6"/>
                </a:solidFill>
                <a:latin typeface="Calibri-Bold"/>
              </a:rPr>
              <a:t>Who are your local Catholic Mutual representatives?</a:t>
            </a:r>
          </a:p>
          <a:p>
            <a:endParaRPr lang="en-US" sz="2200" b="1" dirty="0">
              <a:solidFill>
                <a:srgbClr val="2E74B6"/>
              </a:solidFill>
              <a:latin typeface="Calibri-Bold"/>
            </a:endParaRPr>
          </a:p>
          <a:p>
            <a:r>
              <a:rPr lang="en-US" sz="2200" b="1" dirty="0">
                <a:solidFill>
                  <a:srgbClr val="000000"/>
                </a:solidFill>
                <a:latin typeface="Calibri-Bold"/>
              </a:rPr>
              <a:t>Molly Hatfield, Claims Risk Manager II and Office Manager</a:t>
            </a:r>
          </a:p>
          <a:p>
            <a:r>
              <a:rPr lang="en-US" sz="2200" dirty="0">
                <a:solidFill>
                  <a:srgbClr val="000000"/>
                </a:solidFill>
                <a:latin typeface="Calibri-Bold"/>
              </a:rPr>
              <a:t>Claims, risk management, on-site inspections, policy, employment and sensitive issues</a:t>
            </a:r>
          </a:p>
          <a:p>
            <a:endParaRPr lang="en-US" sz="2200" b="1" dirty="0">
              <a:solidFill>
                <a:srgbClr val="000000"/>
              </a:solidFill>
              <a:latin typeface="Calibri-Bold"/>
            </a:endParaRPr>
          </a:p>
          <a:p>
            <a:r>
              <a:rPr lang="en-US" sz="2200" b="1" dirty="0">
                <a:solidFill>
                  <a:srgbClr val="000000"/>
                </a:solidFill>
                <a:latin typeface="Calibri-Bold"/>
              </a:rPr>
              <a:t>Jennifer </a:t>
            </a:r>
            <a:r>
              <a:rPr lang="en-US" sz="2200" b="1" dirty="0" err="1">
                <a:solidFill>
                  <a:srgbClr val="000000"/>
                </a:solidFill>
                <a:latin typeface="Calibri-Bold"/>
              </a:rPr>
              <a:t>Brokmeier</a:t>
            </a:r>
            <a:r>
              <a:rPr lang="en-US" sz="2200" b="1" dirty="0">
                <a:solidFill>
                  <a:srgbClr val="000000"/>
                </a:solidFill>
                <a:latin typeface="Calibri-Bold"/>
              </a:rPr>
              <a:t>, Claims Risk Manager I</a:t>
            </a:r>
          </a:p>
          <a:p>
            <a:r>
              <a:rPr lang="en-US" sz="2200" dirty="0">
                <a:solidFill>
                  <a:srgbClr val="000000"/>
                </a:solidFill>
                <a:latin typeface="Calibri-Bold"/>
              </a:rPr>
              <a:t>Claims (auto specialist), risk management, on-site inspections</a:t>
            </a:r>
          </a:p>
          <a:p>
            <a:endParaRPr lang="en-US" sz="2200" b="1" dirty="0">
              <a:solidFill>
                <a:srgbClr val="000000"/>
              </a:solidFill>
              <a:latin typeface="Calibri-Bold"/>
            </a:endParaRPr>
          </a:p>
          <a:p>
            <a:r>
              <a:rPr lang="en-US" sz="2200" b="1" dirty="0">
                <a:solidFill>
                  <a:srgbClr val="000000"/>
                </a:solidFill>
                <a:latin typeface="Calibri-Bold"/>
              </a:rPr>
              <a:t>Patrick Peyton, Service Office Assistant II</a:t>
            </a:r>
          </a:p>
          <a:p>
            <a:r>
              <a:rPr lang="en-US" sz="2200" dirty="0">
                <a:solidFill>
                  <a:srgbClr val="000000"/>
                </a:solidFill>
                <a:latin typeface="Calibri-Bold"/>
              </a:rPr>
              <a:t>Certificates of insurance, special events coverage, special projects, front office and technical support</a:t>
            </a:r>
          </a:p>
          <a:p>
            <a:endParaRPr lang="en-US" sz="2200" b="1" dirty="0">
              <a:solidFill>
                <a:srgbClr val="000000"/>
              </a:solidFill>
              <a:latin typeface="Calibri-Bold"/>
            </a:endParaRPr>
          </a:p>
          <a:p>
            <a:r>
              <a:rPr lang="en-US" sz="2200" b="1" dirty="0">
                <a:solidFill>
                  <a:srgbClr val="000000"/>
                </a:solidFill>
                <a:latin typeface="Calibri-Bold"/>
              </a:rPr>
              <a:t>In addition to the local Catholic Mutual Office, we have a full staff of risk management, coverage, and </a:t>
            </a:r>
            <a:r>
              <a:rPr lang="en-US" sz="2200" b="1" dirty="0" smtClean="0">
                <a:solidFill>
                  <a:srgbClr val="000000"/>
                </a:solidFill>
                <a:latin typeface="Calibri-Bold"/>
              </a:rPr>
              <a:t>claims specialists </a:t>
            </a:r>
            <a:r>
              <a:rPr lang="en-US" sz="2200" b="1" dirty="0">
                <a:solidFill>
                  <a:srgbClr val="000000"/>
                </a:solidFill>
                <a:latin typeface="Calibri-Bold"/>
              </a:rPr>
              <a:t>in Omaha, Nebraska</a:t>
            </a:r>
            <a:endParaRPr lang="en-US" sz="2200" dirty="0"/>
          </a:p>
          <a:p>
            <a:endParaRPr lang="en-US" dirty="0"/>
          </a:p>
        </p:txBody>
      </p:sp>
    </p:spTree>
    <p:extLst>
      <p:ext uri="{BB962C8B-B14F-4D97-AF65-F5344CB8AC3E}">
        <p14:creationId xmlns:p14="http://schemas.microsoft.com/office/powerpoint/2010/main" val="6324933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 #3</a:t>
            </a:r>
            <a:br>
              <a:rPr lang="en-US" dirty="0"/>
            </a:br>
            <a:endParaRPr lang="en-US" dirty="0"/>
          </a:p>
        </p:txBody>
      </p:sp>
      <p:sp>
        <p:nvSpPr>
          <p:cNvPr id="4" name="Content Placeholder 3"/>
          <p:cNvSpPr>
            <a:spLocks noGrp="1"/>
          </p:cNvSpPr>
          <p:nvPr>
            <p:ph idx="1"/>
          </p:nvPr>
        </p:nvSpPr>
        <p:spPr>
          <a:xfrm>
            <a:off x="1595887" y="1371600"/>
            <a:ext cx="10308566" cy="5253487"/>
          </a:xfrm>
        </p:spPr>
        <p:txBody>
          <a:bodyPr>
            <a:noAutofit/>
          </a:bodyPr>
          <a:lstStyle/>
          <a:p>
            <a:r>
              <a:rPr lang="en-US" sz="2400" b="1" dirty="0">
                <a:solidFill>
                  <a:srgbClr val="2E74B6"/>
                </a:solidFill>
                <a:latin typeface="Calibri-Bold"/>
              </a:rPr>
              <a:t>What does Catholic Mutual do for the Archdiocese of Milwaukee?</a:t>
            </a:r>
          </a:p>
          <a:p>
            <a:r>
              <a:rPr lang="en-US" sz="2400" dirty="0" smtClean="0">
                <a:solidFill>
                  <a:srgbClr val="000000"/>
                </a:solidFill>
                <a:latin typeface="Calibri" panose="020F0502020204030204" pitchFamily="34" charset="0"/>
              </a:rPr>
              <a:t>We </a:t>
            </a:r>
            <a:r>
              <a:rPr lang="en-US" sz="2400" dirty="0">
                <a:solidFill>
                  <a:srgbClr val="000000"/>
                </a:solidFill>
                <a:latin typeface="Calibri" panose="020F0502020204030204" pitchFamily="34" charset="0"/>
              </a:rPr>
              <a:t>investigate and pay property, liability and auto claims and perform safety and risk management duties to mitigate the adverse financial and legal effects of risk for the archdiocese and its parishes, schools and agencies. This is accomplished </a:t>
            </a:r>
            <a:r>
              <a:rPr lang="en-US" sz="2400" dirty="0" smtClean="0">
                <a:solidFill>
                  <a:srgbClr val="000000"/>
                </a:solidFill>
                <a:latin typeface="Calibri" panose="020F0502020204030204" pitchFamily="34" charset="0"/>
              </a:rPr>
              <a:t>by:</a:t>
            </a:r>
          </a:p>
          <a:p>
            <a:pPr lvl="1">
              <a:buFont typeface="Wingdings" panose="05000000000000000000" pitchFamily="2" charset="2"/>
              <a:buChar char="Ø"/>
            </a:pPr>
            <a:r>
              <a:rPr lang="en-US" sz="1800" dirty="0" smtClean="0">
                <a:solidFill>
                  <a:srgbClr val="000000"/>
                </a:solidFill>
                <a:latin typeface="Calibri" panose="020F0502020204030204" pitchFamily="34" charset="0"/>
              </a:rPr>
              <a:t>Investigate </a:t>
            </a:r>
            <a:r>
              <a:rPr lang="en-US" sz="1800" dirty="0">
                <a:solidFill>
                  <a:srgbClr val="000000"/>
                </a:solidFill>
                <a:latin typeface="Calibri" panose="020F0502020204030204" pitchFamily="34" charset="0"/>
              </a:rPr>
              <a:t>and adjust property, liability, and automobile claims for </a:t>
            </a:r>
            <a:r>
              <a:rPr lang="en-US" sz="1800" dirty="0" smtClean="0">
                <a:solidFill>
                  <a:srgbClr val="000000"/>
                </a:solidFill>
                <a:latin typeface="Calibri" panose="020F0502020204030204" pitchFamily="34" charset="0"/>
              </a:rPr>
              <a:t>members.</a:t>
            </a:r>
          </a:p>
          <a:p>
            <a:pPr lvl="1">
              <a:buFont typeface="Wingdings" panose="05000000000000000000" pitchFamily="2" charset="2"/>
              <a:buChar char="Ø"/>
            </a:pPr>
            <a:r>
              <a:rPr lang="en-US" sz="1800" dirty="0" smtClean="0">
                <a:solidFill>
                  <a:srgbClr val="000000"/>
                </a:solidFill>
                <a:latin typeface="Calibri" panose="020F0502020204030204" pitchFamily="34" charset="0"/>
              </a:rPr>
              <a:t>Coordinate </a:t>
            </a:r>
            <a:r>
              <a:rPr lang="en-US" sz="1800" dirty="0">
                <a:solidFill>
                  <a:srgbClr val="000000"/>
                </a:solidFill>
                <a:latin typeface="Calibri" panose="020F0502020204030204" pitchFamily="34" charset="0"/>
              </a:rPr>
              <a:t>the legal defense of our members against 3rd party claims and </a:t>
            </a:r>
            <a:r>
              <a:rPr lang="en-US" sz="1800" dirty="0" smtClean="0">
                <a:solidFill>
                  <a:srgbClr val="000000"/>
                </a:solidFill>
                <a:latin typeface="Calibri" panose="020F0502020204030204" pitchFamily="34" charset="0"/>
              </a:rPr>
              <a:t>lawsuits.</a:t>
            </a:r>
          </a:p>
          <a:p>
            <a:pPr lvl="1">
              <a:buFont typeface="Wingdings" panose="05000000000000000000" pitchFamily="2" charset="2"/>
              <a:buChar char="Ø"/>
            </a:pPr>
            <a:r>
              <a:rPr lang="en-US" sz="1800" dirty="0" smtClean="0">
                <a:solidFill>
                  <a:srgbClr val="000000"/>
                </a:solidFill>
                <a:latin typeface="Calibri" panose="020F0502020204030204" pitchFamily="34" charset="0"/>
              </a:rPr>
              <a:t>Perform </a:t>
            </a:r>
            <a:r>
              <a:rPr lang="en-US" sz="1800" dirty="0">
                <a:solidFill>
                  <a:srgbClr val="000000"/>
                </a:solidFill>
                <a:latin typeface="Calibri" panose="020F0502020204030204" pitchFamily="34" charset="0"/>
              </a:rPr>
              <a:t>on-site safety and risk management inspections of all locations on a yearly </a:t>
            </a:r>
            <a:r>
              <a:rPr lang="en-US" sz="1800" dirty="0" smtClean="0">
                <a:solidFill>
                  <a:srgbClr val="000000"/>
                </a:solidFill>
                <a:latin typeface="Calibri" panose="020F0502020204030204" pitchFamily="34" charset="0"/>
              </a:rPr>
              <a:t>basis.</a:t>
            </a:r>
          </a:p>
          <a:p>
            <a:pPr lvl="1">
              <a:buFont typeface="Wingdings" panose="05000000000000000000" pitchFamily="2" charset="2"/>
              <a:buChar char="Ø"/>
            </a:pPr>
            <a:r>
              <a:rPr lang="en-US" sz="1800" dirty="0" smtClean="0">
                <a:solidFill>
                  <a:srgbClr val="000000"/>
                </a:solidFill>
                <a:latin typeface="Calibri" panose="020F0502020204030204" pitchFamily="34" charset="0"/>
              </a:rPr>
              <a:t>Work </a:t>
            </a:r>
            <a:r>
              <a:rPr lang="en-US" sz="1800" dirty="0">
                <a:solidFill>
                  <a:srgbClr val="000000"/>
                </a:solidFill>
                <a:latin typeface="Calibri" panose="020F0502020204030204" pitchFamily="34" charset="0"/>
              </a:rPr>
              <a:t>with our members to provide answers to questions relating to operational and situational safety and </a:t>
            </a:r>
            <a:r>
              <a:rPr lang="en-US" sz="1800" dirty="0" smtClean="0">
                <a:solidFill>
                  <a:srgbClr val="000000"/>
                </a:solidFill>
                <a:latin typeface="Calibri" panose="020F0502020204030204" pitchFamily="34" charset="0"/>
              </a:rPr>
              <a:t>risk.</a:t>
            </a:r>
          </a:p>
          <a:p>
            <a:pPr lvl="1">
              <a:buFont typeface="Wingdings" panose="05000000000000000000" pitchFamily="2" charset="2"/>
              <a:buChar char="Ø"/>
            </a:pPr>
            <a:r>
              <a:rPr lang="en-US" sz="1800" dirty="0" smtClean="0">
                <a:solidFill>
                  <a:srgbClr val="000000"/>
                </a:solidFill>
                <a:latin typeface="Calibri" panose="020F0502020204030204" pitchFamily="34" charset="0"/>
              </a:rPr>
              <a:t>Review </a:t>
            </a:r>
            <a:r>
              <a:rPr lang="en-US" sz="1800" dirty="0">
                <a:solidFill>
                  <a:srgbClr val="000000"/>
                </a:solidFill>
                <a:latin typeface="Calibri" panose="020F0502020204030204" pitchFamily="34" charset="0"/>
              </a:rPr>
              <a:t>contracts to correct improper or unfair insurance, hold harmless, and indemnification language.</a:t>
            </a:r>
            <a:endParaRPr lang="en-US" sz="1800" dirty="0"/>
          </a:p>
          <a:p>
            <a:endParaRPr lang="en-US" sz="2400" dirty="0"/>
          </a:p>
        </p:txBody>
      </p:sp>
    </p:spTree>
    <p:extLst>
      <p:ext uri="{BB962C8B-B14F-4D97-AF65-F5344CB8AC3E}">
        <p14:creationId xmlns:p14="http://schemas.microsoft.com/office/powerpoint/2010/main" val="12663519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 #3, continued</a:t>
            </a:r>
            <a:br>
              <a:rPr lang="en-US" dirty="0"/>
            </a:br>
            <a:endParaRPr lang="en-US" dirty="0"/>
          </a:p>
        </p:txBody>
      </p:sp>
      <p:sp>
        <p:nvSpPr>
          <p:cNvPr id="4" name="Content Placeholder 3"/>
          <p:cNvSpPr>
            <a:spLocks noGrp="1"/>
          </p:cNvSpPr>
          <p:nvPr>
            <p:ph idx="1"/>
          </p:nvPr>
        </p:nvSpPr>
        <p:spPr>
          <a:xfrm>
            <a:off x="1600200" y="1371600"/>
            <a:ext cx="10075653" cy="5098212"/>
          </a:xfrm>
        </p:spPr>
        <p:txBody>
          <a:bodyPr>
            <a:noAutofit/>
          </a:bodyPr>
          <a:lstStyle/>
          <a:p>
            <a:r>
              <a:rPr lang="en-US" sz="2400" b="1" dirty="0">
                <a:solidFill>
                  <a:srgbClr val="2E74B6"/>
                </a:solidFill>
                <a:latin typeface="Calibri-Bold"/>
              </a:rPr>
              <a:t>What does Catholic Mutual do for the Archdiocese of Milwaukee</a:t>
            </a:r>
            <a:r>
              <a:rPr lang="en-US" sz="2400" b="1" dirty="0" smtClean="0">
                <a:solidFill>
                  <a:srgbClr val="2E74B6"/>
                </a:solidFill>
                <a:latin typeface="Calibri-Bold"/>
              </a:rPr>
              <a:t>?</a:t>
            </a:r>
            <a:endParaRPr lang="en-US" sz="2400" dirty="0">
              <a:latin typeface="Calibri" panose="020F0502020204030204" pitchFamily="34" charset="0"/>
            </a:endParaRPr>
          </a:p>
          <a:p>
            <a:r>
              <a:rPr lang="en-US" sz="2400" dirty="0" smtClean="0">
                <a:latin typeface="Calibri" panose="020F0502020204030204" pitchFamily="34" charset="0"/>
              </a:rPr>
              <a:t>Prepare </a:t>
            </a:r>
            <a:r>
              <a:rPr lang="en-US" sz="2400" dirty="0">
                <a:latin typeface="Calibri" panose="020F0502020204030204" pitchFamily="34" charset="0"/>
              </a:rPr>
              <a:t>certificates of insurance that are required or requested by outside entities for use of their facilities, to obtain special permits for events, or as required by equipment leases (ex. Photocopiers, retreat centers</a:t>
            </a:r>
            <a:r>
              <a:rPr lang="en-US" sz="2400" dirty="0" smtClean="0">
                <a:latin typeface="Calibri" panose="020F0502020204030204" pitchFamily="34" charset="0"/>
              </a:rPr>
              <a:t>).</a:t>
            </a:r>
          </a:p>
          <a:p>
            <a:r>
              <a:rPr lang="en-US" sz="2400" dirty="0" smtClean="0">
                <a:latin typeface="Calibri" panose="020F0502020204030204" pitchFamily="34" charset="0"/>
              </a:rPr>
              <a:t>Collaborate </a:t>
            </a:r>
            <a:r>
              <a:rPr lang="en-US" sz="2400" dirty="0">
                <a:latin typeface="Calibri" panose="020F0502020204030204" pitchFamily="34" charset="0"/>
              </a:rPr>
              <a:t>with archdiocese departments, including the Office of Finance and the School’s Office, in the development and support of best practices and </a:t>
            </a:r>
            <a:r>
              <a:rPr lang="en-US" sz="2400" dirty="0" smtClean="0">
                <a:latin typeface="Calibri" panose="020F0502020204030204" pitchFamily="34" charset="0"/>
              </a:rPr>
              <a:t>policies.</a:t>
            </a:r>
          </a:p>
          <a:p>
            <a:r>
              <a:rPr lang="en-US" sz="2400" dirty="0" smtClean="0">
                <a:latin typeface="Calibri" panose="020F0502020204030204" pitchFamily="34" charset="0"/>
              </a:rPr>
              <a:t>Disseminate </a:t>
            </a:r>
            <a:r>
              <a:rPr lang="en-US" sz="2400" dirty="0">
                <a:latin typeface="Calibri" panose="020F0502020204030204" pitchFamily="34" charset="0"/>
              </a:rPr>
              <a:t>information – using both written materials and on-line training programs for our members on major risk management initiatives on topics including specific accident reduction, human resources</a:t>
            </a:r>
            <a:r>
              <a:rPr lang="en-US" sz="2400" dirty="0" smtClean="0">
                <a:latin typeface="Calibri" panose="020F0502020204030204" pitchFamily="34" charset="0"/>
              </a:rPr>
              <a:t>, financial </a:t>
            </a:r>
            <a:r>
              <a:rPr lang="en-US" sz="2400" dirty="0">
                <a:latin typeface="Calibri" panose="020F0502020204030204" pitchFamily="34" charset="0"/>
              </a:rPr>
              <a:t>management, premises safety, and transportation safety</a:t>
            </a:r>
            <a:r>
              <a:rPr lang="en-US" sz="2400" dirty="0" smtClean="0">
                <a:latin typeface="Calibri" panose="020F0502020204030204" pitchFamily="34" charset="0"/>
              </a:rPr>
              <a:t>.</a:t>
            </a:r>
            <a:endParaRPr lang="en-US" sz="2400" dirty="0">
              <a:latin typeface="Calibri" panose="020F0502020204030204" pitchFamily="34" charset="0"/>
            </a:endParaRPr>
          </a:p>
          <a:p>
            <a:r>
              <a:rPr lang="en-US" sz="2400" dirty="0" smtClean="0">
                <a:latin typeface="Calibri" panose="020F0502020204030204" pitchFamily="34" charset="0"/>
              </a:rPr>
              <a:t>Work </a:t>
            </a:r>
            <a:r>
              <a:rPr lang="en-US" sz="2400" dirty="0">
                <a:latin typeface="Calibri" panose="020F0502020204030204" pitchFamily="34" charset="0"/>
              </a:rPr>
              <a:t>closely with archdiocese human resources on employment issues.</a:t>
            </a:r>
            <a:endParaRPr lang="en-US" sz="2400" dirty="0"/>
          </a:p>
          <a:p>
            <a:endParaRPr lang="en-US" sz="2400" dirty="0"/>
          </a:p>
        </p:txBody>
      </p:sp>
    </p:spTree>
    <p:extLst>
      <p:ext uri="{BB962C8B-B14F-4D97-AF65-F5344CB8AC3E}">
        <p14:creationId xmlns:p14="http://schemas.microsoft.com/office/powerpoint/2010/main" val="9225486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 #4</a:t>
            </a:r>
            <a:br>
              <a:rPr lang="en-US" dirty="0"/>
            </a:br>
            <a:endParaRPr lang="en-US" dirty="0"/>
          </a:p>
        </p:txBody>
      </p:sp>
      <p:sp>
        <p:nvSpPr>
          <p:cNvPr id="4" name="Content Placeholder 3"/>
          <p:cNvSpPr>
            <a:spLocks noGrp="1"/>
          </p:cNvSpPr>
          <p:nvPr>
            <p:ph idx="1"/>
          </p:nvPr>
        </p:nvSpPr>
        <p:spPr>
          <a:xfrm>
            <a:off x="1600199" y="1371599"/>
            <a:ext cx="10131725" cy="5184475"/>
          </a:xfrm>
        </p:spPr>
        <p:txBody>
          <a:bodyPr>
            <a:noAutofit/>
          </a:bodyPr>
          <a:lstStyle/>
          <a:p>
            <a:r>
              <a:rPr lang="en-US" sz="2400" b="1" dirty="0">
                <a:solidFill>
                  <a:srgbClr val="2E74B6"/>
                </a:solidFill>
                <a:latin typeface="Calibri-Bold"/>
              </a:rPr>
              <a:t>What are some common interactions between Catholic Mutual and Business Administrators?</a:t>
            </a:r>
          </a:p>
          <a:p>
            <a:r>
              <a:rPr lang="en-US" sz="2400" dirty="0" smtClean="0">
                <a:solidFill>
                  <a:srgbClr val="000000"/>
                </a:solidFill>
                <a:latin typeface="Calibri" panose="020F0502020204030204" pitchFamily="34" charset="0"/>
              </a:rPr>
              <a:t>Communication </a:t>
            </a:r>
            <a:r>
              <a:rPr lang="en-US" sz="2400" dirty="0">
                <a:solidFill>
                  <a:srgbClr val="000000"/>
                </a:solidFill>
                <a:latin typeface="Calibri" panose="020F0502020204030204" pitchFamily="34" charset="0"/>
              </a:rPr>
              <a:t>about accidents or injuries or problem situations at the parish or school that you feel might develop into a claim. Accident reports can be submitted online at the Catholic Mutual Group website, faxed, or e-mailed to our </a:t>
            </a:r>
            <a:r>
              <a:rPr lang="en-US" sz="2400" dirty="0" smtClean="0">
                <a:solidFill>
                  <a:srgbClr val="000000"/>
                </a:solidFill>
                <a:latin typeface="Calibri" panose="020F0502020204030204" pitchFamily="34" charset="0"/>
              </a:rPr>
              <a:t>office.</a:t>
            </a:r>
          </a:p>
          <a:p>
            <a:r>
              <a:rPr lang="en-US" sz="2400" dirty="0" smtClean="0">
                <a:solidFill>
                  <a:srgbClr val="000000"/>
                </a:solidFill>
                <a:latin typeface="Calibri" panose="020F0502020204030204" pitchFamily="34" charset="0"/>
              </a:rPr>
              <a:t>Questions </a:t>
            </a:r>
            <a:r>
              <a:rPr lang="en-US" sz="2400" dirty="0">
                <a:solidFill>
                  <a:srgbClr val="000000"/>
                </a:solidFill>
                <a:latin typeface="Calibri" panose="020F0502020204030204" pitchFamily="34" charset="0"/>
              </a:rPr>
              <a:t>about outside groups using parish facilities – what form should be used? Facility Usage Indemnity Agreement, Adult Hold Harmless Agreement, purchase Special Events </a:t>
            </a:r>
            <a:r>
              <a:rPr lang="en-US" sz="2400" dirty="0" smtClean="0">
                <a:solidFill>
                  <a:srgbClr val="000000"/>
                </a:solidFill>
                <a:latin typeface="Calibri" panose="020F0502020204030204" pitchFamily="34" charset="0"/>
              </a:rPr>
              <a:t>Coverage?</a:t>
            </a:r>
          </a:p>
          <a:p>
            <a:r>
              <a:rPr lang="en-US" sz="2400" dirty="0" smtClean="0">
                <a:solidFill>
                  <a:srgbClr val="000000"/>
                </a:solidFill>
                <a:latin typeface="Calibri" panose="020F0502020204030204" pitchFamily="34" charset="0"/>
              </a:rPr>
              <a:t>Questions </a:t>
            </a:r>
            <a:r>
              <a:rPr lang="en-US" sz="2400" dirty="0">
                <a:solidFill>
                  <a:srgbClr val="000000"/>
                </a:solidFill>
                <a:latin typeface="Calibri" panose="020F0502020204030204" pitchFamily="34" charset="0"/>
              </a:rPr>
              <a:t>about coverage issues, such as “our boiler went out, or our roof is leaking, is this covered</a:t>
            </a:r>
            <a:r>
              <a:rPr lang="en-US" sz="2400" dirty="0" smtClean="0">
                <a:solidFill>
                  <a:srgbClr val="000000"/>
                </a:solidFill>
                <a:latin typeface="Calibri" panose="020F0502020204030204" pitchFamily="34" charset="0"/>
              </a:rPr>
              <a:t>?”</a:t>
            </a:r>
          </a:p>
          <a:p>
            <a:r>
              <a:rPr lang="en-US" sz="2400" dirty="0" smtClean="0">
                <a:solidFill>
                  <a:srgbClr val="000000"/>
                </a:solidFill>
                <a:latin typeface="Calibri" panose="020F0502020204030204" pitchFamily="34" charset="0"/>
              </a:rPr>
              <a:t>Discussion </a:t>
            </a:r>
            <a:r>
              <a:rPr lang="en-US" sz="2400" dirty="0">
                <a:solidFill>
                  <a:srgbClr val="000000"/>
                </a:solidFill>
                <a:latin typeface="Calibri" panose="020F0502020204030204" pitchFamily="34" charset="0"/>
              </a:rPr>
              <a:t>on safety and risk about proposed activities at the parish/school.</a:t>
            </a:r>
            <a:endParaRPr lang="en-US" sz="2400" dirty="0"/>
          </a:p>
          <a:p>
            <a:endParaRPr lang="en-US" sz="2400" dirty="0"/>
          </a:p>
        </p:txBody>
      </p:sp>
    </p:spTree>
    <p:extLst>
      <p:ext uri="{BB962C8B-B14F-4D97-AF65-F5344CB8AC3E}">
        <p14:creationId xmlns:p14="http://schemas.microsoft.com/office/powerpoint/2010/main" val="4085807005"/>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3842</TotalTime>
  <Words>10455</Words>
  <Application>Microsoft Office PowerPoint</Application>
  <PresentationFormat>Widescreen</PresentationFormat>
  <Paragraphs>970</Paragraphs>
  <Slides>131</Slides>
  <Notes>69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131</vt:i4>
      </vt:variant>
    </vt:vector>
  </HeadingPairs>
  <TitlesOfParts>
    <vt:vector size="146" baseType="lpstr">
      <vt:lpstr>Arial</vt:lpstr>
      <vt:lpstr>Arial Narrow</vt:lpstr>
      <vt:lpstr>Arial Unicode MS</vt:lpstr>
      <vt:lpstr>Calibri</vt:lpstr>
      <vt:lpstr>Calibri Light</vt:lpstr>
      <vt:lpstr>Calibri-Bold</vt:lpstr>
      <vt:lpstr>Century Gothic</vt:lpstr>
      <vt:lpstr>Garamond</vt:lpstr>
      <vt:lpstr>Mistral</vt:lpstr>
      <vt:lpstr>Times New Roman</vt:lpstr>
      <vt:lpstr>Wingdings</vt:lpstr>
      <vt:lpstr>Wingdings 3</vt:lpstr>
      <vt:lpstr>Wisp</vt:lpstr>
      <vt:lpstr>Retrospect</vt:lpstr>
      <vt:lpstr>Organic</vt:lpstr>
      <vt:lpstr>Welcome to the New Business Administrator Institute Session IV</vt:lpstr>
      <vt:lpstr>Opening Prayer</vt:lpstr>
      <vt:lpstr>Today’s Chat Topic: A Look at Human Resources  in Terms of Laws</vt:lpstr>
      <vt:lpstr>Federal Laws that Affect Employment</vt:lpstr>
      <vt:lpstr>Federal Laws that Affect Employment</vt:lpstr>
      <vt:lpstr>Wisconsin Laws that Affect Employment </vt:lpstr>
      <vt:lpstr>State of Wisconsin Laws that Affect Employment </vt:lpstr>
      <vt:lpstr>Agencies that govern the workplace</vt:lpstr>
      <vt:lpstr>What does this have to do with my School/Parish?</vt:lpstr>
      <vt:lpstr>What does this have to do with my School/Parish?</vt:lpstr>
      <vt:lpstr>Sexual harassment: A Commonsense Approach</vt:lpstr>
      <vt:lpstr>Harassment High Points</vt:lpstr>
      <vt:lpstr>Harassment High Points</vt:lpstr>
      <vt:lpstr>Leave in Wisconsin</vt:lpstr>
      <vt:lpstr>  Life Happens</vt:lpstr>
      <vt:lpstr>Types of Leave:</vt:lpstr>
      <vt:lpstr>#1  What does our handbook say?</vt:lpstr>
      <vt:lpstr>Is the Employer (er) Covered?   Federal = 50 or &gt; employees in at least 20 weeks or private elementary or secondary school  WI = 50 or &gt; permanent employees at least 6 of the preceding 12 calendar months </vt:lpstr>
      <vt:lpstr>PowerPoint Presentation</vt:lpstr>
      <vt:lpstr>FMLA - Types &amp; Amount of Leave:</vt:lpstr>
      <vt:lpstr>Communicate, Communicate, Communicate…..</vt:lpstr>
      <vt:lpstr>FMLA - Policy Decisions:</vt:lpstr>
      <vt:lpstr>Explain Health Insurance:  </vt:lpstr>
      <vt:lpstr>Americans with Disabilities Act</vt:lpstr>
      <vt:lpstr>ADA Reasonable Accommodation is….</vt:lpstr>
      <vt:lpstr>What must an employer do after receiving a request for reasonable accommodation?</vt:lpstr>
      <vt:lpstr>Is an employer required to provide the reasonable accommodation that the individual wants? </vt:lpstr>
      <vt:lpstr>FMLA/ADA in re: Light Duty </vt:lpstr>
      <vt:lpstr>FMLA/ADA in re: Return to Work:</vt:lpstr>
      <vt:lpstr>FMLA/ADA in re: Return to Work:</vt:lpstr>
      <vt:lpstr>Did you know….</vt:lpstr>
      <vt:lpstr>Challenge #1:  Is this lawful or unlawful?</vt:lpstr>
      <vt:lpstr>Challenge #2:</vt:lpstr>
      <vt:lpstr>Did you know?</vt:lpstr>
      <vt:lpstr>PowerPoint Presentation</vt:lpstr>
      <vt:lpstr>PowerPoint Presentation</vt:lpstr>
      <vt:lpstr>Human Resources Review Tool……</vt:lpstr>
      <vt:lpstr>PowerPoint Presentation</vt:lpstr>
      <vt:lpstr>Record Retention</vt:lpstr>
      <vt:lpstr>Questions?</vt:lpstr>
      <vt:lpstr>Break </vt:lpstr>
      <vt:lpstr>Stewardship: It’s Not About the Money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Up Next:  Parishioner Statements: The “Dos” and the “Don’ts” with Celia Meyers </vt:lpstr>
      <vt:lpstr>PARISHIONER STATEMENTS</vt:lpstr>
      <vt:lpstr>Annual Parishioner Statements</vt:lpstr>
      <vt:lpstr>Annual Parishioner Statements</vt:lpstr>
      <vt:lpstr>Annual Parishioner Statements</vt:lpstr>
      <vt:lpstr>Annual Parishioner Statements What do they WANT to know?</vt:lpstr>
      <vt:lpstr>Annual Parishioner Statements What do they NEED to know?</vt:lpstr>
      <vt:lpstr>Annual Parishioner Statements What do WE WANT them to know?</vt:lpstr>
      <vt:lpstr>Annual Parishioner Statements What do WE WANT them to know?</vt:lpstr>
      <vt:lpstr>Annual Parishioner Statements What do WE WANT them to know?</vt:lpstr>
      <vt:lpstr>Annual Parishioner Statements What do WE WANT them to know?</vt:lpstr>
      <vt:lpstr>Annual Parishioner Statements What do WE WANT them to know?</vt:lpstr>
      <vt:lpstr>Annual Parishioner Statements What do WE WANT them to know?</vt:lpstr>
      <vt:lpstr>Annual Parishioner Statements What do WE WANT them to know?</vt:lpstr>
      <vt:lpstr>Annual Parishioner Statements What do WE WANT them to know?</vt:lpstr>
      <vt:lpstr>Annual Parishioner Statements What do WE WANT them to know?</vt:lpstr>
      <vt:lpstr>Annual Parishioner Statements What do WE WANT them to know?</vt:lpstr>
      <vt:lpstr>Annual Parishioner Statements What do WE WANT them to know?</vt:lpstr>
      <vt:lpstr>Annual Parishioner Statements What do WE WANT them to know?</vt:lpstr>
      <vt:lpstr>Annual Parishioner Statements </vt:lpstr>
      <vt:lpstr>Lunch </vt:lpstr>
      <vt:lpstr>Building &amp; Grounds Committees – Art Scheuber</vt:lpstr>
      <vt:lpstr>Up Next:  Catholic Mutual as a Partner in your Parish Work – Molly Hatfield</vt:lpstr>
      <vt:lpstr>Catholic Mutual Group Archdiocese of Milwaukee Participant’s Indemnity Plan Irrevocable Trust (PIPIT)</vt:lpstr>
      <vt:lpstr>Question #1 </vt:lpstr>
      <vt:lpstr>Question #2 </vt:lpstr>
      <vt:lpstr>Question #3 </vt:lpstr>
      <vt:lpstr>Question #3, continued </vt:lpstr>
      <vt:lpstr>Question #4 </vt:lpstr>
      <vt:lpstr>Question #5 </vt:lpstr>
      <vt:lpstr>Question #6 </vt:lpstr>
      <vt:lpstr>Question #6, continued </vt:lpstr>
      <vt:lpstr>Question #7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for Molly?     Up Next: Year-End Financial Reminders, Katie Esterle</vt:lpstr>
      <vt:lpstr>Year-End Financial Reminders   *1099’s and W-2s</vt:lpstr>
      <vt:lpstr>Year-End Financial Reminders</vt:lpstr>
      <vt:lpstr>Year-End Financial Reminders- 1099’s</vt:lpstr>
      <vt:lpstr>Year-End Financial Reminders- 1099’s</vt:lpstr>
      <vt:lpstr>Year-End Financial Reminders- 1099’s</vt:lpstr>
      <vt:lpstr>Year-End Financial Reminders- W-2’s</vt:lpstr>
      <vt:lpstr>Year-End Financial Reminders W-2s</vt:lpstr>
      <vt:lpstr>Year-End Financial Reminders W-2s</vt:lpstr>
      <vt:lpstr>Year-End Financial Reminders W-2s for Priests</vt:lpstr>
      <vt:lpstr>Year-End Financial Reminders W-2s</vt:lpstr>
      <vt:lpstr>Year-End Financial Reminders W-2s</vt:lpstr>
      <vt:lpstr>You Can’t Make this Up – Denise Montpas</vt:lpstr>
      <vt:lpstr>Intro…</vt:lpstr>
      <vt:lpstr>Catholic Herald “Unruly Kids? Mamas, You’re Not Alone” October 24, 2019</vt:lpstr>
      <vt:lpstr>Parish Finance: Here to Help</vt:lpstr>
      <vt:lpstr>Closing remarks – Katie Esterle &amp; Chris Brown</vt:lpstr>
      <vt:lpstr>PowerPoint Presentation</vt:lpstr>
    </vt:vector>
  </TitlesOfParts>
  <Company>Archdiocese of Milwaukee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Mandi Bottomley</dc:creator>
  <cp:lastModifiedBy>Denise Montpas</cp:lastModifiedBy>
  <cp:revision>136</cp:revision>
  <cp:lastPrinted>2018-08-21T12:28:26Z</cp:lastPrinted>
  <dcterms:created xsi:type="dcterms:W3CDTF">2018-02-26T21:35:08Z</dcterms:created>
  <dcterms:modified xsi:type="dcterms:W3CDTF">2019-11-12T17:53:06Z</dcterms:modified>
</cp:coreProperties>
</file>