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5262" autoAdjust="0"/>
  </p:normalViewPr>
  <p:slideViewPr>
    <p:cSldViewPr snapToGrid="0">
      <p:cViewPr>
        <p:scale>
          <a:sx n="68" d="100"/>
          <a:sy n="68" d="100"/>
        </p:scale>
        <p:origin x="75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48A30-4707-40AA-B20B-F63172BE9F72}"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36A4B-04E0-4C01-9B1D-DB6CC75BDCC5}" type="slidenum">
              <a:rPr lang="en-US" smtClean="0"/>
              <a:t>‹#›</a:t>
            </a:fld>
            <a:endParaRPr lang="en-US"/>
          </a:p>
        </p:txBody>
      </p:sp>
    </p:spTree>
    <p:extLst>
      <p:ext uri="{BB962C8B-B14F-4D97-AF65-F5344CB8AC3E}">
        <p14:creationId xmlns:p14="http://schemas.microsoft.com/office/powerpoint/2010/main" val="122370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Luke%2010%3A38-42&amp;version=NRSV#fen-NRSV-25398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endParaRPr lang="en-US" dirty="0"/>
          </a:p>
          <a:p>
            <a:r>
              <a:rPr lang="en-US" dirty="0"/>
              <a:t>Hello everyone, and welcome!  Again, my name is Catherine Orr, and I am thrilled to be here with you today representing the Roundtable Association of Catholic Diocesan Social Action Directors. I have served as the Program Coordinator for 5 years now, and my role is to support those working in social ministry around the country. The Roundtable is the national, professional membership organization for those working in social ministry. Members are primarily from diocesan offices like Rob’s, but also from parishes, religious orders and other national collaborating organizations. </a:t>
            </a:r>
          </a:p>
          <a:p>
            <a:endParaRPr lang="en-US" dirty="0"/>
          </a:p>
          <a:p>
            <a:r>
              <a:rPr lang="en-US" dirty="0"/>
              <a:t>Before diving into today’s topic, I first and foremost, want to thank Rob and Susan for the invitation to speak, and for the Archdiocese in hosting all of us today. I am thrilled to be here today to talk to you about one of my favorite aspects of the faith: Catholic Social Teaching.  I first got started working in ministry a little over 10 years ago, and that was when I first started connecting how I lived my faith to the language of CST. I grew up in a very Catholic home with parents who lived their faith as followers of Christ by practicing the works of mercy and regularly participating in the sacramental life of the Church.  But interestingly enough, they never used the language of CST, but rather, they lived and modeled it. </a:t>
            </a:r>
          </a:p>
          <a:p>
            <a:endParaRPr lang="en-US" dirty="0"/>
          </a:p>
          <a:p>
            <a:r>
              <a:rPr lang="en-US" dirty="0"/>
              <a:t>It was when I started working in ministry and took a certificate course in CST at Catholic University where my eyes were open to the language, history, and depth of CST. </a:t>
            </a:r>
          </a:p>
          <a:p>
            <a:endParaRPr lang="en-US" dirty="0"/>
          </a:p>
        </p:txBody>
      </p:sp>
      <p:sp>
        <p:nvSpPr>
          <p:cNvPr id="4" name="Slide Number Placeholder 3"/>
          <p:cNvSpPr>
            <a:spLocks noGrp="1"/>
          </p:cNvSpPr>
          <p:nvPr>
            <p:ph type="sldNum" sz="quarter" idx="5"/>
          </p:nvPr>
        </p:nvSpPr>
        <p:spPr/>
        <p:txBody>
          <a:bodyPr/>
          <a:lstStyle/>
          <a:p>
            <a:fld id="{55236A4B-04E0-4C01-9B1D-DB6CC75BDCC5}" type="slidenum">
              <a:rPr lang="en-US" smtClean="0"/>
              <a:t>1</a:t>
            </a:fld>
            <a:endParaRPr lang="en-US"/>
          </a:p>
        </p:txBody>
      </p:sp>
    </p:spTree>
    <p:extLst>
      <p:ext uri="{BB962C8B-B14F-4D97-AF65-F5344CB8AC3E}">
        <p14:creationId xmlns:p14="http://schemas.microsoft.com/office/powerpoint/2010/main" val="269915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my presentation today, I am not going to try to go into the depths of every aspect of CST, but rather, I’d like to provide an overview of how and why we need to root CST to the Gospel, which should always be our starting point. </a:t>
            </a:r>
          </a:p>
          <a:p>
            <a:endParaRPr lang="en-US" dirty="0"/>
          </a:p>
          <a:p>
            <a:r>
              <a:rPr lang="en-US" dirty="0"/>
              <a:t>We will then take the Gospel of Luke as an example, specifically looking at two familiar stories - the Sermon on the Plain and Martha and Mary. </a:t>
            </a:r>
          </a:p>
          <a:p>
            <a:endParaRPr lang="en-US" dirty="0"/>
          </a:p>
          <a:p>
            <a:r>
              <a:rPr lang="en-US" dirty="0"/>
              <a:t>We will have time for small group discussion where you can dialogue and share your thoughts on these stories coming from a particular lens, and then we’ll have some time for large group recap and questions. </a:t>
            </a:r>
          </a:p>
          <a:p>
            <a:endParaRPr lang="en-US" dirty="0"/>
          </a:p>
          <a:p>
            <a:r>
              <a:rPr lang="en-US" dirty="0"/>
              <a:t>Sound alright?  Ok, let’s jump right in. </a:t>
            </a:r>
          </a:p>
        </p:txBody>
      </p:sp>
      <p:sp>
        <p:nvSpPr>
          <p:cNvPr id="4" name="Slide Number Placeholder 3"/>
          <p:cNvSpPr>
            <a:spLocks noGrp="1"/>
          </p:cNvSpPr>
          <p:nvPr>
            <p:ph type="sldNum" sz="quarter" idx="5"/>
          </p:nvPr>
        </p:nvSpPr>
        <p:spPr/>
        <p:txBody>
          <a:bodyPr/>
          <a:lstStyle/>
          <a:p>
            <a:fld id="{55236A4B-04E0-4C01-9B1D-DB6CC75BDCC5}" type="slidenum">
              <a:rPr lang="en-US" smtClean="0"/>
              <a:t>2</a:t>
            </a:fld>
            <a:endParaRPr lang="en-US"/>
          </a:p>
        </p:txBody>
      </p:sp>
    </p:spTree>
    <p:extLst>
      <p:ext uri="{BB962C8B-B14F-4D97-AF65-F5344CB8AC3E}">
        <p14:creationId xmlns:p14="http://schemas.microsoft.com/office/powerpoint/2010/main" val="33116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before taking a look at the Gospel of Luke, we need to all start from the same jumping off point. It is of critical importance to always start from the lens of faith when engaging with CST.  I know this might seem like an obvious point, but because of the very divisive climate in which we live, it is even more important now-a-days to root CST to the Gospel.  CST and the area of Human Concerns touches on all the politically hot button issues and because of that, critics will claim that the Church is engaging in politics, which </a:t>
            </a:r>
          </a:p>
          <a:p>
            <a:endParaRPr lang="en-US" dirty="0"/>
          </a:p>
          <a:p>
            <a:r>
              <a:rPr lang="en-US" dirty="0"/>
              <a:t>1.) is not an accurate statement because the Church (us) is called to engage in politics, but we are not called to engage in partisan politics and there is a distinction; but</a:t>
            </a:r>
          </a:p>
          <a:p>
            <a:r>
              <a:rPr lang="en-US" dirty="0"/>
              <a:t>2.) the overall concerns is a valid concern and one of the reasons why starting from the lens of faith is of critical importance. </a:t>
            </a:r>
          </a:p>
          <a:p>
            <a:endParaRPr lang="en-US" dirty="0"/>
          </a:p>
          <a:p>
            <a:r>
              <a:rPr lang="en-US" dirty="0"/>
              <a:t>The reason why each of us is called to engage with politics is because Jesus invites us to participate in building up His kingdom of justice, love and peace. CST is one way in which we can actively put our faith into action and one way in which we can live as a disciple of Jesus, which is not easy.  To be an intentional disciple of Jesus means to be in tension, so that we can grow in our faith and help others grow too. Think of a rubber band and how you pull it, that tension causes it to stretch. We need to be stretched. </a:t>
            </a:r>
          </a:p>
          <a:p>
            <a:endParaRPr lang="en-US" dirty="0"/>
          </a:p>
          <a:p>
            <a:r>
              <a:rPr lang="en-US" dirty="0"/>
              <a:t>And to do that, we need to be firmly grounded in our own understanding, and we will need to engage with people who do not necessarily think and believe the same as we do.  Jesus said in this past Sunday’s Gospel reading which came from Luke 6: 27-38: “</a:t>
            </a:r>
            <a:r>
              <a:rPr lang="en-US" b="0" i="0" dirty="0">
                <a:solidFill>
                  <a:srgbClr val="363936"/>
                </a:solidFill>
                <a:effectLst/>
                <a:latin typeface="Roboto" panose="02000000000000000000" pitchFamily="2" charset="0"/>
              </a:rPr>
              <a:t>Do to others as you would have them do to you. For if you love those who love you, what credit is that to you? Even sinners love those who love them. And if you do good to those who do good to you, what credit is that to you? Even sinners do the same.”</a:t>
            </a:r>
            <a:r>
              <a:rPr lang="en-US" dirty="0"/>
              <a:t> </a:t>
            </a:r>
          </a:p>
          <a:p>
            <a:endParaRPr lang="en-US" dirty="0"/>
          </a:p>
          <a:p>
            <a:r>
              <a:rPr lang="en-US" dirty="0"/>
              <a:t>I chose this picture of Jesus talking to the Samaritan woman at the well because at the time, that was culturally scandalous.  While this particular story is unique to the Gospel of John, it does serve as a good starting point to think about who Jesus engaged with during His public ministry.  And we know the answer to that question: He came to call the sinners, and not the righteous.  He dined with tax collectors, those who were considered to be unclean, and sinners. </a:t>
            </a:r>
          </a:p>
          <a:p>
            <a:endParaRPr lang="en-US" dirty="0"/>
          </a:p>
          <a:p>
            <a:r>
              <a:rPr lang="en-US" dirty="0"/>
              <a:t>CST offers us a framework to better understand how we engage with others who do not always agree with our values and beliefs. A very helpful resource that I use regularly is this document from the United States Conference of Catholic Bishops (USCCB) titled, Catholic Social Teaching Scripture Guide. It highlights the 7 themes of Catholic Social Teaching and includes both Old Testament and New Testament references. </a:t>
            </a:r>
          </a:p>
          <a:p>
            <a:endParaRPr lang="en-US" dirty="0"/>
          </a:p>
          <a:p>
            <a:r>
              <a:rPr lang="en-US" u="sng" dirty="0"/>
              <a:t>Life and Dignity of the Human Person</a:t>
            </a:r>
          </a:p>
          <a:p>
            <a:r>
              <a:rPr lang="en-US" dirty="0"/>
              <a:t>Luke 10:25-37 The good Samaritan recognized the dignity in the other and cared for his life. </a:t>
            </a:r>
          </a:p>
          <a:p>
            <a:r>
              <a:rPr lang="en-US" dirty="0"/>
              <a:t>John 4:1-42 Jesus broke with societal and religious customs to honor the dignity of the Samaritan woman that day at the well.  He challenged her about her marital situation saying she has had 5 husbands and the man she is with now is not her husband.  And instead of an angry rebuke to this, she says, “I can see you are a prophet.”  And because they both willingly dialogued with one another, not only does John tell us that she believed, but she went into town and brought others to Christ, who then also believed.  </a:t>
            </a:r>
          </a:p>
          <a:p>
            <a:endParaRPr lang="en-US" dirty="0"/>
          </a:p>
          <a:p>
            <a:r>
              <a:rPr lang="en-US" dirty="0"/>
              <a:t>Scripture is full of examples that highlight tension or challenging moments, but from those moments, there are opportunities for growth. So they should inspire us to embrace the tension so that we can grow in our faith, rather than shy away from potentially difficult conversations. </a:t>
            </a:r>
          </a:p>
          <a:p>
            <a:endParaRPr lang="en-US" dirty="0"/>
          </a:p>
          <a:p>
            <a:r>
              <a:rPr lang="en-US" u="sng" dirty="0"/>
              <a:t>Call to Family, Community and Participation</a:t>
            </a:r>
            <a:endParaRPr lang="en-US" u="none" dirty="0"/>
          </a:p>
          <a:p>
            <a:r>
              <a:rPr lang="en-US" dirty="0"/>
              <a:t>John 15:12-17 This is my commandment: love one another as I have loved you.</a:t>
            </a:r>
            <a:endParaRPr lang="en-US" u="sng" dirty="0"/>
          </a:p>
          <a:p>
            <a:endParaRPr lang="en-US" dirty="0"/>
          </a:p>
          <a:p>
            <a:r>
              <a:rPr lang="en-US" u="sng" dirty="0"/>
              <a:t>Rights and Responsibilities</a:t>
            </a:r>
            <a:br>
              <a:rPr lang="en-US" dirty="0"/>
            </a:br>
            <a:r>
              <a:rPr lang="en-US" dirty="0"/>
              <a:t>Matthew 25: 31-46 Just as you did it to the least of these, you did it to me. </a:t>
            </a:r>
          </a:p>
          <a:p>
            <a:r>
              <a:rPr lang="en-US" dirty="0"/>
              <a:t>Luke 16:19-31 The rich man has a responsibility to care for Lazarus.</a:t>
            </a:r>
          </a:p>
          <a:p>
            <a:endParaRPr lang="en-US" dirty="0"/>
          </a:p>
          <a:p>
            <a:r>
              <a:rPr lang="en-US" u="sng" dirty="0"/>
              <a:t>Option for the Poor and Vulnerable</a:t>
            </a:r>
            <a:br>
              <a:rPr lang="en-US" u="none" dirty="0"/>
            </a:br>
            <a:r>
              <a:rPr lang="en-US" dirty="0"/>
              <a:t>Luke 4:16-21 Jesus proclaims his mission: to bring good news to the poor and oppressed. </a:t>
            </a:r>
            <a:br>
              <a:rPr lang="en-US" dirty="0"/>
            </a:br>
            <a:r>
              <a:rPr lang="en-US" dirty="0"/>
              <a:t>Luke 6:20-23 Blessed are the poor, theirs is the kingdom of God.</a:t>
            </a:r>
          </a:p>
          <a:p>
            <a:endParaRPr lang="en-US" u="sng" dirty="0"/>
          </a:p>
          <a:p>
            <a:r>
              <a:rPr lang="en-US" u="sng" dirty="0"/>
              <a:t>Dignity of Word and the Rights of Workers</a:t>
            </a:r>
            <a:endParaRPr lang="en-US" u="none" dirty="0"/>
          </a:p>
          <a:p>
            <a:r>
              <a:rPr lang="en-US" dirty="0"/>
              <a:t>Matthew 20:1-16 All workers should be paid a just and living wage. </a:t>
            </a:r>
          </a:p>
          <a:p>
            <a:r>
              <a:rPr lang="en-US" dirty="0"/>
              <a:t>Mark 2:27 The Sabbath was made for people, not people for the Sabbath. </a:t>
            </a:r>
          </a:p>
          <a:p>
            <a:r>
              <a:rPr lang="en-US" dirty="0"/>
              <a:t>Luke 3:10-14 Practice integrity in your work. </a:t>
            </a:r>
          </a:p>
          <a:p>
            <a:r>
              <a:rPr lang="en-US" dirty="0"/>
              <a:t>Luke 12:13-21 One’s worth is not determined by an abundance of possessions.</a:t>
            </a:r>
          </a:p>
          <a:p>
            <a:endParaRPr lang="en-US" u="sng" dirty="0"/>
          </a:p>
          <a:p>
            <a:r>
              <a:rPr lang="en-US" u="sng" dirty="0"/>
              <a:t>Solidarity</a:t>
            </a:r>
            <a:br>
              <a:rPr lang="en-US" u="none" dirty="0"/>
            </a:br>
            <a:r>
              <a:rPr lang="en-US" dirty="0"/>
              <a:t>Matthew 5:9 Blessed are the peacemakers, they will be called children of God. </a:t>
            </a:r>
          </a:p>
          <a:p>
            <a:r>
              <a:rPr lang="en-US" dirty="0"/>
              <a:t>Matthew 5:21-24 Be reconciled to one another before coming to the altar.</a:t>
            </a:r>
          </a:p>
          <a:p>
            <a:endParaRPr lang="en-US" u="sng" dirty="0"/>
          </a:p>
          <a:p>
            <a:r>
              <a:rPr lang="en-US" u="sng" dirty="0"/>
              <a:t>Caring for God’s Creation</a:t>
            </a:r>
            <a:endParaRPr lang="en-US" u="none" dirty="0"/>
          </a:p>
          <a:p>
            <a:r>
              <a:rPr lang="en-US" dirty="0"/>
              <a:t>Matthew 6:25-34 God loves and cares for all of creation.</a:t>
            </a:r>
          </a:p>
          <a:p>
            <a:endParaRPr lang="en-US" u="sng" dirty="0"/>
          </a:p>
          <a:p>
            <a:r>
              <a:rPr lang="en-US" u="none" dirty="0"/>
              <a:t>Whatever the issue might be, you can find it in scripture. </a:t>
            </a:r>
          </a:p>
        </p:txBody>
      </p:sp>
      <p:sp>
        <p:nvSpPr>
          <p:cNvPr id="4" name="Slide Number Placeholder 3"/>
          <p:cNvSpPr>
            <a:spLocks noGrp="1"/>
          </p:cNvSpPr>
          <p:nvPr>
            <p:ph type="sldNum" sz="quarter" idx="5"/>
          </p:nvPr>
        </p:nvSpPr>
        <p:spPr/>
        <p:txBody>
          <a:bodyPr/>
          <a:lstStyle/>
          <a:p>
            <a:fld id="{55236A4B-04E0-4C01-9B1D-DB6CC75BDCC5}" type="slidenum">
              <a:rPr lang="en-US" smtClean="0"/>
              <a:t>3</a:t>
            </a:fld>
            <a:endParaRPr lang="en-US"/>
          </a:p>
        </p:txBody>
      </p:sp>
    </p:spTree>
    <p:extLst>
      <p:ext uri="{BB962C8B-B14F-4D97-AF65-F5344CB8AC3E}">
        <p14:creationId xmlns:p14="http://schemas.microsoft.com/office/powerpoint/2010/main" val="328793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Luke?</a:t>
            </a:r>
          </a:p>
          <a:p>
            <a:endParaRPr lang="en-US" dirty="0"/>
          </a:p>
          <a:p>
            <a:r>
              <a:rPr lang="en-US" b="0" i="0" dirty="0">
                <a:solidFill>
                  <a:srgbClr val="222222"/>
                </a:solidFill>
                <a:effectLst/>
                <a:latin typeface="PopuLato"/>
              </a:rPr>
              <a:t>Luke's Gospel, the last of the Synoptic Gospels, is in many ways the most "familiar" of the Synoptic Gospels. From Luke we get most of the traditional Christmas Nativity scene (everything except the star and the wise men). And Luke contains many of the most well-known parables of Jesus, including the Good Samaritan and the Prodigal Son, and I chose to utilize this Gospel as an example because of its familiarity.  I must confess that when reading Scripture, sometimes when I come to a familiar story, I sometimes gloss over it because “I’ve heard this story before.” When I do that, I fail to remember that scripture is ever ancient and ever new and that each time I break it open, I will hear something new if I stay attentive. </a:t>
            </a:r>
          </a:p>
          <a:p>
            <a:endParaRPr lang="en-US" b="0" i="0" dirty="0">
              <a:solidFill>
                <a:srgbClr val="222222"/>
              </a:solidFill>
              <a:effectLst/>
              <a:latin typeface="PopuLato"/>
            </a:endParaRPr>
          </a:p>
          <a:p>
            <a:r>
              <a:rPr lang="en-US" b="0" i="0" dirty="0">
                <a:solidFill>
                  <a:srgbClr val="222222"/>
                </a:solidFill>
                <a:effectLst/>
                <a:latin typeface="PopuLato"/>
              </a:rPr>
              <a:t>I also selected Luke because it is the Gospel that is most concerned with the economic and social conditions of the people at the time and is concerned with those who are living on the margins of society and those who are oppressed. Jesus uses strong language in this Gospel that does not sugar coat the level of sacrifice and suffering that is required to follow Him. He states in Luke 14:27, “</a:t>
            </a:r>
            <a:r>
              <a:rPr lang="en-US" b="0" i="0" dirty="0">
                <a:solidFill>
                  <a:srgbClr val="111111"/>
                </a:solidFill>
                <a:effectLst/>
                <a:latin typeface="PopuLato"/>
              </a:rPr>
              <a:t>Whoever does not carry his own cross and come after me cannot be my disciple.” </a:t>
            </a:r>
          </a:p>
          <a:p>
            <a:endParaRPr lang="en-US" b="0" i="0" dirty="0">
              <a:solidFill>
                <a:srgbClr val="111111"/>
              </a:solidFill>
              <a:effectLst/>
              <a:latin typeface="PopuLato"/>
            </a:endParaRPr>
          </a:p>
          <a:p>
            <a:r>
              <a:rPr lang="en-US" b="0" i="0" dirty="0">
                <a:solidFill>
                  <a:srgbClr val="111111"/>
                </a:solidFill>
                <a:effectLst/>
                <a:latin typeface="PopuLato"/>
              </a:rPr>
              <a:t>But even though there will be sacrifice and suffering, there is also great hope, which we see </a:t>
            </a:r>
            <a:r>
              <a:rPr lang="en-US" b="0" i="0" dirty="0">
                <a:solidFill>
                  <a:srgbClr val="222222"/>
                </a:solidFill>
                <a:effectLst/>
                <a:latin typeface="PopuLato"/>
              </a:rPr>
              <a:t>in Luke 4: 18-20, when He quotes the prophet Isaiah: </a:t>
            </a:r>
          </a:p>
          <a:p>
            <a:endParaRPr lang="en-US" b="0" i="0" dirty="0">
              <a:solidFill>
                <a:srgbClr val="222222"/>
              </a:solidFill>
              <a:effectLst/>
              <a:latin typeface="PopuLato"/>
            </a:endParaRPr>
          </a:p>
          <a:p>
            <a:pPr algn="l"/>
            <a:r>
              <a:rPr lang="en-US" b="1" i="0" baseline="30000" dirty="0">
                <a:solidFill>
                  <a:srgbClr val="000000"/>
                </a:solidFill>
                <a:effectLst/>
                <a:latin typeface="system-ui"/>
              </a:rPr>
              <a:t>18 </a:t>
            </a:r>
            <a:r>
              <a:rPr lang="en-US" b="0" i="0" dirty="0">
                <a:solidFill>
                  <a:srgbClr val="000000"/>
                </a:solidFill>
                <a:effectLst/>
                <a:latin typeface="system-ui"/>
              </a:rPr>
              <a:t>“The Spirit of the Lord is upon me,</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because he has anointed me</a:t>
            </a:r>
            <a:br>
              <a:rPr lang="en-US" b="0" i="0" dirty="0">
                <a:solidFill>
                  <a:srgbClr val="000000"/>
                </a:solidFill>
                <a:effectLst/>
                <a:latin typeface="system-ui"/>
              </a:rPr>
            </a:br>
            <a:r>
              <a:rPr lang="en-US" b="0" i="0" dirty="0">
                <a:solidFill>
                  <a:srgbClr val="000000"/>
                </a:solidFill>
                <a:effectLst/>
                <a:latin typeface="system-ui"/>
              </a:rPr>
              <a:t>        to bring good news to the poor.</a:t>
            </a:r>
            <a:br>
              <a:rPr lang="en-US" b="0" i="0" dirty="0">
                <a:solidFill>
                  <a:srgbClr val="000000"/>
                </a:solidFill>
                <a:effectLst/>
                <a:latin typeface="system-ui"/>
              </a:rPr>
            </a:br>
            <a:r>
              <a:rPr lang="en-US" b="0" i="0" dirty="0">
                <a:solidFill>
                  <a:srgbClr val="000000"/>
                </a:solidFill>
                <a:effectLst/>
                <a:latin typeface="system-ui"/>
              </a:rPr>
              <a:t>He has sent me to proclaim release to the captives</a:t>
            </a:r>
            <a:br>
              <a:rPr lang="en-US" b="0" i="0" dirty="0">
                <a:solidFill>
                  <a:srgbClr val="000000"/>
                </a:solidFill>
                <a:effectLst/>
                <a:latin typeface="system-ui"/>
              </a:rPr>
            </a:br>
            <a:r>
              <a:rPr lang="en-US" b="0" i="0" dirty="0">
                <a:solidFill>
                  <a:srgbClr val="000000"/>
                </a:solidFill>
                <a:effectLst/>
                <a:latin typeface="Courier New" panose="02070309020205020404" pitchFamily="49" charset="0"/>
              </a:rPr>
              <a:t>    </a:t>
            </a:r>
            <a:r>
              <a:rPr lang="en-US" b="0" i="0" dirty="0">
                <a:solidFill>
                  <a:srgbClr val="000000"/>
                </a:solidFill>
                <a:effectLst/>
                <a:latin typeface="system-ui"/>
              </a:rPr>
              <a:t>and recovery of sight to the blind,</a:t>
            </a:r>
            <a:br>
              <a:rPr lang="en-US" b="0" i="0" dirty="0">
                <a:solidFill>
                  <a:srgbClr val="000000"/>
                </a:solidFill>
                <a:effectLst/>
                <a:latin typeface="system-ui"/>
              </a:rPr>
            </a:br>
            <a:r>
              <a:rPr lang="en-US" b="0" i="0" dirty="0">
                <a:solidFill>
                  <a:srgbClr val="000000"/>
                </a:solidFill>
                <a:effectLst/>
                <a:latin typeface="system-ui"/>
              </a:rPr>
              <a:t>        to let the oppressed go free,</a:t>
            </a:r>
            <a:br>
              <a:rPr lang="en-US" b="0" i="0" dirty="0">
                <a:solidFill>
                  <a:srgbClr val="000000"/>
                </a:solidFill>
                <a:effectLst/>
                <a:latin typeface="system-ui"/>
              </a:rPr>
            </a:br>
            <a:r>
              <a:rPr lang="en-US" b="1" i="0" baseline="30000" dirty="0">
                <a:solidFill>
                  <a:srgbClr val="000000"/>
                </a:solidFill>
                <a:effectLst/>
                <a:latin typeface="system-ui"/>
              </a:rPr>
              <a:t>19 </a:t>
            </a:r>
            <a:r>
              <a:rPr lang="en-US" b="0" i="0" dirty="0">
                <a:solidFill>
                  <a:srgbClr val="000000"/>
                </a:solidFill>
                <a:effectLst/>
                <a:latin typeface="system-ui"/>
              </a:rPr>
              <a:t>to proclaim the year of the Lord’s favor.”</a:t>
            </a:r>
          </a:p>
          <a:p>
            <a:pPr algn="l"/>
            <a:r>
              <a:rPr lang="en-US" b="1" i="0" baseline="30000" dirty="0">
                <a:solidFill>
                  <a:srgbClr val="000000"/>
                </a:solidFill>
                <a:effectLst/>
                <a:latin typeface="system-ui"/>
              </a:rPr>
              <a:t>20 </a:t>
            </a:r>
            <a:r>
              <a:rPr lang="en-US" b="0" i="0" dirty="0">
                <a:solidFill>
                  <a:srgbClr val="000000"/>
                </a:solidFill>
                <a:effectLst/>
                <a:latin typeface="system-ui"/>
              </a:rPr>
              <a:t>And he rolled up the scroll, gave it back to the attendant, and sat down. The eyes of all in the synagogue were fixed on him. </a:t>
            </a:r>
            <a:r>
              <a:rPr lang="en-US" b="1" i="0" baseline="30000" dirty="0">
                <a:solidFill>
                  <a:srgbClr val="000000"/>
                </a:solidFill>
                <a:effectLst/>
                <a:latin typeface="system-ui"/>
              </a:rPr>
              <a:t>21 </a:t>
            </a:r>
            <a:r>
              <a:rPr lang="en-US" b="0" i="0" dirty="0">
                <a:solidFill>
                  <a:srgbClr val="000000"/>
                </a:solidFill>
                <a:effectLst/>
                <a:latin typeface="system-ui"/>
              </a:rPr>
              <a:t>Then he began to say to them, “Today this scripture has been fulfilled in your hearing.” - Jesus is the good news, and to follow Him, we will need to embrace the tension that exists in order to follow Him. </a:t>
            </a:r>
          </a:p>
          <a:p>
            <a:pPr algn="l"/>
            <a:endParaRPr lang="en-US" b="0" i="0" dirty="0">
              <a:solidFill>
                <a:srgbClr val="000000"/>
              </a:solidFill>
              <a:effectLst/>
              <a:latin typeface="system-ui"/>
            </a:endParaRPr>
          </a:p>
          <a:p>
            <a:pPr algn="l"/>
            <a:r>
              <a:rPr lang="en-US" b="0" i="0" dirty="0">
                <a:solidFill>
                  <a:srgbClr val="000000"/>
                </a:solidFill>
                <a:effectLst/>
                <a:latin typeface="system-ui"/>
              </a:rPr>
              <a:t>So with the remaining time that we have together, we are going to take a look at two familiar stories: the Sermon on the Plain and Martha and Mary. </a:t>
            </a:r>
            <a:endParaRPr lang="en-US" b="0" i="0" dirty="0">
              <a:solidFill>
                <a:srgbClr val="222222"/>
              </a:solidFill>
              <a:effectLst/>
              <a:latin typeface="PopuLato"/>
            </a:endParaRPr>
          </a:p>
          <a:p>
            <a:endParaRPr lang="en-US" dirty="0"/>
          </a:p>
          <a:p>
            <a:endParaRPr lang="en-US" dirty="0"/>
          </a:p>
          <a:p>
            <a:r>
              <a:rPr lang="en-US" dirty="0"/>
              <a:t>Key characteristics of this Gospel as compared to the others</a:t>
            </a:r>
          </a:p>
          <a:p>
            <a:endParaRPr lang="en-US" dirty="0"/>
          </a:p>
          <a:p>
            <a:r>
              <a:rPr lang="en-US" b="0" i="0" dirty="0">
                <a:solidFill>
                  <a:srgbClr val="222222"/>
                </a:solidFill>
                <a:effectLst/>
                <a:latin typeface="PopuLato"/>
              </a:rPr>
              <a:t>the Gospel according to Luke. Like Mark and Matthew, Luke was written by an anonymous author, but this author has been traditionally identified as a travel companion of Paul (in Colossians 4:14 reference is made to "Luke, the beloved physician" or, more literally, "Luke the beloved healer"). </a:t>
            </a:r>
          </a:p>
          <a:p>
            <a:endParaRPr lang="en-US" b="0" i="0" dirty="0">
              <a:solidFill>
                <a:srgbClr val="222222"/>
              </a:solidFill>
              <a:effectLst/>
              <a:latin typeface="PopuLato"/>
            </a:endParaRPr>
          </a:p>
          <a:p>
            <a:r>
              <a:rPr lang="en-US" b="0" i="0" dirty="0">
                <a:solidFill>
                  <a:srgbClr val="222222"/>
                </a:solidFill>
                <a:effectLst/>
                <a:latin typeface="PopuLato"/>
              </a:rPr>
              <a:t>The usual difficulties apply when we ask the question of Luke's date of composition. Powell gives a date that is roughly contemporary with Matthew because of how he understands the Synoptic Problem (who is copying from whom). Scholars who propose an alternate solution to this problem (one without the Q Source) will assign Luke a much later date toward the end of the first century or even at the start of the second century.</a:t>
            </a:r>
            <a:endParaRPr lang="en-US" dirty="0"/>
          </a:p>
          <a:p>
            <a:endParaRPr lang="en-US" dirty="0"/>
          </a:p>
          <a:p>
            <a:pPr algn="l" fontAlgn="base"/>
            <a:r>
              <a:rPr lang="en-US" b="0" i="0" dirty="0">
                <a:solidFill>
                  <a:srgbClr val="222222"/>
                </a:solidFill>
                <a:effectLst/>
                <a:latin typeface="inherit"/>
              </a:rPr>
              <a:t>Luke's Gospel is also the only one that begins with a short note from the author to its intended audience. In the first four verses, the author speaks directly to the text's patron, a person called "Theophilus," and tells him that he has written this account so that he might know "the truth concerning the things of which you have been informed." At the start of the gospel this author always betrays an awareness of and dependence on other gospels ("many have undertaken to compile a narrative of the things which have been accomplished among us"). </a:t>
            </a:r>
            <a:br>
              <a:rPr lang="en-US" b="0" i="0" dirty="0">
                <a:solidFill>
                  <a:srgbClr val="222222"/>
                </a:solidFill>
                <a:effectLst/>
                <a:latin typeface="inherit"/>
              </a:rPr>
            </a:br>
            <a:endParaRPr lang="en-US" b="0" i="0" dirty="0">
              <a:solidFill>
                <a:srgbClr val="222222"/>
              </a:solidFill>
              <a:effectLst/>
              <a:latin typeface="PopuLato"/>
            </a:endParaRPr>
          </a:p>
          <a:p>
            <a:pPr algn="l" fontAlgn="base"/>
            <a:r>
              <a:rPr lang="en-US" b="0" i="0" dirty="0">
                <a:solidFill>
                  <a:srgbClr val="222222"/>
                </a:solidFill>
                <a:effectLst/>
                <a:latin typeface="inherit"/>
              </a:rPr>
              <a:t>Luke's Gospel is also designed as part one of a two-part work, part two being the Acts of the Apostles. Note the way in which Acts 1:1 is also addressed to "Theophilus," and that Luke, uniquely, ends with the risen Jesus telling the apostles to remain in Jerusalem as opposed to being sent to Galilee (24:49), while Acts begins with the apostles situated in Jerusalem.</a:t>
            </a:r>
            <a:endParaRPr lang="en-US" b="0" i="0" dirty="0">
              <a:solidFill>
                <a:srgbClr val="222222"/>
              </a:solidFill>
              <a:effectLst/>
              <a:latin typeface="PopuLato"/>
            </a:endParaRPr>
          </a:p>
          <a:p>
            <a:endParaRPr lang="en-US" dirty="0"/>
          </a:p>
          <a:p>
            <a:r>
              <a:rPr lang="en-US" dirty="0"/>
              <a:t>Also, about one half of the material found in Luke’s Gospel is unique to him, and it is the longest book in the New Testament. Remember that when scholars get into conversations about identifying the sources of the gospels, there is considerable conversation around the two – source theory (Mark being written first and then the Matthew and Luke utilizing both Mark and the Q source while also having material unique to them). </a:t>
            </a:r>
          </a:p>
          <a:p>
            <a:endParaRPr lang="en-US" dirty="0"/>
          </a:p>
        </p:txBody>
      </p:sp>
      <p:sp>
        <p:nvSpPr>
          <p:cNvPr id="4" name="Slide Number Placeholder 3"/>
          <p:cNvSpPr>
            <a:spLocks noGrp="1"/>
          </p:cNvSpPr>
          <p:nvPr>
            <p:ph type="sldNum" sz="quarter" idx="5"/>
          </p:nvPr>
        </p:nvSpPr>
        <p:spPr/>
        <p:txBody>
          <a:bodyPr/>
          <a:lstStyle/>
          <a:p>
            <a:fld id="{55236A4B-04E0-4C01-9B1D-DB6CC75BDCC5}" type="slidenum">
              <a:rPr lang="en-US" smtClean="0"/>
              <a:t>4</a:t>
            </a:fld>
            <a:endParaRPr lang="en-US"/>
          </a:p>
        </p:txBody>
      </p:sp>
    </p:spTree>
    <p:extLst>
      <p:ext uri="{BB962C8B-B14F-4D97-AF65-F5344CB8AC3E}">
        <p14:creationId xmlns:p14="http://schemas.microsoft.com/office/powerpoint/2010/main" val="116435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Difference between Luke’s Sermon on the Plain vs. Matthew’s Sermon on the 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Matthew’s Sermon on the Mount is longer and parallels the first, second, fourth and ninth beatitudes of Luke.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Matthew wrote to a more traditionally Jewish audience whereas Luke wrote for a more culturally diverse audience, one that would be likely to interpret Jesus’ story against the background of Roman history. We have been listening to the Sermon on the Plain over the course of the last two Sunday Gospel readings from the 6</a:t>
            </a:r>
            <a:r>
              <a:rPr lang="en-US" baseline="30000" dirty="0"/>
              <a:t>th</a:t>
            </a:r>
            <a:r>
              <a:rPr lang="en-US" dirty="0"/>
              <a:t> and 7</a:t>
            </a:r>
            <a:r>
              <a:rPr lang="en-US" baseline="30000" dirty="0"/>
              <a:t>th</a:t>
            </a:r>
            <a:r>
              <a:rPr lang="en-US" dirty="0"/>
              <a:t> Sundays of Ordinary Time (February 13</a:t>
            </a:r>
            <a:r>
              <a:rPr lang="en-US" baseline="30000" dirty="0"/>
              <a:t>th</a:t>
            </a:r>
            <a:r>
              <a:rPr lang="en-US" dirty="0"/>
              <a:t> and 21</a:t>
            </a:r>
            <a:r>
              <a:rPr lang="en-US" baseline="30000" dirty="0"/>
              <a:t>st</a:t>
            </a:r>
            <a:r>
              <a:rPr lang="en-US" dirty="0"/>
              <a:t>)</a:t>
            </a:r>
          </a:p>
          <a:p>
            <a:endParaRPr lang="en-US" dirty="0"/>
          </a:p>
          <a:p>
            <a:r>
              <a:rPr lang="en-US" dirty="0"/>
              <a:t>New Revised Standard Version (NRSV) has the following subcategories: (ASSIGN SMALL GROUPS ONE OF THE FOLLOWING SUBCATEGORIES)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system-ui"/>
              </a:rPr>
              <a:t>Blessings and Woes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system-ui"/>
              </a:rPr>
              <a:t>Love for Enemies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system-ui"/>
              </a:rPr>
              <a:t>Judging Others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system-ui"/>
              </a:rPr>
              <a:t>A Tree and Its Fruit</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system-ui"/>
              </a:rPr>
              <a:t>The Two Foundations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system-u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system-ui"/>
              </a:rPr>
              <a:t>SMALL GROUP DISCUSSION – TAKE 7 MINUTES - Where do you see tension in these passages?  What do you find to be most shocking and/or challenging, and why? </a:t>
            </a:r>
          </a:p>
          <a:p>
            <a:endParaRPr lang="en-US" dirty="0"/>
          </a:p>
          <a:p>
            <a:r>
              <a:rPr lang="en-US" dirty="0"/>
              <a:t>Jesus was not afraid to speak hard truths, and for this reason, we need to embrace the tension and speak the truth of our faith found in CST, which is not always easy, especially when we need to speak that truth to people, who are closest to us whether at home, in our parish, or when advocating to our legislators.  This information then provides the foundation for us to engage in difficult conversations.  By saying “I am a Catholic Christian, and I care about the dignity of all human people, especially those who are vulnerable like the recently arrived Afghan refugees, that is why I am here today in your office” or “this is the reason why we decided to host this educational forum at the parish.”  It legitimizes why we engage in this work.  </a:t>
            </a:r>
          </a:p>
        </p:txBody>
      </p:sp>
      <p:sp>
        <p:nvSpPr>
          <p:cNvPr id="4" name="Slide Number Placeholder 3"/>
          <p:cNvSpPr>
            <a:spLocks noGrp="1"/>
          </p:cNvSpPr>
          <p:nvPr>
            <p:ph type="sldNum" sz="quarter" idx="5"/>
          </p:nvPr>
        </p:nvSpPr>
        <p:spPr/>
        <p:txBody>
          <a:bodyPr/>
          <a:lstStyle/>
          <a:p>
            <a:fld id="{55236A4B-04E0-4C01-9B1D-DB6CC75BDCC5}" type="slidenum">
              <a:rPr lang="en-US" smtClean="0"/>
              <a:t>5</a:t>
            </a:fld>
            <a:endParaRPr lang="en-US"/>
          </a:p>
        </p:txBody>
      </p:sp>
    </p:spTree>
    <p:extLst>
      <p:ext uri="{BB962C8B-B14F-4D97-AF65-F5344CB8AC3E}">
        <p14:creationId xmlns:p14="http://schemas.microsoft.com/office/powerpoint/2010/main" val="119367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familiar story, and one that is unique to Luke, and it’s a short one, so I’ll read it, but again, I’d like for you all to think about, where is the tension? What is shocking or challenging here?  TAKE 5 MINUTES FOR LARGE GROUP DISCUSSION</a:t>
            </a:r>
          </a:p>
          <a:p>
            <a:endParaRPr lang="en-US" dirty="0"/>
          </a:p>
          <a:p>
            <a:pPr algn="l"/>
            <a:r>
              <a:rPr lang="en-US" b="1" i="0" dirty="0">
                <a:solidFill>
                  <a:srgbClr val="000000"/>
                </a:solidFill>
                <a:effectLst/>
                <a:latin typeface="system-ui"/>
              </a:rPr>
              <a:t>Jesus Visits Martha and Mary</a:t>
            </a:r>
          </a:p>
          <a:p>
            <a:pPr algn="l"/>
            <a:r>
              <a:rPr lang="en-US" b="1" i="0" baseline="30000" dirty="0">
                <a:solidFill>
                  <a:srgbClr val="000000"/>
                </a:solidFill>
                <a:effectLst/>
                <a:latin typeface="system-ui"/>
              </a:rPr>
              <a:t>38 </a:t>
            </a:r>
            <a:r>
              <a:rPr lang="en-US" b="0" i="0" dirty="0">
                <a:solidFill>
                  <a:srgbClr val="000000"/>
                </a:solidFill>
                <a:effectLst/>
                <a:latin typeface="system-ui"/>
              </a:rPr>
              <a:t>Now as they went on their way, he entered a certain village, where a woman named Martha welcomed him into her home. </a:t>
            </a:r>
            <a:r>
              <a:rPr lang="en-US" b="1" i="0" baseline="30000" dirty="0">
                <a:solidFill>
                  <a:srgbClr val="000000"/>
                </a:solidFill>
                <a:effectLst/>
                <a:latin typeface="system-ui"/>
              </a:rPr>
              <a:t>39 </a:t>
            </a:r>
            <a:r>
              <a:rPr lang="en-US" b="0" i="0" dirty="0">
                <a:solidFill>
                  <a:srgbClr val="000000"/>
                </a:solidFill>
                <a:effectLst/>
                <a:latin typeface="system-ui"/>
              </a:rPr>
              <a:t>She had a sister named Mary, who sat at the Lord’s feet and listened to what he was saying. </a:t>
            </a:r>
            <a:r>
              <a:rPr lang="en-US" b="1" i="0" baseline="30000" dirty="0">
                <a:solidFill>
                  <a:srgbClr val="000000"/>
                </a:solidFill>
                <a:effectLst/>
                <a:latin typeface="system-ui"/>
              </a:rPr>
              <a:t>40 </a:t>
            </a:r>
            <a:r>
              <a:rPr lang="en-US" b="0" i="0" dirty="0">
                <a:solidFill>
                  <a:srgbClr val="000000"/>
                </a:solidFill>
                <a:effectLst/>
                <a:latin typeface="system-ui"/>
              </a:rPr>
              <a:t>But Martha was distracted by her many tasks; so she came to him and asked, “Lord, do you not care that my sister has left me to do all the work by myself? Tell her then to help me.” </a:t>
            </a:r>
            <a:r>
              <a:rPr lang="en-US" b="1" i="0" baseline="30000" dirty="0">
                <a:solidFill>
                  <a:srgbClr val="000000"/>
                </a:solidFill>
                <a:effectLst/>
                <a:latin typeface="system-ui"/>
              </a:rPr>
              <a:t>41 </a:t>
            </a:r>
            <a:r>
              <a:rPr lang="en-US" b="0" i="0" dirty="0">
                <a:solidFill>
                  <a:srgbClr val="000000"/>
                </a:solidFill>
                <a:effectLst/>
                <a:latin typeface="system-ui"/>
              </a:rPr>
              <a:t>But the Lord answered her, “Martha, Martha, you are worried and distracted by many things; </a:t>
            </a:r>
            <a:r>
              <a:rPr lang="en-US" b="1" i="0" baseline="30000" dirty="0">
                <a:solidFill>
                  <a:srgbClr val="000000"/>
                </a:solidFill>
                <a:effectLst/>
                <a:latin typeface="system-ui"/>
              </a:rPr>
              <a:t>42 </a:t>
            </a:r>
            <a:r>
              <a:rPr lang="en-US" b="0" i="0" dirty="0">
                <a:solidFill>
                  <a:srgbClr val="000000"/>
                </a:solidFill>
                <a:effectLst/>
                <a:latin typeface="system-ui"/>
              </a:rPr>
              <a:t>there is need of only one thing.</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Mary has chosen the better part, which will not be taken away from her.”</a:t>
            </a:r>
          </a:p>
          <a:p>
            <a:pPr algn="l"/>
            <a:endParaRPr lang="en-US" b="0" i="0" dirty="0">
              <a:solidFill>
                <a:srgbClr val="000000"/>
              </a:solidFill>
              <a:effectLst/>
              <a:latin typeface="system-ui"/>
            </a:endParaRPr>
          </a:p>
          <a:p>
            <a:endParaRPr lang="en-US" dirty="0"/>
          </a:p>
          <a:p>
            <a:r>
              <a:rPr lang="en-US" b="0" i="0" dirty="0">
                <a:solidFill>
                  <a:srgbClr val="111111"/>
                </a:solidFill>
                <a:effectLst/>
                <a:latin typeface="PopuLato"/>
              </a:rPr>
              <a:t>Jesus befriended several individuals, including Martha, Mary, and Lazarus of Bethany where one can see “…that Jesus is at home here,” (224), and each sibling is described differently. Martha, who is kind and welcomes Jesus into the house, also occupies herself with the task of hosting and serving her guest. She has a quick tongue and does not hesitate to tell Jesus what is on her mind. Comparatively, Mary is quiet, more introverted, sits at the Master’s feet and is considered “…the ideal of Christian contemplation,” (227). Lazarus, on the other hand, is completely silent and is described as “one who He loves” (John 11:3). Jesus loves each of the siblings, and they serve as examples on how to balance a life of reflection and action.</a:t>
            </a:r>
          </a:p>
          <a:p>
            <a:endParaRPr lang="en-US" b="0" i="0" dirty="0">
              <a:solidFill>
                <a:srgbClr val="111111"/>
              </a:solidFill>
              <a:effectLst/>
              <a:latin typeface="PopuLato"/>
            </a:endParaRPr>
          </a:p>
          <a:p>
            <a:r>
              <a:rPr lang="en-US" dirty="0"/>
              <a:t>The ease at which Martha calls out Jesus, and the way in which He lovingly responds to her demonstrates a certain level of comfort and familiarity.  This same level of familiarity is what is needed with our colleagues, parishioners, and legislators, and that starts by building intentional relationships with them, and this takes time and dedication. </a:t>
            </a:r>
          </a:p>
          <a:p>
            <a:endParaRPr lang="en-US" dirty="0"/>
          </a:p>
          <a:p>
            <a:endParaRPr lang="en-US" dirty="0"/>
          </a:p>
          <a:p>
            <a:r>
              <a:rPr lang="en-US" b="1" dirty="0"/>
              <a:t>SMALL GROUP DISCUSSION – TAKE 7 MINUTES - Describe how you handle tension/conflict between family members, colleagues or parishioners. If it’s helpful, think of a particular example. </a:t>
            </a:r>
          </a:p>
          <a:p>
            <a:br>
              <a:rPr lang="en-US" dirty="0"/>
            </a:br>
            <a:br>
              <a:rPr lang="en-US" dirty="0"/>
            </a:br>
            <a:r>
              <a:rPr lang="en-US" b="0" i="0" dirty="0">
                <a:solidFill>
                  <a:srgbClr val="111111"/>
                </a:solidFill>
                <a:effectLst/>
                <a:latin typeface="PopuLato"/>
              </a:rPr>
              <a:t>“Christianity…has always valued silence more highly than words,” (227) because all action must be rooted in the interior life. As a person who takes seriously the practice of putting one’s faith into action, I sympathize with Martha’s complaint that her sister was not helping because too often, individuals use reflection and prayer as an excuse to justify their inaction. I appreciate and do see how Martha’s work is balanced by Mary’s reverence, and how action must be deeply connected to Christ. All action is meant for God’s glory and to do His will. Lazarus, in his complete silence, is entirely open to God’s will and obediently listens to His command to come out of the tomb. These three siblings continue to serve as a great witness to how much they all loved Christ in their own way, and how Christ loved each of them.</a:t>
            </a:r>
            <a:endParaRPr lang="en-US" dirty="0"/>
          </a:p>
        </p:txBody>
      </p:sp>
      <p:sp>
        <p:nvSpPr>
          <p:cNvPr id="4" name="Slide Number Placeholder 3"/>
          <p:cNvSpPr>
            <a:spLocks noGrp="1"/>
          </p:cNvSpPr>
          <p:nvPr>
            <p:ph type="sldNum" sz="quarter" idx="5"/>
          </p:nvPr>
        </p:nvSpPr>
        <p:spPr/>
        <p:txBody>
          <a:bodyPr/>
          <a:lstStyle/>
          <a:p>
            <a:fld id="{55236A4B-04E0-4C01-9B1D-DB6CC75BDCC5}" type="slidenum">
              <a:rPr lang="en-US" smtClean="0"/>
              <a:t>6</a:t>
            </a:fld>
            <a:endParaRPr lang="en-US"/>
          </a:p>
        </p:txBody>
      </p:sp>
    </p:spTree>
    <p:extLst>
      <p:ext uri="{BB962C8B-B14F-4D97-AF65-F5344CB8AC3E}">
        <p14:creationId xmlns:p14="http://schemas.microsoft.com/office/powerpoint/2010/main" val="3326508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I’d like to thank all of you for your attention this morning, and I’d love to open it up </a:t>
            </a:r>
            <a:r>
              <a:rPr lang="en-US"/>
              <a:t>for questions. </a:t>
            </a:r>
            <a:endParaRPr lang="en-US" dirty="0"/>
          </a:p>
        </p:txBody>
      </p:sp>
      <p:sp>
        <p:nvSpPr>
          <p:cNvPr id="4" name="Slide Number Placeholder 3"/>
          <p:cNvSpPr>
            <a:spLocks noGrp="1"/>
          </p:cNvSpPr>
          <p:nvPr>
            <p:ph type="sldNum" sz="quarter" idx="5"/>
          </p:nvPr>
        </p:nvSpPr>
        <p:spPr/>
        <p:txBody>
          <a:bodyPr/>
          <a:lstStyle/>
          <a:p>
            <a:fld id="{55236A4B-04E0-4C01-9B1D-DB6CC75BDCC5}" type="slidenum">
              <a:rPr lang="en-US" smtClean="0"/>
              <a:t>7</a:t>
            </a:fld>
            <a:endParaRPr lang="en-US"/>
          </a:p>
        </p:txBody>
      </p:sp>
    </p:spTree>
    <p:extLst>
      <p:ext uri="{BB962C8B-B14F-4D97-AF65-F5344CB8AC3E}">
        <p14:creationId xmlns:p14="http://schemas.microsoft.com/office/powerpoint/2010/main" val="44956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36A4B-04E0-4C01-9B1D-DB6CC75BDCC5}" type="slidenum">
              <a:rPr lang="en-US" smtClean="0"/>
              <a:t>8</a:t>
            </a:fld>
            <a:endParaRPr lang="en-US"/>
          </a:p>
        </p:txBody>
      </p:sp>
    </p:spTree>
    <p:extLst>
      <p:ext uri="{BB962C8B-B14F-4D97-AF65-F5344CB8AC3E}">
        <p14:creationId xmlns:p14="http://schemas.microsoft.com/office/powerpoint/2010/main" val="396681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78682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61405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C838-7069-459B-8649-79D89FDE7732}"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732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2086818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C838-7069-459B-8649-79D89FDE7732}"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8512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29932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787011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320206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72580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8F120-F1CD-4671-94E7-4E7031EC2C4F}"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47863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26428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D8F120-F1CD-4671-94E7-4E7031EC2C4F}"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84473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D8F120-F1CD-4671-94E7-4E7031EC2C4F}"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4728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8F120-F1CD-4671-94E7-4E7031EC2C4F}"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29100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271550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D8F120-F1CD-4671-94E7-4E7031EC2C4F}"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C46C838-7069-459B-8649-79D89FDE7732}" type="slidenum">
              <a:rPr lang="en-US" smtClean="0"/>
              <a:t>‹#›</a:t>
            </a:fld>
            <a:endParaRPr lang="en-US"/>
          </a:p>
        </p:txBody>
      </p:sp>
    </p:spTree>
    <p:extLst>
      <p:ext uri="{BB962C8B-B14F-4D97-AF65-F5344CB8AC3E}">
        <p14:creationId xmlns:p14="http://schemas.microsoft.com/office/powerpoint/2010/main" val="172251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3D8F120-F1CD-4671-94E7-4E7031EC2C4F}" type="datetimeFigureOut">
              <a:rPr lang="en-US" smtClean="0"/>
              <a:t>2/23/2022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C46C838-7069-459B-8649-79D89FDE7732}" type="slidenum">
              <a:rPr lang="en-US" smtClean="0"/>
              <a:t>‹#›</a:t>
            </a:fld>
            <a:endParaRPr lang="en-US"/>
          </a:p>
        </p:txBody>
      </p:sp>
    </p:spTree>
    <p:extLst>
      <p:ext uri="{BB962C8B-B14F-4D97-AF65-F5344CB8AC3E}">
        <p14:creationId xmlns:p14="http://schemas.microsoft.com/office/powerpoint/2010/main" val="177136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sccb.org/beliefs-and-teachings/how-we-teach/catholic-education/campus-ministry/tools-for-action/upload/cst-scripture-guide-donna-update-matt2.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AA60-5DE8-4717-BAEC-2CC64F0CBAC7}"/>
              </a:ext>
            </a:extLst>
          </p:cNvPr>
          <p:cNvSpPr>
            <a:spLocks noGrp="1"/>
          </p:cNvSpPr>
          <p:nvPr>
            <p:ph type="ctrTitle"/>
          </p:nvPr>
        </p:nvSpPr>
        <p:spPr>
          <a:xfrm>
            <a:off x="2589213" y="2514600"/>
            <a:ext cx="8915399" cy="2262781"/>
          </a:xfrm>
        </p:spPr>
        <p:txBody>
          <a:bodyPr>
            <a:normAutofit/>
          </a:bodyPr>
          <a:lstStyle/>
          <a:p>
            <a:r>
              <a:rPr lang="en-US" sz="4000" b="1" dirty="0"/>
              <a:t>Rooting Catholic Social Teaching</a:t>
            </a:r>
          </a:p>
        </p:txBody>
      </p:sp>
      <p:sp>
        <p:nvSpPr>
          <p:cNvPr id="3" name="Subtitle 2">
            <a:extLst>
              <a:ext uri="{FF2B5EF4-FFF2-40B4-BE49-F238E27FC236}">
                <a16:creationId xmlns:a16="http://schemas.microsoft.com/office/drawing/2014/main" id="{A2AB72C7-04EB-4E74-AB0D-CB4AA273B087}"/>
              </a:ext>
            </a:extLst>
          </p:cNvPr>
          <p:cNvSpPr>
            <a:spLocks noGrp="1"/>
          </p:cNvSpPr>
          <p:nvPr>
            <p:ph type="subTitle" idx="1"/>
          </p:nvPr>
        </p:nvSpPr>
        <p:spPr/>
        <p:txBody>
          <a:bodyPr/>
          <a:lstStyle/>
          <a:p>
            <a:r>
              <a:rPr lang="en-US" dirty="0"/>
              <a:t>Formation for Lay Ministers</a:t>
            </a:r>
          </a:p>
        </p:txBody>
      </p:sp>
    </p:spTree>
    <p:extLst>
      <p:ext uri="{BB962C8B-B14F-4D97-AF65-F5344CB8AC3E}">
        <p14:creationId xmlns:p14="http://schemas.microsoft.com/office/powerpoint/2010/main" val="221811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Jesus&amp;#39; Family Connections | United Church of God">
            <a:extLst>
              <a:ext uri="{FF2B5EF4-FFF2-40B4-BE49-F238E27FC236}">
                <a16:creationId xmlns:a16="http://schemas.microsoft.com/office/drawing/2014/main" id="{7B216A68-EB86-44C2-B026-22F844322DC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9916" b="5498"/>
          <a:stretch/>
        </p:blipFill>
        <p:spPr bwMode="auto">
          <a:xfrm>
            <a:off x="-8825" y="-561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2696524-7590-464D-900E-DAF2A4F6476B}"/>
              </a:ext>
            </a:extLst>
          </p:cNvPr>
          <p:cNvSpPr>
            <a:spLocks noGrp="1"/>
          </p:cNvSpPr>
          <p:nvPr>
            <p:ph type="title"/>
          </p:nvPr>
        </p:nvSpPr>
        <p:spPr>
          <a:xfrm>
            <a:off x="2592925" y="624110"/>
            <a:ext cx="8911687" cy="1280890"/>
          </a:xfrm>
        </p:spPr>
        <p:txBody>
          <a:bodyPr>
            <a:normAutofit/>
          </a:bodyPr>
          <a:lstStyle/>
          <a:p>
            <a:r>
              <a:rPr lang="en-US">
                <a:solidFill>
                  <a:srgbClr val="FFFFFF"/>
                </a:solidFill>
              </a:rPr>
              <a:t>Outline</a:t>
            </a:r>
          </a:p>
        </p:txBody>
      </p:sp>
      <p:sp>
        <p:nvSpPr>
          <p:cNvPr id="3" name="Content Placeholder 2">
            <a:extLst>
              <a:ext uri="{FF2B5EF4-FFF2-40B4-BE49-F238E27FC236}">
                <a16:creationId xmlns:a16="http://schemas.microsoft.com/office/drawing/2014/main" id="{22AE4FE1-C427-47C2-A67D-7D52A8AEEAF8}"/>
              </a:ext>
            </a:extLst>
          </p:cNvPr>
          <p:cNvSpPr>
            <a:spLocks noGrp="1"/>
          </p:cNvSpPr>
          <p:nvPr>
            <p:ph idx="1"/>
          </p:nvPr>
        </p:nvSpPr>
        <p:spPr>
          <a:xfrm>
            <a:off x="2589212" y="2133600"/>
            <a:ext cx="8915400" cy="3777622"/>
          </a:xfrm>
        </p:spPr>
        <p:txBody>
          <a:bodyPr>
            <a:normAutofit/>
          </a:bodyPr>
          <a:lstStyle/>
          <a:p>
            <a:pPr>
              <a:buClr>
                <a:srgbClr val="A2A613"/>
              </a:buClr>
            </a:pPr>
            <a:r>
              <a:rPr lang="en-US"/>
              <a:t>Contextual overview</a:t>
            </a:r>
          </a:p>
          <a:p>
            <a:pPr>
              <a:buClr>
                <a:srgbClr val="A2A613"/>
              </a:buClr>
            </a:pPr>
            <a:r>
              <a:rPr lang="en-US"/>
              <a:t>Rooting Catholic social teaching (CST) to the Gospels</a:t>
            </a:r>
          </a:p>
          <a:p>
            <a:pPr>
              <a:buClr>
                <a:srgbClr val="A2A613"/>
              </a:buClr>
            </a:pPr>
            <a:r>
              <a:rPr lang="en-US"/>
              <a:t>Gospel of Luke examples</a:t>
            </a:r>
          </a:p>
          <a:p>
            <a:pPr lvl="1">
              <a:buClr>
                <a:srgbClr val="A2A613"/>
              </a:buClr>
            </a:pPr>
            <a:r>
              <a:rPr lang="en-US"/>
              <a:t>The Sermon on the Plain</a:t>
            </a:r>
          </a:p>
          <a:p>
            <a:pPr lvl="1">
              <a:buClr>
                <a:srgbClr val="A2A613"/>
              </a:buClr>
            </a:pPr>
            <a:r>
              <a:rPr lang="en-US"/>
              <a:t>Martha and Mary</a:t>
            </a:r>
          </a:p>
          <a:p>
            <a:pPr>
              <a:buClr>
                <a:srgbClr val="A2A613"/>
              </a:buClr>
            </a:pPr>
            <a:r>
              <a:rPr lang="en-US"/>
              <a:t>Small group discussions</a:t>
            </a:r>
          </a:p>
          <a:p>
            <a:pPr>
              <a:buClr>
                <a:srgbClr val="A2A613"/>
              </a:buClr>
            </a:pPr>
            <a:r>
              <a:rPr lang="en-US"/>
              <a:t>Q/A</a:t>
            </a:r>
          </a:p>
        </p:txBody>
      </p:sp>
    </p:spTree>
    <p:extLst>
      <p:ext uri="{BB962C8B-B14F-4D97-AF65-F5344CB8AC3E}">
        <p14:creationId xmlns:p14="http://schemas.microsoft.com/office/powerpoint/2010/main" val="29140432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15975-A35B-411B-957D-9924446FD2F8}"/>
              </a:ext>
            </a:extLst>
          </p:cNvPr>
          <p:cNvSpPr>
            <a:spLocks noGrp="1"/>
          </p:cNvSpPr>
          <p:nvPr>
            <p:ph type="title"/>
          </p:nvPr>
        </p:nvSpPr>
        <p:spPr>
          <a:xfrm>
            <a:off x="649224" y="645106"/>
            <a:ext cx="3650279" cy="1259894"/>
          </a:xfrm>
        </p:spPr>
        <p:txBody>
          <a:bodyPr>
            <a:normAutofit/>
          </a:bodyPr>
          <a:lstStyle/>
          <a:p>
            <a:r>
              <a:rPr lang="en-US"/>
              <a:t>Rooting CST to the Gospels</a:t>
            </a:r>
            <a:endParaRPr lang="en-US" dirty="0"/>
          </a:p>
        </p:txBody>
      </p:sp>
      <p:sp>
        <p:nvSpPr>
          <p:cNvPr id="2054" name="Rectangle 72">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3C417D4-0C30-4E61-A48C-395EAAF0A733}"/>
              </a:ext>
            </a:extLst>
          </p:cNvPr>
          <p:cNvSpPr>
            <a:spLocks noGrp="1"/>
          </p:cNvSpPr>
          <p:nvPr>
            <p:ph idx="1"/>
          </p:nvPr>
        </p:nvSpPr>
        <p:spPr>
          <a:xfrm>
            <a:off x="649225" y="2133600"/>
            <a:ext cx="3650278" cy="3759253"/>
          </a:xfrm>
        </p:spPr>
        <p:txBody>
          <a:bodyPr>
            <a:normAutofit/>
          </a:bodyPr>
          <a:lstStyle/>
          <a:p>
            <a:r>
              <a:rPr lang="en-US" dirty="0"/>
              <a:t>It is of critical importance to always start from the lens of faith when engaging with CST. </a:t>
            </a:r>
          </a:p>
          <a:p>
            <a:r>
              <a:rPr lang="en-US" dirty="0"/>
              <a:t>Resource: </a:t>
            </a:r>
            <a:r>
              <a:rPr lang="en-US" dirty="0">
                <a:hlinkClick r:id="rId3"/>
              </a:rPr>
              <a:t>Catholic Social Teaching Scripture Guide </a:t>
            </a:r>
            <a:r>
              <a:rPr lang="en-US" dirty="0"/>
              <a:t>(USCCB)</a:t>
            </a:r>
          </a:p>
          <a:p>
            <a:endParaRPr lang="en-US" dirty="0"/>
          </a:p>
          <a:p>
            <a:endParaRPr lang="en-US" dirty="0"/>
          </a:p>
        </p:txBody>
      </p:sp>
      <p:sp>
        <p:nvSpPr>
          <p:cNvPr id="205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E1255C-9EE4-4ADE-AC6D-5EBAED73B692}"/>
              </a:ext>
            </a:extLst>
          </p:cNvPr>
          <p:cNvSpPr txBox="1"/>
          <p:nvPr/>
        </p:nvSpPr>
        <p:spPr>
          <a:xfrm>
            <a:off x="4765848" y="5176565"/>
            <a:ext cx="2328202" cy="215444"/>
          </a:xfrm>
          <a:prstGeom prst="rect">
            <a:avLst/>
          </a:prstGeom>
          <a:noFill/>
        </p:spPr>
        <p:txBody>
          <a:bodyPr wrap="square" rtlCol="0">
            <a:spAutoFit/>
          </a:bodyPr>
          <a:lstStyle/>
          <a:p>
            <a:r>
              <a:rPr lang="en-US" sz="800" dirty="0">
                <a:solidFill>
                  <a:schemeClr val="bg1"/>
                </a:solidFill>
              </a:rPr>
              <a:t>Source Image: </a:t>
            </a:r>
            <a:r>
              <a:rPr lang="en-US" sz="800" i="1" dirty="0">
                <a:solidFill>
                  <a:schemeClr val="bg1"/>
                </a:solidFill>
              </a:rPr>
              <a:t>Son of God </a:t>
            </a:r>
            <a:r>
              <a:rPr lang="en-US" sz="800" dirty="0">
                <a:solidFill>
                  <a:schemeClr val="bg1"/>
                </a:solidFill>
              </a:rPr>
              <a:t>movie</a:t>
            </a:r>
          </a:p>
        </p:txBody>
      </p:sp>
      <p:pic>
        <p:nvPicPr>
          <p:cNvPr id="1032" name="Picture 8" descr="3rd Sunday of Lent: The Samaritan Woman, or, St. Photini – Daily Theology">
            <a:extLst>
              <a:ext uri="{FF2B5EF4-FFF2-40B4-BE49-F238E27FC236}">
                <a16:creationId xmlns:a16="http://schemas.microsoft.com/office/drawing/2014/main" id="{CBDB1E88-2725-456D-BE95-952E2F380F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557" y="714327"/>
            <a:ext cx="7717443" cy="517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80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Introduction to the Gospel of Luke">
            <a:extLst>
              <a:ext uri="{FF2B5EF4-FFF2-40B4-BE49-F238E27FC236}">
                <a16:creationId xmlns:a16="http://schemas.microsoft.com/office/drawing/2014/main" id="{9C07B871-2BD5-422B-8148-CBA4A05C25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26" b="121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 name="Freeform: Shape 104">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515039">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E25EBB44-FFA3-4926-926A-231B69604260}"/>
              </a:ext>
            </a:extLst>
          </p:cNvPr>
          <p:cNvSpPr>
            <a:spLocks noGrp="1"/>
          </p:cNvSpPr>
          <p:nvPr>
            <p:ph type="title"/>
          </p:nvPr>
        </p:nvSpPr>
        <p:spPr>
          <a:xfrm>
            <a:off x="1083733" y="3889218"/>
            <a:ext cx="5478432" cy="1032094"/>
          </a:xfrm>
        </p:spPr>
        <p:txBody>
          <a:bodyPr vert="horz" lIns="91440" tIns="45720" rIns="91440" bIns="45720" rtlCol="0" anchor="b">
            <a:normAutofit/>
          </a:bodyPr>
          <a:lstStyle/>
          <a:p>
            <a:r>
              <a:rPr lang="en-US" sz="4000">
                <a:solidFill>
                  <a:srgbClr val="FEFFFF"/>
                </a:solidFill>
              </a:rPr>
              <a:t>Gospel of Luke</a:t>
            </a:r>
          </a:p>
        </p:txBody>
      </p:sp>
    </p:spTree>
    <p:extLst>
      <p:ext uri="{BB962C8B-B14F-4D97-AF65-F5344CB8AC3E}">
        <p14:creationId xmlns:p14="http://schemas.microsoft.com/office/powerpoint/2010/main" val="34417299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4" name="Group 10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8" name="Rectangle 11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0"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22" name="Rectangle 121">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7"/>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08 Feb. 18—24: Matthew 5; Luke 6">
            <a:extLst>
              <a:ext uri="{FF2B5EF4-FFF2-40B4-BE49-F238E27FC236}">
                <a16:creationId xmlns:a16="http://schemas.microsoft.com/office/drawing/2014/main" id="{5D105E6C-A15E-4687-9FE0-95C5F1A1CB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 t="69" r="32245" b="-602"/>
          <a:stretch/>
        </p:blipFill>
        <p:spPr bwMode="auto">
          <a:xfrm>
            <a:off x="-84993" y="-2288"/>
            <a:ext cx="6255109" cy="6930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F31F7D-2630-4170-A100-B84EABE30658}"/>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solidFill>
                  <a:schemeClr val="tx1"/>
                </a:solidFill>
              </a:rPr>
              <a:t>Sermon on the Plain</a:t>
            </a:r>
          </a:p>
        </p:txBody>
      </p:sp>
      <p:sp>
        <p:nvSpPr>
          <p:cNvPr id="3" name="Content Placeholder 2">
            <a:extLst>
              <a:ext uri="{FF2B5EF4-FFF2-40B4-BE49-F238E27FC236}">
                <a16:creationId xmlns:a16="http://schemas.microsoft.com/office/drawing/2014/main" id="{F7BA68F1-E95E-4BD4-9EB0-48FB7B465A8B}"/>
              </a:ext>
            </a:extLst>
          </p:cNvPr>
          <p:cNvSpPr>
            <a:spLocks noGrp="1"/>
          </p:cNvSpPr>
          <p:nvPr>
            <p:ph idx="1"/>
          </p:nvPr>
        </p:nvSpPr>
        <p:spPr>
          <a:xfrm>
            <a:off x="8324602" y="4777379"/>
            <a:ext cx="3181598" cy="1126283"/>
          </a:xfrm>
        </p:spPr>
        <p:txBody>
          <a:bodyPr vert="horz" lIns="91440" tIns="45720" rIns="91440" bIns="45720" rtlCol="0" anchor="t">
            <a:normAutofit/>
          </a:bodyPr>
          <a:lstStyle/>
          <a:p>
            <a:pPr marL="0" indent="0">
              <a:buNone/>
            </a:pPr>
            <a:r>
              <a:rPr lang="en-US" dirty="0">
                <a:solidFill>
                  <a:schemeClr val="tx1"/>
                </a:solidFill>
              </a:rPr>
              <a:t>Luke 6:17-49 </a:t>
            </a:r>
          </a:p>
        </p:txBody>
      </p:sp>
      <p:sp>
        <p:nvSpPr>
          <p:cNvPr id="124" name="Rectangle 123">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6"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93313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128" name="Group 25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5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5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6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6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6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6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6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6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129" name="Group 268">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70"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1"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2"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3"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4"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5"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76"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77"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78"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79"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80"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81"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30" name="Rectangle 281">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31"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5132" name="Rectangle 283">
            <a:extLst>
              <a:ext uri="{FF2B5EF4-FFF2-40B4-BE49-F238E27FC236}">
                <a16:creationId xmlns:a16="http://schemas.microsoft.com/office/drawing/2014/main" id="{8D371DD5-1248-484F-AD54-775B88B37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7"/>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B57029-0FA1-4DA1-92F8-BF8F38F7C0CE}"/>
              </a:ext>
            </a:extLst>
          </p:cNvPr>
          <p:cNvSpPr>
            <a:spLocks noGrp="1"/>
          </p:cNvSpPr>
          <p:nvPr>
            <p:ph type="title"/>
          </p:nvPr>
        </p:nvSpPr>
        <p:spPr>
          <a:xfrm>
            <a:off x="8324602" y="935646"/>
            <a:ext cx="3181597" cy="3841735"/>
          </a:xfrm>
        </p:spPr>
        <p:txBody>
          <a:bodyPr vert="horz" lIns="91440" tIns="45720" rIns="91440" bIns="45720" rtlCol="0" anchor="b">
            <a:normAutofit/>
          </a:bodyPr>
          <a:lstStyle/>
          <a:p>
            <a:r>
              <a:rPr lang="en-US" sz="4400">
                <a:solidFill>
                  <a:schemeClr val="tx1"/>
                </a:solidFill>
              </a:rPr>
              <a:t>Martha and Mary</a:t>
            </a:r>
          </a:p>
        </p:txBody>
      </p:sp>
      <p:sp>
        <p:nvSpPr>
          <p:cNvPr id="5126" name="Content Placeholder 5125">
            <a:extLst>
              <a:ext uri="{FF2B5EF4-FFF2-40B4-BE49-F238E27FC236}">
                <a16:creationId xmlns:a16="http://schemas.microsoft.com/office/drawing/2014/main" id="{593D2341-AB04-40B6-979A-96819654DB45}"/>
              </a:ext>
            </a:extLst>
          </p:cNvPr>
          <p:cNvSpPr>
            <a:spLocks noGrp="1"/>
          </p:cNvSpPr>
          <p:nvPr>
            <p:ph idx="1"/>
          </p:nvPr>
        </p:nvSpPr>
        <p:spPr>
          <a:xfrm>
            <a:off x="8324602" y="4777379"/>
            <a:ext cx="3181598" cy="1126283"/>
          </a:xfrm>
        </p:spPr>
        <p:txBody>
          <a:bodyPr vert="horz" lIns="91440" tIns="45720" rIns="91440" bIns="45720" rtlCol="0" anchor="t">
            <a:normAutofit/>
          </a:bodyPr>
          <a:lstStyle/>
          <a:p>
            <a:pPr marL="0" indent="0">
              <a:buNone/>
            </a:pPr>
            <a:r>
              <a:rPr lang="en-US">
                <a:solidFill>
                  <a:schemeClr val="tx1"/>
                </a:solidFill>
              </a:rPr>
              <a:t>Luke 10:38-42</a:t>
            </a:r>
          </a:p>
        </p:txBody>
      </p:sp>
      <p:sp>
        <p:nvSpPr>
          <p:cNvPr id="5133" name="Rectangle 284">
            <a:extLst>
              <a:ext uri="{FF2B5EF4-FFF2-40B4-BE49-F238E27FC236}">
                <a16:creationId xmlns:a16="http://schemas.microsoft.com/office/drawing/2014/main" id="{80103E92-048D-4E5B-9638-6479E0227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355"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134" name="Freeform 33">
            <a:extLst>
              <a:ext uri="{FF2B5EF4-FFF2-40B4-BE49-F238E27FC236}">
                <a16:creationId xmlns:a16="http://schemas.microsoft.com/office/drawing/2014/main" id="{B0F800ED-C7E7-4672-8343-2639F79B6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87355"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5122" name="Picture 2" descr="Martha, Mary, and Lazarus of Bethany | Bible women, Mary of bethany, Jesus  pictures">
            <a:extLst>
              <a:ext uri="{FF2B5EF4-FFF2-40B4-BE49-F238E27FC236}">
                <a16:creationId xmlns:a16="http://schemas.microsoft.com/office/drawing/2014/main" id="{E768C4BA-306B-4613-AABA-5322F068D9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4620"/>
          <a:stretch/>
        </p:blipFill>
        <p:spPr bwMode="auto">
          <a:xfrm>
            <a:off x="20" y="10"/>
            <a:ext cx="6100383" cy="685799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89B2065-6174-4C62-A7C7-85578C259314}"/>
              </a:ext>
            </a:extLst>
          </p:cNvPr>
          <p:cNvSpPr txBox="1"/>
          <p:nvPr/>
        </p:nvSpPr>
        <p:spPr>
          <a:xfrm>
            <a:off x="22374" y="6591117"/>
            <a:ext cx="6137030" cy="215444"/>
          </a:xfrm>
          <a:prstGeom prst="rect">
            <a:avLst/>
          </a:prstGeom>
          <a:noFill/>
        </p:spPr>
        <p:txBody>
          <a:bodyPr wrap="square">
            <a:spAutoFit/>
          </a:bodyPr>
          <a:lstStyle/>
          <a:p>
            <a:r>
              <a:rPr lang="en-US" sz="800" dirty="0">
                <a:solidFill>
                  <a:schemeClr val="bg1"/>
                </a:solidFill>
              </a:rPr>
              <a:t>Source Image: “At Jesus’ Feet”, Nathan Greene Studio</a:t>
            </a:r>
          </a:p>
        </p:txBody>
      </p:sp>
    </p:spTree>
    <p:extLst>
      <p:ext uri="{BB962C8B-B14F-4D97-AF65-F5344CB8AC3E}">
        <p14:creationId xmlns:p14="http://schemas.microsoft.com/office/powerpoint/2010/main" val="120905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9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9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5" name="Group 20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0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0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0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0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1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1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18" name="Rectangle 21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1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220" name="Rectangle 219">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e Disciples Walk Pt.1: How To Start A Life-long Relationship With Jesus  Christ By Lara Gboyega Adedeji (@) at CentreNDL |February, 2022| We EQUIP  Servant Leaders | Leadership, Discipleship &amp;amp; Church">
            <a:extLst>
              <a:ext uri="{FF2B5EF4-FFF2-40B4-BE49-F238E27FC236}">
                <a16:creationId xmlns:a16="http://schemas.microsoft.com/office/drawing/2014/main" id="{675C84C0-7434-41C2-A6EC-57F114B97EF6}"/>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l="5173" r="6382"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0933E8-D2A0-4F0E-B47A-D9661224B3EB}"/>
              </a:ext>
            </a:extLst>
          </p:cNvPr>
          <p:cNvSpPr>
            <a:spLocks noGrp="1"/>
          </p:cNvSpPr>
          <p:nvPr>
            <p:ph type="title"/>
          </p:nvPr>
        </p:nvSpPr>
        <p:spPr>
          <a:xfrm>
            <a:off x="2589213" y="2514600"/>
            <a:ext cx="8915399" cy="2262781"/>
          </a:xfrm>
        </p:spPr>
        <p:txBody>
          <a:bodyPr vert="horz" lIns="91440" tIns="45720" rIns="91440" bIns="45720" rtlCol="0" anchor="b">
            <a:normAutofit/>
          </a:bodyPr>
          <a:lstStyle/>
          <a:p>
            <a:r>
              <a:rPr lang="en-US" sz="5400">
                <a:solidFill>
                  <a:schemeClr val="tx1"/>
                </a:solidFill>
              </a:rPr>
              <a:t>Questions?</a:t>
            </a:r>
          </a:p>
        </p:txBody>
      </p:sp>
      <p:sp>
        <p:nvSpPr>
          <p:cNvPr id="221" name="Rectangle 220">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308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26054946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97F7-4479-4697-9F21-91E15D696F4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406A81F-9F7F-4B80-98C3-CE81289B17C3}"/>
              </a:ext>
            </a:extLst>
          </p:cNvPr>
          <p:cNvSpPr>
            <a:spLocks noGrp="1"/>
          </p:cNvSpPr>
          <p:nvPr>
            <p:ph idx="1"/>
          </p:nvPr>
        </p:nvSpPr>
        <p:spPr/>
        <p:txBody>
          <a:bodyPr>
            <a:normAutofit/>
          </a:bodyPr>
          <a:lstStyle/>
          <a:p>
            <a:r>
              <a:rPr lang="en-US" i="1" dirty="0">
                <a:solidFill>
                  <a:schemeClr val="tx1"/>
                </a:solidFill>
              </a:rPr>
              <a:t>The Catholic Study Bible</a:t>
            </a:r>
            <a:r>
              <a:rPr lang="en-US" dirty="0">
                <a:solidFill>
                  <a:schemeClr val="tx1"/>
                </a:solidFill>
              </a:rPr>
              <a:t>. Third edition. 2013. Edited by: Donald Senior, John J. Collins, Mary Ann Getty. The New American Bible (NAB) Revised Edition. New York: Oxford University Press.</a:t>
            </a:r>
          </a:p>
          <a:p>
            <a:r>
              <a:rPr lang="en-US" dirty="0" err="1">
                <a:solidFill>
                  <a:schemeClr val="tx1"/>
                </a:solidFill>
              </a:rPr>
              <a:t>Guardini</a:t>
            </a:r>
            <a:r>
              <a:rPr lang="en-US" dirty="0">
                <a:solidFill>
                  <a:schemeClr val="tx1"/>
                </a:solidFill>
              </a:rPr>
              <a:t>, Romano. </a:t>
            </a:r>
            <a:r>
              <a:rPr lang="en-US" i="1" dirty="0">
                <a:solidFill>
                  <a:schemeClr val="tx1"/>
                </a:solidFill>
              </a:rPr>
              <a:t>The Lord. </a:t>
            </a:r>
            <a:r>
              <a:rPr lang="en-US" dirty="0">
                <a:solidFill>
                  <a:schemeClr val="tx1"/>
                </a:solidFill>
              </a:rPr>
              <a:t>2021. Washington, DC: Gateway Editions.</a:t>
            </a:r>
          </a:p>
          <a:p>
            <a:r>
              <a:rPr lang="en-US" b="0" i="0" dirty="0">
                <a:solidFill>
                  <a:schemeClr val="tx1"/>
                </a:solidFill>
                <a:effectLst/>
              </a:rPr>
              <a:t>Lee, Brian. 2022. Jesus in the New Testament. Lecture notes, Sacred Heart Seminary and School of Theology, Hales Corners, WI. February 21.</a:t>
            </a:r>
            <a:endParaRPr lang="en-US" i="1" dirty="0">
              <a:solidFill>
                <a:schemeClr val="tx1"/>
              </a:solidFill>
            </a:endParaRPr>
          </a:p>
          <a:p>
            <a:r>
              <a:rPr lang="en-US" dirty="0">
                <a:solidFill>
                  <a:schemeClr val="tx1"/>
                </a:solidFill>
              </a:rPr>
              <a:t>Powell, Mark Allan. 2018. </a:t>
            </a:r>
            <a:r>
              <a:rPr lang="en-US" i="1" dirty="0">
                <a:solidFill>
                  <a:schemeClr val="tx1"/>
                </a:solidFill>
              </a:rPr>
              <a:t>Introducing the New Testament: A Historical, Literary, and Theological Survey</a:t>
            </a:r>
            <a:r>
              <a:rPr lang="en-US" dirty="0">
                <a:solidFill>
                  <a:schemeClr val="tx1"/>
                </a:solidFill>
              </a:rPr>
              <a:t>. Second edition. Grand Rapids: Baker Academic. </a:t>
            </a:r>
          </a:p>
        </p:txBody>
      </p:sp>
    </p:spTree>
    <p:extLst>
      <p:ext uri="{BB962C8B-B14F-4D97-AF65-F5344CB8AC3E}">
        <p14:creationId xmlns:p14="http://schemas.microsoft.com/office/powerpoint/2010/main" val="384199659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4091</TotalTime>
  <Words>3441</Words>
  <Application>Microsoft Office PowerPoint</Application>
  <PresentationFormat>Widescreen</PresentationFormat>
  <Paragraphs>142</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Century Gothic</vt:lpstr>
      <vt:lpstr>Courier New</vt:lpstr>
      <vt:lpstr>inherit</vt:lpstr>
      <vt:lpstr>PopuLato</vt:lpstr>
      <vt:lpstr>Roboto</vt:lpstr>
      <vt:lpstr>system-ui</vt:lpstr>
      <vt:lpstr>Wingdings 3</vt:lpstr>
      <vt:lpstr>Wisp</vt:lpstr>
      <vt:lpstr>Rooting Catholic Social Teaching</vt:lpstr>
      <vt:lpstr>Outline</vt:lpstr>
      <vt:lpstr>Rooting CST to the Gospels</vt:lpstr>
      <vt:lpstr>Gospel of Luke</vt:lpstr>
      <vt:lpstr>Sermon on the Plain</vt:lpstr>
      <vt:lpstr>Martha and Mary</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Rooting Catholic Social Teaching</dc:title>
  <dc:creator>Catherine Orr</dc:creator>
  <cp:lastModifiedBy>Catherine Orr</cp:lastModifiedBy>
  <cp:revision>25</cp:revision>
  <dcterms:created xsi:type="dcterms:W3CDTF">2022-02-13T21:03:58Z</dcterms:created>
  <dcterms:modified xsi:type="dcterms:W3CDTF">2022-02-24T01:30:55Z</dcterms:modified>
</cp:coreProperties>
</file>