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handoutMasterIdLst>
    <p:handoutMasterId r:id="rId24"/>
  </p:handoutMasterIdLst>
  <p:sldIdLst>
    <p:sldId id="362" r:id="rId5"/>
    <p:sldId id="395" r:id="rId6"/>
    <p:sldId id="385" r:id="rId7"/>
    <p:sldId id="375" r:id="rId8"/>
    <p:sldId id="390" r:id="rId9"/>
    <p:sldId id="368" r:id="rId10"/>
    <p:sldId id="381" r:id="rId11"/>
    <p:sldId id="379" r:id="rId12"/>
    <p:sldId id="384" r:id="rId13"/>
    <p:sldId id="377" r:id="rId14"/>
    <p:sldId id="380" r:id="rId15"/>
    <p:sldId id="382" r:id="rId16"/>
    <p:sldId id="388" r:id="rId17"/>
    <p:sldId id="389" r:id="rId18"/>
    <p:sldId id="383" r:id="rId19"/>
    <p:sldId id="392" r:id="rId20"/>
    <p:sldId id="394" r:id="rId21"/>
    <p:sldId id="393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BB9129-3CC9-4A87-8D97-B94351BD041B}">
          <p14:sldIdLst>
            <p14:sldId id="362"/>
            <p14:sldId id="395"/>
            <p14:sldId id="385"/>
            <p14:sldId id="375"/>
            <p14:sldId id="390"/>
            <p14:sldId id="368"/>
            <p14:sldId id="381"/>
            <p14:sldId id="379"/>
            <p14:sldId id="384"/>
            <p14:sldId id="377"/>
            <p14:sldId id="380"/>
            <p14:sldId id="382"/>
            <p14:sldId id="388"/>
            <p14:sldId id="389"/>
            <p14:sldId id="383"/>
            <p14:sldId id="392"/>
            <p14:sldId id="394"/>
            <p14:sldId id="3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03" autoAdjust="0"/>
  </p:normalViewPr>
  <p:slideViewPr>
    <p:cSldViewPr snapToGrid="0">
      <p:cViewPr varScale="1">
        <p:scale>
          <a:sx n="79" d="100"/>
          <a:sy n="79" d="100"/>
        </p:scale>
        <p:origin x="246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F727C-98D5-4812-8E67-9EB4474476C3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712A5-EC4D-4F69-A0F5-4066C6882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97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152731-A429-4AD1-BD11-3927A91FDD0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137B8A-6097-4EF9-BC86-95B41EB84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9606-9704-48A1-981F-9524252D0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8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Avoid places that have distractions – noise, people…</a:t>
            </a:r>
          </a:p>
          <a:p>
            <a:r>
              <a:rPr lang="en-US" dirty="0"/>
              <a:t>Who should be involved?  If the right people aren’t present, what can you do?</a:t>
            </a:r>
          </a:p>
          <a:p>
            <a:r>
              <a:rPr lang="en-US" dirty="0"/>
              <a:t>When are you ready?  When your emotions are in check, when you have information that you need.</a:t>
            </a:r>
          </a:p>
          <a:p>
            <a:endParaRPr lang="en-US" dirty="0"/>
          </a:p>
          <a:p>
            <a:r>
              <a:rPr lang="en-US" dirty="0"/>
              <a:t>Seeking a facilitator or ally does not mean asking someone to fight the battle for you.  Best when dealing with peers, issues with a leader.</a:t>
            </a:r>
          </a:p>
          <a:p>
            <a:r>
              <a:rPr lang="en-US" dirty="0"/>
              <a:t>Could help you to think out loud and prepare for engaging or being present in the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9606-9704-48A1-981F-9524252D01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This should be understood within context and that Christians should never give up hope of reconciling with or converting someone, even their enemies.</a:t>
            </a:r>
          </a:p>
          <a:p>
            <a:r>
              <a:rPr lang="en-US" sz="10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There may need to be a break.   Maybe forgiveness is one sided when reconciliation is not possible. </a:t>
            </a:r>
          </a:p>
          <a:p>
            <a:r>
              <a:rPr lang="en-US" sz="10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Recognize that the person may be ignorant or a sinner but decide the impact of cutting them off completely. </a:t>
            </a:r>
          </a:p>
          <a:p>
            <a:r>
              <a:rPr lang="en-US" sz="1000" b="0" i="0" dirty="0">
                <a:solidFill>
                  <a:srgbClr val="001D35"/>
                </a:solidFill>
                <a:effectLst/>
                <a:highlight>
                  <a:srgbClr val="FFFFFF"/>
                </a:highlight>
                <a:latin typeface="Google Sans"/>
              </a:rPr>
              <a:t>Through prayer and time, the person may one day find the grace for conversion.  Pray.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9606-9704-48A1-981F-9524252D01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40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the listener, you should be able to repeat back in your own words what they have said to their satisfaction.  This does not mean you agree with, but rather </a:t>
            </a:r>
          </a:p>
          <a:p>
            <a:r>
              <a:rPr lang="en-US" dirty="0"/>
              <a:t>understand, what they are saying.</a:t>
            </a:r>
          </a:p>
          <a:p>
            <a:r>
              <a:rPr lang="en-US" dirty="0"/>
              <a:t>Pay attention to body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9606-9704-48A1-981F-9524252D01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33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39606-9704-48A1-981F-9524252D01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162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39606-9704-48A1-981F-9524252D01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773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9606-9704-48A1-981F-9524252D01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17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Rachel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39606-9704-48A1-981F-9524252D01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069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39606-9704-48A1-981F-9524252D01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863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39606-9704-48A1-981F-9524252D01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899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reason we say this prayer - know that when there is unhealthy conflict – situations that feel more like ‘combat’  - we can feel lost, hurt, and alone in our struggle.</a:t>
            </a:r>
          </a:p>
          <a:p>
            <a:r>
              <a:rPr lang="en-US" dirty="0"/>
              <a:t>The only one who profits from unhealthy conflict is Satan – so try to focus on positive conflict – healthy debate.   </a:t>
            </a:r>
          </a:p>
          <a:p>
            <a:r>
              <a:rPr lang="en-US" dirty="0"/>
              <a:t>Archbishop and Father Nathan have both recently mentioned ‘Trust God’ and ‘You aren’t alone’.  What does this mean?  </a:t>
            </a:r>
          </a:p>
          <a:p>
            <a:r>
              <a:rPr lang="en-US" dirty="0"/>
              <a:t>God’s promises to us, Mary, the saints.    Trust them and share the work - pray.    You aren’t alone.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9606-9704-48A1-981F-9524252D01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2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39606-9704-48A1-981F-9524252D01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017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examples of each:</a:t>
            </a:r>
          </a:p>
          <a:p>
            <a:r>
              <a:rPr lang="en-US" dirty="0"/>
              <a:t>Style – personality – what we see:   direct vs passive, quiet vs expressive, Type A, Type B,  competitive, </a:t>
            </a:r>
          </a:p>
          <a:p>
            <a:r>
              <a:rPr lang="en-US" dirty="0"/>
              <a:t>Values – relationship vs task,  Loyalty, privacy, personal space, quiet, flexibility/personal time off, perfection, order, structure, simplicity, competition, tradition</a:t>
            </a:r>
          </a:p>
          <a:p>
            <a:r>
              <a:rPr lang="en-US" dirty="0"/>
              <a:t>Some people value stability and tradition.</a:t>
            </a:r>
          </a:p>
          <a:p>
            <a:br>
              <a:rPr lang="en-US" dirty="0"/>
            </a:br>
            <a:r>
              <a:rPr lang="en-US" dirty="0"/>
              <a:t>Conflict is even more challenging when both Relational and Task conflict are in play.  We need to understand ‘why’ there is conflict, so that we can address it accordingly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9606-9704-48A1-981F-9524252D01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29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Table discussion or around the room, or if a team, this could be done on </a:t>
            </a:r>
            <a:r>
              <a:rPr lang="en-US" sz="1000" dirty="0" err="1">
                <a:latin typeface="+mj-lt"/>
              </a:rPr>
              <a:t>post-its</a:t>
            </a:r>
            <a:r>
              <a:rPr lang="en-US" sz="1000" dirty="0">
                <a:latin typeface="+mj-lt"/>
              </a:rPr>
              <a:t>, placed on a board, and then organized into groups  for discussion.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39606-9704-48A1-981F-9524252D01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719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Relationship and Team Building – in the beginning, when the relationship is new. Invest time in building relationships outside of doing the work. Create norms, common objectives.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Ice breakers before meetings.  Styles training, joint expectations.  Do exercises with your boss or coworkers:  give/gets – what you provide/give, and what you ‘get’/need for support in your role;</a:t>
            </a:r>
          </a:p>
          <a:p>
            <a:r>
              <a:rPr lang="en-US" dirty="0"/>
              <a:t>Team development can address roles and responsibilities (including the leader), collaboration needs, overlaps, how to address tasks that don’t fall into any specific role, decision making.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Leader establishes decision space – by role, for key decisions especially decisions that impact other individuals/groups.  Understand decision boundaries and decision processes, and how each role fits in.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Communication – clear, consistent, respectful, share communication preferences - phone/email/meetings, give/gets (what I give/you get and what you give/I get.).   Be transparent in communication so that people don’t guess what you need or value.   Silence may be interpreted as ‘OK’, so if you’re not ‘OK’, find a way to share.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9606-9704-48A1-981F-9524252D01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99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The ability to resolve conflict successfully is one of the most important social skills an individual can possess.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You can improve resiliency by practicing negotiation and debate.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cs typeface="Calibri"/>
              </a:rPr>
              <a:t>Segue – ask the participants – when is conflict unproductive?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9606-9704-48A1-981F-9524252D01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69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in parishes include parish restructures –different parishes with different traditions together need to work through change together, navigating different opinions, values/traditions, to build a future that looks different than the past.  Also, if a new member to a parish staff arrives, they may bring new ideas that could lead to better results.  Not engaging in healthy debate stifles creativity.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9606-9704-48A1-981F-9524252D01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55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cs typeface="Calibri"/>
              </a:rPr>
              <a:t>Focusing on styles and personality vs the issues causes hurt feelings and sometimes grudges.</a:t>
            </a:r>
          </a:p>
          <a:p>
            <a:r>
              <a:rPr lang="en-US" sz="1200" dirty="0">
                <a:cs typeface="Calibri"/>
              </a:rPr>
              <a:t>Using language, labels, sarcasm, and tone that harm.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j-lt"/>
              </a:rPr>
              <a:t>Any scenario with one loser is lose-lose.  Losers needs not met, anger, frustration, loser may lack of commitment to r sabotage this or other decisions, damage to relationship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+mj-lt"/>
              </a:rPr>
              <a:t>What are the impacts of unproductive conflict?  To the individual, to the organization</a:t>
            </a:r>
          </a:p>
          <a:p>
            <a:endParaRPr lang="en-US" sz="1200" dirty="0">
              <a:cs typeface="Calibri"/>
            </a:endParaRPr>
          </a:p>
          <a:p>
            <a:r>
              <a:rPr lang="en-US" sz="1200" dirty="0">
                <a:cs typeface="Calibri"/>
              </a:rPr>
              <a:t>Segue – seeking win-win</a:t>
            </a:r>
          </a:p>
          <a:p>
            <a:pPr eaLnBrk="1" hangingPunct="1"/>
            <a:r>
              <a:rPr lang="en-US" altLang="en-US" sz="1200" dirty="0">
                <a:latin typeface="+mj-lt"/>
                <a:cs typeface="Arial" panose="020B0604020202020204" pitchFamily="34" charset="0"/>
              </a:rPr>
              <a:t>Win-Win doesn’t mean that everyone gets what they want.  That is unrealistic expectation.</a:t>
            </a:r>
          </a:p>
          <a:p>
            <a:pPr eaLnBrk="1" hangingPunct="1"/>
            <a:r>
              <a:rPr lang="en-US" altLang="en-US" sz="1200" dirty="0">
                <a:latin typeface="+mj-lt"/>
                <a:cs typeface="Arial" panose="020B0604020202020204" pitchFamily="34" charset="0"/>
              </a:rPr>
              <a:t>Sometimes the solutions does not result in agreement.</a:t>
            </a:r>
            <a:r>
              <a:rPr lang="en-US" altLang="en-US" sz="1200" b="1" dirty="0">
                <a:latin typeface="+mj-lt"/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en-US" sz="1200" dirty="0">
                <a:latin typeface="+mj-lt"/>
                <a:cs typeface="Arial" panose="020B0604020202020204" pitchFamily="34" charset="0"/>
              </a:rPr>
              <a:t>An example of how people might feel is:  “Well I didn’t like the outcome; however, I understand the discussion and at least I was treated with respect”</a:t>
            </a:r>
          </a:p>
          <a:p>
            <a:pPr eaLnBrk="1" hangingPunct="1"/>
            <a:r>
              <a:rPr lang="en-US" altLang="en-US" sz="1200" dirty="0">
                <a:latin typeface="+mj-lt"/>
                <a:cs typeface="Arial" panose="020B0604020202020204" pitchFamily="34" charset="0"/>
              </a:rPr>
              <a:t>Win-Win:  Minimizes differences, amplifies common objectives, considers everyone’s needs/wants</a:t>
            </a:r>
          </a:p>
          <a:p>
            <a:endParaRPr lang="en-US" sz="1200" dirty="0">
              <a:latin typeface="+mj-lt"/>
            </a:endParaRPr>
          </a:p>
          <a:p>
            <a:endParaRPr lang="en-US" sz="120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9606-9704-48A1-981F-9524252D01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42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8140-2DB4-7F43-995D-B47B380B53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5EF3-A6CB-E54C-B6CC-01F257EC0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5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8140-2DB4-7F43-995D-B47B380B53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5EF3-A6CB-E54C-B6CC-01F257EC0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6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8140-2DB4-7F43-995D-B47B380B53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5EF3-A6CB-E54C-B6CC-01F257EC0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7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8140-2DB4-7F43-995D-B47B380B53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5EF3-A6CB-E54C-B6CC-01F257EC0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9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8140-2DB4-7F43-995D-B47B380B53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5EF3-A6CB-E54C-B6CC-01F257EC0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6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8140-2DB4-7F43-995D-B47B380B53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5EF3-A6CB-E54C-B6CC-01F257EC0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1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8140-2DB4-7F43-995D-B47B380B53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5EF3-A6CB-E54C-B6CC-01F257EC0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5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8140-2DB4-7F43-995D-B47B380B53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5EF3-A6CB-E54C-B6CC-01F257EC0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8140-2DB4-7F43-995D-B47B380B53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5EF3-A6CB-E54C-B6CC-01F257EC0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71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8140-2DB4-7F43-995D-B47B380B53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5EF3-A6CB-E54C-B6CC-01F257EC0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78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48140-2DB4-7F43-995D-B47B380B53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5EF3-A6CB-E54C-B6CC-01F257EC0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7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2E48140-2DB4-7F43-995D-B47B380B53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1215EF3-A6CB-E54C-B6CC-01F257EC01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D83329-1074-E547-A7EC-256F39A84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/>
          <a:stretch/>
        </p:blipFill>
        <p:spPr>
          <a:xfrm>
            <a:off x="142567" y="151117"/>
            <a:ext cx="8858865" cy="3581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EF0363-952A-3144-9A18-05F7534051AF}"/>
              </a:ext>
            </a:extLst>
          </p:cNvPr>
          <p:cNvSpPr/>
          <p:nvPr/>
        </p:nvSpPr>
        <p:spPr>
          <a:xfrm>
            <a:off x="1700112" y="5341009"/>
            <a:ext cx="60296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Managing and Resolving Conflict</a:t>
            </a:r>
          </a:p>
          <a:p>
            <a:pPr algn="ctr"/>
            <a:r>
              <a:rPr lang="en-US" sz="1600" i="1" dirty="0">
                <a:latin typeface="+mj-lt"/>
                <a:cs typeface="Times New Roman" panose="02020603050405020304" pitchFamily="18" charset="0"/>
              </a:rPr>
              <a:t>Human Resources:  Judy Shownkeen, John Barker, Rachel Uchytil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120BC3-4EB5-CA46-B26B-CD64B08546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/>
          <a:stretch/>
        </p:blipFill>
        <p:spPr>
          <a:xfrm>
            <a:off x="3124200" y="1403350"/>
            <a:ext cx="2672862" cy="339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9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 head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/>
          <a:stretch/>
        </p:blipFill>
        <p:spPr>
          <a:xfrm>
            <a:off x="2075688" y="-1"/>
            <a:ext cx="7068312" cy="1010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00CE9-2F79-DE47-872F-A05927CC8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" y="13819"/>
            <a:ext cx="1761946" cy="1051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4A7FF-8E03-DE48-F17F-719E25F8F0CC}"/>
              </a:ext>
            </a:extLst>
          </p:cNvPr>
          <p:cNvSpPr txBox="1"/>
          <p:nvPr/>
        </p:nvSpPr>
        <p:spPr>
          <a:xfrm>
            <a:off x="354698" y="2122486"/>
            <a:ext cx="8590535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628650" indent="-403225">
              <a:buAutoNum type="arabicPeriod"/>
            </a:pPr>
            <a:r>
              <a:rPr lang="en-US" sz="2800" b="1" dirty="0">
                <a:cs typeface="Calibri"/>
              </a:rPr>
              <a:t>Set the stage</a:t>
            </a:r>
            <a:r>
              <a:rPr lang="en-US" sz="2800" dirty="0">
                <a:cs typeface="Calibri"/>
              </a:rPr>
              <a:t>: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Who should be involved?</a:t>
            </a:r>
            <a:endParaRPr lang="en-US" sz="2800" dirty="0">
              <a:ea typeface="Calibri"/>
              <a:cs typeface="Calibri"/>
            </a:endParaRP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Who has the information/data needed?</a:t>
            </a:r>
            <a:endParaRPr lang="en-US" sz="2800" dirty="0">
              <a:ea typeface="Calibri"/>
              <a:cs typeface="Calibri"/>
            </a:endParaRP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Where is the best neutral location to have the discussion?</a:t>
            </a:r>
            <a:endParaRPr lang="en-US" sz="2800" dirty="0">
              <a:ea typeface="Calibri"/>
              <a:cs typeface="Calibri"/>
            </a:endParaRP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Defer the discussion/conflict until you’re prepared.</a:t>
            </a:r>
            <a:endParaRPr lang="en-US" sz="2800" dirty="0">
              <a:ea typeface="Calibri"/>
              <a:cs typeface="Calibri"/>
            </a:endParaRP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Seek a facilitator or ally.</a:t>
            </a:r>
            <a:endParaRPr lang="en-US" sz="2800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861A3-FCAA-0821-7574-259F12A42E6A}"/>
              </a:ext>
            </a:extLst>
          </p:cNvPr>
          <p:cNvSpPr txBox="1"/>
          <p:nvPr/>
        </p:nvSpPr>
        <p:spPr>
          <a:xfrm>
            <a:off x="2424435" y="304800"/>
            <a:ext cx="6719565" cy="6069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>
                <a:solidFill>
                  <a:schemeClr val="bg1"/>
                </a:solidFill>
                <a:cs typeface="Times New Roman"/>
              </a:rPr>
              <a:t>Tips for Win-Win</a:t>
            </a:r>
          </a:p>
        </p:txBody>
      </p:sp>
    </p:spTree>
    <p:extLst>
      <p:ext uri="{BB962C8B-B14F-4D97-AF65-F5344CB8AC3E}">
        <p14:creationId xmlns:p14="http://schemas.microsoft.com/office/powerpoint/2010/main" val="38515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58615E5-7926-9B93-5C1E-2BBA624F0502}"/>
              </a:ext>
            </a:extLst>
          </p:cNvPr>
          <p:cNvSpPr>
            <a:spLocks noChangeArrowheads="1"/>
          </p:cNvSpPr>
          <p:nvPr/>
        </p:nvSpPr>
        <p:spPr>
          <a:xfrm>
            <a:off x="4297672" y="6033840"/>
            <a:ext cx="3955824" cy="580325"/>
          </a:xfrm>
          <a:prstGeom prst="rect">
            <a:avLst/>
          </a:prstGeom>
        </p:spPr>
        <p:txBody>
          <a:bodyPr/>
          <a:lstStyle/>
          <a:p>
            <a:pPr defTabSz="658368">
              <a:lnSpc>
                <a:spcPct val="90000"/>
              </a:lnSpc>
              <a:spcAft>
                <a:spcPts val="600"/>
              </a:spcAft>
            </a:pPr>
            <a:r>
              <a:rPr lang="en-US" altLang="en-US" sz="1296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Objectives </a:t>
            </a:r>
            <a:r>
              <a:rPr lang="en-US" altLang="en-US"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altLang="en-US" sz="1400" b="1" kern="1200">
                <a:latin typeface="+mn-lt"/>
                <a:ea typeface="+mn-ea"/>
                <a:cs typeface="+mn-cs"/>
              </a:rPr>
              <a:t>Matthew 18:  15-17</a:t>
            </a:r>
            <a:endParaRPr lang="en-US" altLang="en-US" sz="1400" b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E9CC0B-290E-8496-08C5-EA8A8B2EDBED}"/>
              </a:ext>
            </a:extLst>
          </p:cNvPr>
          <p:cNvSpPr/>
          <p:nvPr/>
        </p:nvSpPr>
        <p:spPr>
          <a:xfrm>
            <a:off x="592354" y="1287236"/>
            <a:ext cx="78038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"If your brother or sister sins, go and point out their fault, just between the two of you. </a:t>
            </a:r>
          </a:p>
          <a:p>
            <a:r>
              <a:rPr lang="en-US" sz="2400" dirty="0"/>
              <a:t>If they listen to you, you have won them over. </a:t>
            </a:r>
          </a:p>
          <a:p>
            <a:endParaRPr lang="en-US" sz="2400" dirty="0"/>
          </a:p>
          <a:p>
            <a:r>
              <a:rPr lang="en-US" sz="2400" dirty="0"/>
              <a:t>But if they will not listen, take one or two others along, so that 'every matter may be established by the testimony of two or three witnesses.’ </a:t>
            </a:r>
          </a:p>
          <a:p>
            <a:endParaRPr lang="en-US" sz="2400" dirty="0"/>
          </a:p>
          <a:p>
            <a:r>
              <a:rPr lang="en-US" sz="2400" dirty="0"/>
              <a:t>If they still refuse to listen, tell it to the church; </a:t>
            </a:r>
          </a:p>
          <a:p>
            <a:endParaRPr lang="en-US" sz="2400" dirty="0"/>
          </a:p>
          <a:p>
            <a:r>
              <a:rPr lang="en-US" sz="2400" i="1" dirty="0">
                <a:solidFill>
                  <a:schemeClr val="bg1">
                    <a:lumMod val="65000"/>
                  </a:schemeClr>
                </a:solidFill>
              </a:rPr>
              <a:t>and if they refuse to listen even to the church, treat them as you would a pagan or a tax collector.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"</a:t>
            </a:r>
            <a:endParaRPr lang="en-US" sz="20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54DF63-9527-47FC-B320-CBDEF7D37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" y="13819"/>
            <a:ext cx="1761946" cy="1051128"/>
          </a:xfrm>
          <a:prstGeom prst="rect">
            <a:avLst/>
          </a:prstGeom>
        </p:spPr>
      </p:pic>
      <p:pic>
        <p:nvPicPr>
          <p:cNvPr id="10" name="Picture 9" descr="content header.jpg">
            <a:extLst>
              <a:ext uri="{FF2B5EF4-FFF2-40B4-BE49-F238E27FC236}">
                <a16:creationId xmlns:a16="http://schemas.microsoft.com/office/drawing/2014/main" id="{52EB77A8-6900-67A1-61F9-69D79907C4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/>
          <a:stretch/>
        </p:blipFill>
        <p:spPr>
          <a:xfrm>
            <a:off x="2075688" y="-1"/>
            <a:ext cx="7068312" cy="1010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 head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/>
          <a:stretch/>
        </p:blipFill>
        <p:spPr>
          <a:xfrm>
            <a:off x="2075688" y="-1"/>
            <a:ext cx="7068312" cy="1010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00CE9-2F79-DE47-872F-A05927CC8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" y="13819"/>
            <a:ext cx="1761946" cy="1051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4A7FF-8E03-DE48-F17F-719E25F8F0CC}"/>
              </a:ext>
            </a:extLst>
          </p:cNvPr>
          <p:cNvSpPr txBox="1"/>
          <p:nvPr/>
        </p:nvSpPr>
        <p:spPr>
          <a:xfrm>
            <a:off x="139369" y="1462448"/>
            <a:ext cx="8909628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cs typeface="Calibri"/>
              </a:rPr>
              <a:t>2. Active listening - with respect:</a:t>
            </a:r>
          </a:p>
          <a:p>
            <a:pPr marL="688975" lvl="1" indent="-34417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What I hear you saying is…</a:t>
            </a:r>
            <a:endParaRPr lang="en-US" sz="2800" dirty="0">
              <a:ea typeface="Calibri"/>
              <a:cs typeface="Calibri"/>
            </a:endParaRPr>
          </a:p>
          <a:p>
            <a:pPr marL="688975" lvl="1" indent="-34417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Don’t spend time formulating your response when you’re supposed to be listening.</a:t>
            </a:r>
            <a:endParaRPr lang="en-US" sz="2800" dirty="0">
              <a:ea typeface="Calibri"/>
              <a:cs typeface="Calibri"/>
            </a:endParaRPr>
          </a:p>
          <a:p>
            <a:pPr marL="688975" lvl="1" indent="-34417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Can you say more about that?  </a:t>
            </a:r>
            <a:endParaRPr lang="en-US" sz="2800" dirty="0">
              <a:ea typeface="Calibri"/>
              <a:cs typeface="Calibri"/>
            </a:endParaRPr>
          </a:p>
          <a:p>
            <a:pPr marL="688975" lvl="1" indent="-34417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Avoid telling the other person how they do/should think or feel.</a:t>
            </a:r>
            <a:endParaRPr lang="en-US" sz="2800" dirty="0">
              <a:ea typeface="Calibri"/>
              <a:cs typeface="Calibri"/>
            </a:endParaRPr>
          </a:p>
          <a:p>
            <a:pPr marL="688975" lvl="2" indent="-34417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What does each party need vs want?</a:t>
            </a:r>
            <a:endParaRPr lang="en-US" sz="2800" dirty="0">
              <a:ea typeface="Calibri"/>
              <a:cs typeface="Calibri"/>
            </a:endParaRPr>
          </a:p>
          <a:p>
            <a:pPr marL="688975" lvl="2" indent="-34417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Why is it important to each person?</a:t>
            </a:r>
            <a:endParaRPr lang="en-US" sz="2800" dirty="0">
              <a:ea typeface="Calibri"/>
              <a:cs typeface="Calibri"/>
            </a:endParaRPr>
          </a:p>
          <a:p>
            <a:pPr marL="688975" lvl="2" indent="-34417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Address one issue at a time. </a:t>
            </a:r>
            <a:endParaRPr lang="en-US" sz="2800" dirty="0">
              <a:ea typeface="Calibri"/>
              <a:cs typeface="Calibri"/>
            </a:endParaRPr>
          </a:p>
          <a:p>
            <a:pPr marL="688975" lvl="2" indent="-34417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Share the impact of words/behaviors on you.</a:t>
            </a:r>
            <a:endParaRPr lang="en-US" sz="2800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861A3-FCAA-0821-7574-259F12A42E6A}"/>
              </a:ext>
            </a:extLst>
          </p:cNvPr>
          <p:cNvSpPr txBox="1"/>
          <p:nvPr/>
        </p:nvSpPr>
        <p:spPr>
          <a:xfrm>
            <a:off x="2424435" y="304800"/>
            <a:ext cx="6719565" cy="6069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>
                <a:solidFill>
                  <a:schemeClr val="bg1"/>
                </a:solidFill>
                <a:cs typeface="Times New Roman"/>
              </a:rPr>
              <a:t>Tips for Win-Win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84691BC-2C98-7E39-8868-D65093112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854" y="1064947"/>
            <a:ext cx="18161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02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54DF63-9527-47FC-B320-CBDEF7D37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" y="13819"/>
            <a:ext cx="1761946" cy="1051128"/>
          </a:xfrm>
          <a:prstGeom prst="rect">
            <a:avLst/>
          </a:prstGeom>
        </p:spPr>
      </p:pic>
      <p:pic>
        <p:nvPicPr>
          <p:cNvPr id="10" name="Picture 9" descr="content header.jpg">
            <a:extLst>
              <a:ext uri="{FF2B5EF4-FFF2-40B4-BE49-F238E27FC236}">
                <a16:creationId xmlns:a16="http://schemas.microsoft.com/office/drawing/2014/main" id="{52EB77A8-6900-67A1-61F9-69D79907C4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/>
          <a:stretch/>
        </p:blipFill>
        <p:spPr>
          <a:xfrm>
            <a:off x="2075688" y="0"/>
            <a:ext cx="7068312" cy="1010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2B8A7-B87E-DD15-3F9A-052F15AFCB87}"/>
              </a:ext>
            </a:extLst>
          </p:cNvPr>
          <p:cNvSpPr txBox="1"/>
          <p:nvPr/>
        </p:nvSpPr>
        <p:spPr>
          <a:xfrm>
            <a:off x="2424435" y="304800"/>
            <a:ext cx="6719565" cy="6069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>
                <a:solidFill>
                  <a:schemeClr val="bg1"/>
                </a:solidFill>
                <a:cs typeface="Times New Roman"/>
              </a:rPr>
              <a:t>Case Study – Table Discussion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99F6CB-7A21-D1D8-D19C-D28DD34B77B7}"/>
              </a:ext>
            </a:extLst>
          </p:cNvPr>
          <p:cNvSpPr/>
          <p:nvPr/>
        </p:nvSpPr>
        <p:spPr>
          <a:xfrm>
            <a:off x="414225" y="1499895"/>
            <a:ext cx="7803861" cy="34163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/>
              <a:t>1. Select two people who will role play a situation within a parish.   </a:t>
            </a:r>
          </a:p>
          <a:p>
            <a:pPr marL="514350" indent="-228600">
              <a:buFont typeface="Arial" panose="020B0604020202020204" pitchFamily="34" charset="0"/>
              <a:buChar char="•"/>
            </a:pPr>
            <a:r>
              <a:rPr lang="en-US" sz="2400"/>
              <a:t>Review the scenario (handout)</a:t>
            </a:r>
            <a:endParaRPr lang="en-US" sz="2400">
              <a:ea typeface="Calibri"/>
              <a:cs typeface="Calibri"/>
            </a:endParaRPr>
          </a:p>
          <a:p>
            <a:pPr marL="514350" indent="-228600">
              <a:buFont typeface="Arial" panose="020B0604020202020204" pitchFamily="34" charset="0"/>
              <a:buChar char="•"/>
            </a:pPr>
            <a:r>
              <a:rPr lang="en-US" sz="2400"/>
              <a:t>Marijo should begin the discussion, with the goal of each person meeting their respective needs. </a:t>
            </a:r>
            <a:endParaRPr lang="en-US" sz="2400">
              <a:ea typeface="Calibri"/>
              <a:cs typeface="Calibri"/>
            </a:endParaRP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2. Others at the table observe and take notes. 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17972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54DF63-9527-47FC-B320-CBDEF7D37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" y="13819"/>
            <a:ext cx="1761946" cy="1051128"/>
          </a:xfrm>
          <a:prstGeom prst="rect">
            <a:avLst/>
          </a:prstGeom>
        </p:spPr>
      </p:pic>
      <p:pic>
        <p:nvPicPr>
          <p:cNvPr id="10" name="Picture 9" descr="content header.jpg">
            <a:extLst>
              <a:ext uri="{FF2B5EF4-FFF2-40B4-BE49-F238E27FC236}">
                <a16:creationId xmlns:a16="http://schemas.microsoft.com/office/drawing/2014/main" id="{52EB77A8-6900-67A1-61F9-69D79907C4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/>
          <a:stretch/>
        </p:blipFill>
        <p:spPr>
          <a:xfrm>
            <a:off x="2075688" y="0"/>
            <a:ext cx="7068312" cy="1010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D2B8A7-B87E-DD15-3F9A-052F15AFCB87}"/>
              </a:ext>
            </a:extLst>
          </p:cNvPr>
          <p:cNvSpPr txBox="1"/>
          <p:nvPr/>
        </p:nvSpPr>
        <p:spPr>
          <a:xfrm>
            <a:off x="2424435" y="304800"/>
            <a:ext cx="6719565" cy="6069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Case Study – Tables Debrief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948B3A-4E16-9A83-D80E-5A622CD6BEA5}"/>
              </a:ext>
            </a:extLst>
          </p:cNvPr>
          <p:cNvSpPr txBox="1"/>
          <p:nvPr/>
        </p:nvSpPr>
        <p:spPr>
          <a:xfrm>
            <a:off x="231629" y="1346194"/>
            <a:ext cx="8397072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AutoNum type="arabicPeriod"/>
            </a:pPr>
            <a:r>
              <a:rPr lang="en-US" sz="2400" dirty="0">
                <a:cs typeface="Calibri"/>
              </a:rPr>
              <a:t>What went well?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Tx/>
              <a:buAutoNum type="arabicPeriod"/>
            </a:pPr>
            <a:r>
              <a:rPr lang="en-US" sz="2400" dirty="0">
                <a:cs typeface="Calibri"/>
              </a:rPr>
              <a:t>Which elements of active listening did you see? What could have been done differently?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>
                <a:ea typeface="Calibri"/>
                <a:cs typeface="Calibri"/>
              </a:rPr>
              <a:t>(Did </a:t>
            </a:r>
            <a:r>
              <a:rPr lang="en-US" sz="2400" dirty="0" err="1">
                <a:ea typeface="Calibri"/>
                <a:cs typeface="Calibri"/>
              </a:rPr>
              <a:t>Marijo</a:t>
            </a:r>
            <a:r>
              <a:rPr lang="en-US" sz="2400" dirty="0">
                <a:ea typeface="Calibri"/>
                <a:cs typeface="Calibri"/>
              </a:rPr>
              <a:t> or Peg use any of the Tips for Active Listening?)</a:t>
            </a:r>
          </a:p>
          <a:p>
            <a:pPr marL="398145" lvl="1" indent="-169545">
              <a:buFont typeface="Arial" panose="020B0604020202020204" pitchFamily="34" charset="0"/>
              <a:buChar char="•"/>
            </a:pPr>
            <a:r>
              <a:rPr lang="en-US" sz="2400" i="1" dirty="0">
                <a:cs typeface="Calibri"/>
              </a:rPr>
              <a:t>What I hear you saying is…</a:t>
            </a:r>
            <a:endParaRPr lang="en-US" sz="2400" i="1" dirty="0">
              <a:ea typeface="Calibri"/>
              <a:cs typeface="Calibri"/>
            </a:endParaRPr>
          </a:p>
          <a:p>
            <a:pPr marL="398145" lvl="1" indent="-169545">
              <a:buFont typeface="Arial" panose="020B0604020202020204" pitchFamily="34" charset="0"/>
              <a:buChar char="•"/>
            </a:pPr>
            <a:r>
              <a:rPr lang="en-US" sz="2400" i="1" dirty="0">
                <a:cs typeface="Calibri"/>
              </a:rPr>
              <a:t>Don’t spend time formulating your response when you’re supposed to be listening.</a:t>
            </a:r>
            <a:endParaRPr lang="en-US" sz="2400" i="1" dirty="0">
              <a:ea typeface="Calibri"/>
              <a:cs typeface="Calibri"/>
            </a:endParaRPr>
          </a:p>
          <a:p>
            <a:pPr marL="398145" lvl="1" indent="-169545">
              <a:buFont typeface="Arial" panose="020B0604020202020204" pitchFamily="34" charset="0"/>
              <a:buChar char="•"/>
            </a:pPr>
            <a:r>
              <a:rPr lang="en-US" sz="2400" i="1" dirty="0">
                <a:cs typeface="Calibri"/>
              </a:rPr>
              <a:t>Can you say more about that?  </a:t>
            </a:r>
            <a:endParaRPr lang="en-US" sz="2400" i="1" dirty="0">
              <a:ea typeface="Calibri"/>
              <a:cs typeface="Calibri"/>
            </a:endParaRPr>
          </a:p>
          <a:p>
            <a:pPr marL="398145" lvl="1" indent="-169545">
              <a:buFont typeface="Arial" panose="020B0604020202020204" pitchFamily="34" charset="0"/>
              <a:buChar char="•"/>
            </a:pPr>
            <a:r>
              <a:rPr lang="en-US" sz="2400" i="1" dirty="0">
                <a:cs typeface="Calibri"/>
              </a:rPr>
              <a:t>Avoid telling the other person how they do/should think or feel.</a:t>
            </a:r>
            <a:endParaRPr lang="en-US" sz="2400" i="1" dirty="0">
              <a:ea typeface="Calibri"/>
              <a:cs typeface="Calibri"/>
            </a:endParaRPr>
          </a:p>
          <a:p>
            <a:pPr marL="398145" lvl="2" indent="-169545">
              <a:buFont typeface="Arial" panose="020B0604020202020204" pitchFamily="34" charset="0"/>
              <a:buChar char="•"/>
            </a:pPr>
            <a:r>
              <a:rPr lang="en-US" sz="2400" i="1" dirty="0">
                <a:cs typeface="Calibri"/>
              </a:rPr>
              <a:t>What does each party need vs want?</a:t>
            </a:r>
            <a:endParaRPr lang="en-US" sz="2400" i="1" dirty="0">
              <a:ea typeface="Calibri"/>
              <a:cs typeface="Calibri"/>
            </a:endParaRPr>
          </a:p>
          <a:p>
            <a:pPr marL="398145" lvl="2" indent="-169545">
              <a:buFont typeface="Arial" panose="020B0604020202020204" pitchFamily="34" charset="0"/>
              <a:buChar char="•"/>
            </a:pPr>
            <a:r>
              <a:rPr lang="en-US" sz="2400" i="1" dirty="0">
                <a:cs typeface="Calibri"/>
              </a:rPr>
              <a:t>Why is it important to each person?</a:t>
            </a:r>
            <a:endParaRPr lang="en-US" sz="2400" i="1" dirty="0">
              <a:ea typeface="Calibri"/>
              <a:cs typeface="Calibri"/>
            </a:endParaRPr>
          </a:p>
          <a:p>
            <a:pPr marL="398145" lvl="2" indent="-169545">
              <a:buFont typeface="Arial" panose="020B0604020202020204" pitchFamily="34" charset="0"/>
              <a:buChar char="•"/>
            </a:pPr>
            <a:r>
              <a:rPr lang="en-US" sz="2400" i="1" dirty="0">
                <a:cs typeface="Calibri"/>
              </a:rPr>
              <a:t>Address one issue at a time. </a:t>
            </a:r>
            <a:endParaRPr lang="en-US" sz="2400" i="1" dirty="0">
              <a:ea typeface="Calibri"/>
              <a:cs typeface="Calibri"/>
            </a:endParaRPr>
          </a:p>
          <a:p>
            <a:pPr marL="398145" lvl="2" indent="-169545">
              <a:buFont typeface="Arial" panose="020B0604020202020204" pitchFamily="34" charset="0"/>
              <a:buChar char="•"/>
            </a:pPr>
            <a:r>
              <a:rPr lang="en-US" sz="2400" i="1" dirty="0">
                <a:cs typeface="Calibri"/>
              </a:rPr>
              <a:t>Share the impact of words/actions on you.</a:t>
            </a:r>
            <a:endParaRPr lang="en-US" sz="2400" i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3030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 head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/>
          <a:stretch/>
        </p:blipFill>
        <p:spPr>
          <a:xfrm>
            <a:off x="2075688" y="-1"/>
            <a:ext cx="7068312" cy="1010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00CE9-2F79-DE47-872F-A05927CC8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" y="13819"/>
            <a:ext cx="1761946" cy="1051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4A7FF-8E03-DE48-F17F-719E25F8F0CC}"/>
              </a:ext>
            </a:extLst>
          </p:cNvPr>
          <p:cNvSpPr txBox="1"/>
          <p:nvPr/>
        </p:nvSpPr>
        <p:spPr>
          <a:xfrm>
            <a:off x="346231" y="1314969"/>
            <a:ext cx="8590535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US" sz="2800" dirty="0">
                <a:cs typeface="Calibri"/>
              </a:rPr>
              <a:t>3.  Generate Solutions </a:t>
            </a:r>
          </a:p>
          <a:p>
            <a:pPr marL="1143000" lvl="1" indent="-398463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Seek common ground.  What do you both agree to?</a:t>
            </a:r>
          </a:p>
          <a:p>
            <a:pPr marL="1143000" lvl="1" indent="-398463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Compromise.   What are you willing to ‘give’?</a:t>
            </a:r>
          </a:p>
          <a:p>
            <a:pPr marL="1143000" lvl="1" indent="-398463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Discuss the impact of proposed solutions on others and the overall organization, using ‘what if’ questions.</a:t>
            </a:r>
          </a:p>
          <a:p>
            <a:pPr marL="1143000" lvl="1" indent="-398463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Don’t criticize ideas – understand merits and be objective.</a:t>
            </a:r>
          </a:p>
          <a:p>
            <a:pPr marL="855663" lvl="1" indent="-398463"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  <a:p>
            <a:pPr marL="855663" lvl="1" indent="-398463"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861A3-FCAA-0821-7574-259F12A42E6A}"/>
              </a:ext>
            </a:extLst>
          </p:cNvPr>
          <p:cNvSpPr txBox="1"/>
          <p:nvPr/>
        </p:nvSpPr>
        <p:spPr>
          <a:xfrm>
            <a:off x="2424435" y="304800"/>
            <a:ext cx="6719565" cy="6069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>
                <a:solidFill>
                  <a:schemeClr val="bg1"/>
                </a:solidFill>
                <a:cs typeface="Times New Roman"/>
              </a:rPr>
              <a:t>Tips for Win-Win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B8A73F-4B3B-ABED-CC8D-934A6FC76C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697" y="4899490"/>
            <a:ext cx="1882303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25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 head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/>
          <a:stretch/>
        </p:blipFill>
        <p:spPr>
          <a:xfrm>
            <a:off x="2075688" y="-1"/>
            <a:ext cx="7068312" cy="1010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00CE9-2F79-DE47-872F-A05927CC8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" y="13819"/>
            <a:ext cx="1761946" cy="1051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4A7FF-8E03-DE48-F17F-719E25F8F0CC}"/>
              </a:ext>
            </a:extLst>
          </p:cNvPr>
          <p:cNvSpPr txBox="1"/>
          <p:nvPr/>
        </p:nvSpPr>
        <p:spPr>
          <a:xfrm>
            <a:off x="394999" y="1339353"/>
            <a:ext cx="859053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55663" marR="0" lvl="1" indent="-398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Prevent Conflict:  Build healthy relationships, establish clear roles and responsibilities, and maintain respectful and effective communication.</a:t>
            </a:r>
          </a:p>
          <a:p>
            <a:pPr marL="855663" marR="0" lvl="1" indent="-398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PRAY TOGETHER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55663" marR="0" lvl="1" indent="-398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Empathy:  Seek to understand the other person’s position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55663" marR="0" lvl="1" indent="-3984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Meet in the middle.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B861A3-FCAA-0821-7574-259F12A42E6A}"/>
              </a:ext>
            </a:extLst>
          </p:cNvPr>
          <p:cNvSpPr txBox="1"/>
          <p:nvPr/>
        </p:nvSpPr>
        <p:spPr>
          <a:xfrm>
            <a:off x="2424435" y="304800"/>
            <a:ext cx="6719565" cy="6069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2022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D83329-1074-E547-A7EC-256F39A84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/>
          <a:stretch/>
        </p:blipFill>
        <p:spPr>
          <a:xfrm>
            <a:off x="142567" y="151117"/>
            <a:ext cx="8858865" cy="3581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5777A5-134A-DD27-1C76-E5594B799E82}"/>
              </a:ext>
            </a:extLst>
          </p:cNvPr>
          <p:cNvSpPr/>
          <p:nvPr/>
        </p:nvSpPr>
        <p:spPr>
          <a:xfrm>
            <a:off x="2717683" y="2967335"/>
            <a:ext cx="37086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1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chemeClr val="accent1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Calibri"/>
              </a:rPr>
              <a:t>Questions?</a:t>
            </a:r>
            <a:endParaRPr kumimoji="0" lang="en-US" sz="6000" b="1" i="1" u="none" strike="noStrike" kern="1200" cap="none" spc="0" normalizeH="0" baseline="0" noProof="0" dirty="0">
              <a:ln w="12700">
                <a:solidFill>
                  <a:srgbClr val="9BBB59">
                    <a:lumMod val="50000"/>
                  </a:srgbClr>
                </a:solidFill>
                <a:prstDash val="solid"/>
              </a:ln>
              <a:solidFill>
                <a:schemeClr val="accent1"/>
              </a:solidFill>
              <a:effectLst>
                <a:innerShdw blurRad="177800">
                  <a:srgbClr val="9BBB59">
                    <a:lumMod val="50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343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D83329-1074-E547-A7EC-256F39A84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/>
          <a:stretch/>
        </p:blipFill>
        <p:spPr>
          <a:xfrm>
            <a:off x="142567" y="151117"/>
            <a:ext cx="8858865" cy="35814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5777A5-134A-DD27-1C76-E5594B799E82}"/>
              </a:ext>
            </a:extLst>
          </p:cNvPr>
          <p:cNvSpPr/>
          <p:nvPr/>
        </p:nvSpPr>
        <p:spPr>
          <a:xfrm>
            <a:off x="1643251" y="2967335"/>
            <a:ext cx="585750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i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2854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FD83329-1074-E547-A7EC-256F39A84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1"/>
          <a:stretch/>
        </p:blipFill>
        <p:spPr>
          <a:xfrm>
            <a:off x="142567" y="151117"/>
            <a:ext cx="8858865" cy="3581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7FCD993-7AB7-9898-34CE-2656D0E595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305" r="1264"/>
          <a:stretch/>
        </p:blipFill>
        <p:spPr>
          <a:xfrm>
            <a:off x="658368" y="3020615"/>
            <a:ext cx="7883274" cy="36209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D54B822-EFAC-BBFA-1916-9F86D695EB0F}"/>
              </a:ext>
            </a:extLst>
          </p:cNvPr>
          <p:cNvSpPr txBox="1"/>
          <p:nvPr/>
        </p:nvSpPr>
        <p:spPr>
          <a:xfrm>
            <a:off x="2145792" y="1842778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Prayer to St Michael the Archangel</a:t>
            </a:r>
          </a:p>
        </p:txBody>
      </p:sp>
    </p:spTree>
    <p:extLst>
      <p:ext uri="{BB962C8B-B14F-4D97-AF65-F5344CB8AC3E}">
        <p14:creationId xmlns:p14="http://schemas.microsoft.com/office/powerpoint/2010/main" val="392302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 head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/>
          <a:stretch/>
        </p:blipFill>
        <p:spPr>
          <a:xfrm>
            <a:off x="2075688" y="-1"/>
            <a:ext cx="7068312" cy="1010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00CE9-2F79-DE47-872F-A05927CC8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" y="13819"/>
            <a:ext cx="1761946" cy="1051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4A7FF-8E03-DE48-F17F-719E25F8F0CC}"/>
              </a:ext>
            </a:extLst>
          </p:cNvPr>
          <p:cNvSpPr txBox="1"/>
          <p:nvPr/>
        </p:nvSpPr>
        <p:spPr>
          <a:xfrm>
            <a:off x="427850" y="1640850"/>
            <a:ext cx="8590535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Understand types of conflict. (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Discussion)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cs typeface="Calibri"/>
              </a:rPr>
              <a:t>Tips to prevent unproductive conflict.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Tips for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Win-Win conflict resolution.</a:t>
            </a:r>
            <a:r>
              <a:rPr lang="en-US" sz="2800" dirty="0">
                <a:solidFill>
                  <a:prstClr val="black"/>
                </a:solidFill>
                <a:cs typeface="Calibri"/>
              </a:rPr>
              <a:t> (Practice)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58615E5-7926-9B93-5C1E-2BBA624F05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57450" y="266333"/>
            <a:ext cx="5495925" cy="5461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Objectives of the Training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FE1BDA-0483-88A4-C112-F47706265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566" y="3878322"/>
            <a:ext cx="3825572" cy="29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0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 head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/>
          <a:stretch/>
        </p:blipFill>
        <p:spPr>
          <a:xfrm>
            <a:off x="2075688" y="0"/>
            <a:ext cx="7068312" cy="1010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00CE9-2F79-DE47-872F-A05927CC8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" y="13819"/>
            <a:ext cx="1761946" cy="1051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4A7FF-8E03-DE48-F17F-719E25F8F0CC}"/>
              </a:ext>
            </a:extLst>
          </p:cNvPr>
          <p:cNvSpPr txBox="1"/>
          <p:nvPr/>
        </p:nvSpPr>
        <p:spPr>
          <a:xfrm>
            <a:off x="488048" y="2122486"/>
            <a:ext cx="8789302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cs typeface="Calibri"/>
              </a:rPr>
              <a:t>Relational: 	</a:t>
            </a:r>
            <a:r>
              <a:rPr lang="en-US" sz="2800" dirty="0">
                <a:cs typeface="Calibri"/>
              </a:rPr>
              <a:t>Style, values, motivation.</a:t>
            </a:r>
          </a:p>
          <a:p>
            <a:endParaRPr lang="en-US" sz="2800" dirty="0">
              <a:cs typeface="Calibri"/>
            </a:endParaRPr>
          </a:p>
          <a:p>
            <a:r>
              <a:rPr lang="en-US" sz="2800" dirty="0">
                <a:solidFill>
                  <a:srgbClr val="0070C0"/>
                </a:solidFill>
                <a:cs typeface="Calibri"/>
              </a:rPr>
              <a:t>Task: 		</a:t>
            </a:r>
            <a:r>
              <a:rPr lang="en-US" sz="2800" dirty="0">
                <a:cs typeface="Calibri"/>
              </a:rPr>
              <a:t>Goals, priorities, competing for 					resources, what/when/how to do 				something, making decisions.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FFFFDDE-F332-9792-DCC8-E85B77E030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57450" y="266333"/>
            <a:ext cx="5495925" cy="5461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Types of Conflict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C8673-33CF-2884-8F3A-5FD5800780FA}"/>
              </a:ext>
            </a:extLst>
          </p:cNvPr>
          <p:cNvSpPr txBox="1"/>
          <p:nvPr/>
        </p:nvSpPr>
        <p:spPr>
          <a:xfrm>
            <a:off x="3696327" y="4472825"/>
            <a:ext cx="152222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>
                <a:cs typeface="Calibri"/>
              </a:rPr>
              <a:t>Both!</a:t>
            </a:r>
          </a:p>
        </p:txBody>
      </p:sp>
    </p:spTree>
    <p:extLst>
      <p:ext uri="{BB962C8B-B14F-4D97-AF65-F5344CB8AC3E}">
        <p14:creationId xmlns:p14="http://schemas.microsoft.com/office/powerpoint/2010/main" val="42802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 head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/>
          <a:stretch/>
        </p:blipFill>
        <p:spPr>
          <a:xfrm>
            <a:off x="2075688" y="-1"/>
            <a:ext cx="7068312" cy="1010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4435" y="304800"/>
            <a:ext cx="6719565" cy="6069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Times New Roman"/>
              </a:rPr>
              <a:t>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00CE9-2F79-DE47-872F-A05927CC8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" y="13819"/>
            <a:ext cx="1761946" cy="1051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4A7FF-8E03-DE48-F17F-719E25F8F0CC}"/>
              </a:ext>
            </a:extLst>
          </p:cNvPr>
          <p:cNvSpPr txBox="1"/>
          <p:nvPr/>
        </p:nvSpPr>
        <p:spPr>
          <a:xfrm>
            <a:off x="373748" y="2027236"/>
            <a:ext cx="8590535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marR="0" lvl="0" indent="-4000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Which of the types of conflict do you see in your parish?</a:t>
            </a:r>
            <a:r>
              <a:rPr lang="en-US" sz="2800" dirty="0">
                <a:solidFill>
                  <a:prstClr val="black"/>
                </a:solidFill>
                <a:latin typeface="Calibri"/>
                <a:cs typeface="Calibri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487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 head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/>
          <a:stretch/>
        </p:blipFill>
        <p:spPr>
          <a:xfrm>
            <a:off x="2075688" y="-1"/>
            <a:ext cx="7068312" cy="1010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00CE9-2F79-DE47-872F-A05927CC8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" y="13819"/>
            <a:ext cx="1761946" cy="10511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7EB809-9B53-9668-F53E-56A66E6D2DA8}"/>
              </a:ext>
            </a:extLst>
          </p:cNvPr>
          <p:cNvSpPr txBox="1"/>
          <p:nvPr/>
        </p:nvSpPr>
        <p:spPr>
          <a:xfrm>
            <a:off x="2424435" y="304800"/>
            <a:ext cx="6719565" cy="6069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>
                <a:solidFill>
                  <a:schemeClr val="bg1"/>
                </a:solidFill>
                <a:cs typeface="Times New Roman"/>
              </a:rPr>
              <a:t>Tips to Prevent Conflict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835209-5EB7-E45A-1380-7D8C46B0619E}"/>
              </a:ext>
            </a:extLst>
          </p:cNvPr>
          <p:cNvSpPr txBox="1"/>
          <p:nvPr/>
        </p:nvSpPr>
        <p:spPr>
          <a:xfrm>
            <a:off x="354698" y="2122486"/>
            <a:ext cx="859053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855663" lvl="1" indent="-398463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Personal and “team” relationship building. </a:t>
            </a:r>
          </a:p>
          <a:p>
            <a:pPr marL="855663" lvl="1" indent="-398463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Clear roles and responsibilities.</a:t>
            </a:r>
          </a:p>
          <a:p>
            <a:pPr marL="855663" lvl="1" indent="-398463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Clear decision space. </a:t>
            </a:r>
          </a:p>
          <a:p>
            <a:pPr marL="855663" lvl="1" indent="-398463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Open and effective communication.</a:t>
            </a:r>
          </a:p>
          <a:p>
            <a:pPr marL="855663" lvl="1" indent="-398463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‘Respect in the Workplace’ Training.</a:t>
            </a:r>
          </a:p>
          <a:p>
            <a:pPr marL="855663" lvl="1" indent="-398463">
              <a:buFont typeface="Arial" panose="020B0604020202020204" pitchFamily="34" charset="0"/>
              <a:buChar char="•"/>
            </a:pPr>
            <a:endParaRPr lang="en-US" sz="28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68F2D3-78E3-0C03-DE05-A4DAD6FE8A73}"/>
              </a:ext>
            </a:extLst>
          </p:cNvPr>
          <p:cNvSpPr txBox="1"/>
          <p:nvPr/>
        </p:nvSpPr>
        <p:spPr>
          <a:xfrm>
            <a:off x="2075688" y="4989130"/>
            <a:ext cx="384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Bradley Hand ITC" panose="03070402050302030203" pitchFamily="66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40592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 head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/>
          <a:stretch/>
        </p:blipFill>
        <p:spPr>
          <a:xfrm>
            <a:off x="2075688" y="-1"/>
            <a:ext cx="7068312" cy="1010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00CE9-2F79-DE47-872F-A05927CC8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" y="13819"/>
            <a:ext cx="1761946" cy="1051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4A7FF-8E03-DE48-F17F-719E25F8F0CC}"/>
              </a:ext>
            </a:extLst>
          </p:cNvPr>
          <p:cNvSpPr txBox="1"/>
          <p:nvPr/>
        </p:nvSpPr>
        <p:spPr>
          <a:xfrm>
            <a:off x="402199" y="1800100"/>
            <a:ext cx="8590535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Everyone wants to feel valued and heard.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Everyone is unique. Different personalities and styles are not ‘bad’ – we just need to learn how to navigate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People </a:t>
            </a:r>
            <a:r>
              <a:rPr lang="en-US" sz="2800" i="1" dirty="0">
                <a:cs typeface="Calibri"/>
              </a:rPr>
              <a:t>usually</a:t>
            </a:r>
            <a:r>
              <a:rPr lang="en-US" sz="2800" dirty="0">
                <a:cs typeface="Calibri"/>
              </a:rPr>
              <a:t> have good intentions – you just need to find out what they are.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58615E5-7926-9B93-5C1E-2BBA624F05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57450" y="266333"/>
            <a:ext cx="6547181" cy="5461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Principles for Conflict Resolution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FA8AD-F7EF-BA2D-F18B-FB41D2BDBA4F}"/>
              </a:ext>
            </a:extLst>
          </p:cNvPr>
          <p:cNvSpPr txBox="1"/>
          <p:nvPr/>
        </p:nvSpPr>
        <p:spPr>
          <a:xfrm>
            <a:off x="2913888" y="5091422"/>
            <a:ext cx="384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Bradley Hand ITC" panose="03070402050302030203" pitchFamily="66" charset="0"/>
              </a:rPr>
              <a:t>EMPATHY</a:t>
            </a:r>
          </a:p>
        </p:txBody>
      </p:sp>
    </p:spTree>
    <p:extLst>
      <p:ext uri="{BB962C8B-B14F-4D97-AF65-F5344CB8AC3E}">
        <p14:creationId xmlns:p14="http://schemas.microsoft.com/office/powerpoint/2010/main" val="8180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 head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/>
          <a:stretch/>
        </p:blipFill>
        <p:spPr>
          <a:xfrm>
            <a:off x="2075688" y="-1"/>
            <a:ext cx="7068312" cy="1010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4435" y="304800"/>
            <a:ext cx="6719565" cy="6069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>
                <a:solidFill>
                  <a:schemeClr val="bg1"/>
                </a:solidFill>
                <a:cs typeface="Times New Roman"/>
              </a:rPr>
              <a:t>When Is ‘Conflict’ Effective?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00CE9-2F79-DE47-872F-A05927CC8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" y="13819"/>
            <a:ext cx="1761946" cy="1051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4A7FF-8E03-DE48-F17F-719E25F8F0CC}"/>
              </a:ext>
            </a:extLst>
          </p:cNvPr>
          <p:cNvSpPr txBox="1"/>
          <p:nvPr/>
        </p:nvSpPr>
        <p:spPr>
          <a:xfrm>
            <a:off x="373748" y="2027236"/>
            <a:ext cx="867524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As an agent of change.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Healthy debate enables us to make better decisions with more ideas, innovation, and creativity.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To uncover and address issues instead of avoiding them.</a:t>
            </a:r>
          </a:p>
        </p:txBody>
      </p:sp>
    </p:spTree>
    <p:extLst>
      <p:ext uri="{BB962C8B-B14F-4D97-AF65-F5344CB8AC3E}">
        <p14:creationId xmlns:p14="http://schemas.microsoft.com/office/powerpoint/2010/main" val="58836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ent heade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/>
          <a:stretch/>
        </p:blipFill>
        <p:spPr>
          <a:xfrm>
            <a:off x="2075688" y="-1"/>
            <a:ext cx="7068312" cy="10101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4435" y="304800"/>
            <a:ext cx="6719565" cy="6069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b="1">
                <a:solidFill>
                  <a:schemeClr val="bg1"/>
                </a:solidFill>
                <a:cs typeface="Times New Roman"/>
              </a:rPr>
              <a:t>When is Conflict Unproductive?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00CE9-2F79-DE47-872F-A05927CC81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9" y="13819"/>
            <a:ext cx="1761946" cy="1051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E4A7FF-8E03-DE48-F17F-719E25F8F0CC}"/>
              </a:ext>
            </a:extLst>
          </p:cNvPr>
          <p:cNvSpPr txBox="1"/>
          <p:nvPr/>
        </p:nvSpPr>
        <p:spPr>
          <a:xfrm>
            <a:off x="373748" y="2027236"/>
            <a:ext cx="8590535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When the underlying issues aren’t resolved.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When done without respect.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When one person wins and the other loses.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3C752A-60EF-400F-372A-E7037AA8D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712" y="4064613"/>
            <a:ext cx="3828288" cy="279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6D358CA2AB7B4E9EF39C96CF020B0D" ma:contentTypeVersion="4" ma:contentTypeDescription="Create a new document." ma:contentTypeScope="" ma:versionID="8aee1564a6bcf1fffc57c325d82d261f">
  <xsd:schema xmlns:xsd="http://www.w3.org/2001/XMLSchema" xmlns:xs="http://www.w3.org/2001/XMLSchema" xmlns:p="http://schemas.microsoft.com/office/2006/metadata/properties" xmlns:ns2="f674d287-8349-4da3-aaad-1155c891a3f2" targetNamespace="http://schemas.microsoft.com/office/2006/metadata/properties" ma:root="true" ma:fieldsID="a43a647895ed97553edccc67609253dc" ns2:_="">
    <xsd:import namespace="f674d287-8349-4da3-aaad-1155c891a3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4d287-8349-4da3-aaad-1155c891a3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33A590-39B5-48A1-99C8-4E5D76DF6E7D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674d287-8349-4da3-aaad-1155c891a3f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B676CF4-7F05-4E44-921B-ECC779543DE2}">
  <ds:schemaRefs>
    <ds:schemaRef ds:uri="f674d287-8349-4da3-aaad-1155c891a3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7861FC1-98B2-49BA-9DC4-0E56CB10B4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1723</Words>
  <Application>Microsoft Office PowerPoint</Application>
  <PresentationFormat>On-screen Show (4:3)</PresentationFormat>
  <Paragraphs>165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Bradley Hand ITC</vt:lpstr>
      <vt:lpstr>Calibri</vt:lpstr>
      <vt:lpstr>Google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Archdiocese of Milwaukee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Harter</dc:creator>
  <cp:lastModifiedBy>Judy Shownkeen</cp:lastModifiedBy>
  <cp:revision>9</cp:revision>
  <cp:lastPrinted>2024-08-22T13:15:36Z</cp:lastPrinted>
  <dcterms:created xsi:type="dcterms:W3CDTF">2015-05-28T18:47:04Z</dcterms:created>
  <dcterms:modified xsi:type="dcterms:W3CDTF">2024-08-22T21:16:53Z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0x0101008B6D358CA2AB7B4E9EF39C96CF020B0D</vt:lpwstr>
  </property>
</Properties>
</file>