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0" r:id="rId2"/>
    <p:sldId id="257" r:id="rId3"/>
    <p:sldId id="258" r:id="rId4"/>
    <p:sldId id="256" r:id="rId5"/>
    <p:sldId id="261" r:id="rId6"/>
    <p:sldId id="286" r:id="rId7"/>
    <p:sldId id="284" r:id="rId8"/>
    <p:sldId id="268" r:id="rId9"/>
    <p:sldId id="270" r:id="rId10"/>
    <p:sldId id="269" r:id="rId11"/>
    <p:sldId id="271" r:id="rId12"/>
    <p:sldId id="282" r:id="rId13"/>
    <p:sldId id="272" r:id="rId14"/>
    <p:sldId id="275" r:id="rId15"/>
    <p:sldId id="277" r:id="rId16"/>
    <p:sldId id="281" r:id="rId17"/>
    <p:sldId id="278" r:id="rId18"/>
    <p:sldId id="287" r:id="rId19"/>
    <p:sldId id="279" r:id="rId20"/>
    <p:sldId id="280" r:id="rId21"/>
    <p:sldId id="28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Nemer" initials="MN"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78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11" autoAdjust="0"/>
    <p:restoredTop sz="94674" autoAdjust="0"/>
  </p:normalViewPr>
  <p:slideViewPr>
    <p:cSldViewPr snapToGrid="0">
      <p:cViewPr varScale="1">
        <p:scale>
          <a:sx n="71" d="100"/>
          <a:sy n="71" d="100"/>
        </p:scale>
        <p:origin x="66" y="756"/>
      </p:cViewPr>
      <p:guideLst/>
    </p:cSldViewPr>
  </p:slideViewPr>
  <p:notesTextViewPr>
    <p:cViewPr>
      <p:scale>
        <a:sx n="1" d="1"/>
        <a:sy n="1" d="1"/>
      </p:scale>
      <p:origin x="0" y="0"/>
    </p:cViewPr>
  </p:notesTextViewPr>
  <p:sorterViewPr>
    <p:cViewPr>
      <p:scale>
        <a:sx n="100" d="100"/>
        <a:sy n="100" d="100"/>
      </p:scale>
      <p:origin x="0" y="-52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1-01T18:31:59.401" idx="1">
    <p:pos x="10" y="10"/>
    <p:text>Welcome, introductions, set the stage.    CLICK</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C584C-2762-40C1-A58D-6FE555B4856F}" type="datetimeFigureOut">
              <a:rPr lang="en-US" smtClean="0"/>
              <a:t>11/15/2017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9E1948-1FFA-4D8F-970E-14D6368D55F3}" type="slidenum">
              <a:rPr lang="en-US" smtClean="0"/>
              <a:t>‹#›</a:t>
            </a:fld>
            <a:endParaRPr lang="en-US" dirty="0"/>
          </a:p>
        </p:txBody>
      </p:sp>
    </p:spTree>
    <p:extLst>
      <p:ext uri="{BB962C8B-B14F-4D97-AF65-F5344CB8AC3E}">
        <p14:creationId xmlns:p14="http://schemas.microsoft.com/office/powerpoint/2010/main" val="733767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introductions, set the stage.    </a:t>
            </a:r>
            <a:r>
              <a:rPr lang="en-US" b="1" dirty="0" smtClean="0"/>
              <a:t>CLICK</a:t>
            </a:r>
            <a:endParaRPr lang="en-US" b="1" dirty="0"/>
          </a:p>
        </p:txBody>
      </p:sp>
      <p:sp>
        <p:nvSpPr>
          <p:cNvPr id="4" name="Slide Number Placeholder 3"/>
          <p:cNvSpPr>
            <a:spLocks noGrp="1"/>
          </p:cNvSpPr>
          <p:nvPr>
            <p:ph type="sldNum" sz="quarter" idx="10"/>
          </p:nvPr>
        </p:nvSpPr>
        <p:spPr/>
        <p:txBody>
          <a:bodyPr/>
          <a:lstStyle/>
          <a:p>
            <a:fld id="{CF3DEC14-0712-42A5-8F20-9699370942EF}" type="slidenum">
              <a:rPr lang="en-US" smtClean="0"/>
              <a:t>1</a:t>
            </a:fld>
            <a:endParaRPr lang="en-US" dirty="0"/>
          </a:p>
        </p:txBody>
      </p:sp>
    </p:spTree>
    <p:extLst>
      <p:ext uri="{BB962C8B-B14F-4D97-AF65-F5344CB8AC3E}">
        <p14:creationId xmlns:p14="http://schemas.microsoft.com/office/powerpoint/2010/main" val="2795791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Michelle  </a:t>
            </a:r>
            <a:r>
              <a:rPr lang="en-US" baseline="0" dirty="0" smtClean="0"/>
              <a:t>Communal participation in prayer and the sacraments is equally critical for our leadership groups and the parish as a whole.  The first focus of Synod implementation focused on the Sunday Mass.  Resources like the Evangelization and the Sunday Mass Guide and the newly released Whispers in the Pew speak to ways to make our liturgies welcoming and vibrant.  </a:t>
            </a:r>
            <a:r>
              <a:rPr lang="en-US" b="1" baseline="0" dirty="0" smtClean="0"/>
              <a:t>CLICK</a:t>
            </a:r>
            <a:endParaRPr lang="en-US" dirty="0"/>
          </a:p>
        </p:txBody>
      </p:sp>
      <p:sp>
        <p:nvSpPr>
          <p:cNvPr id="4" name="Slide Number Placeholder 3"/>
          <p:cNvSpPr>
            <a:spLocks noGrp="1"/>
          </p:cNvSpPr>
          <p:nvPr>
            <p:ph type="sldNum" sz="quarter" idx="10"/>
          </p:nvPr>
        </p:nvSpPr>
        <p:spPr/>
        <p:txBody>
          <a:bodyPr/>
          <a:lstStyle/>
          <a:p>
            <a:fld id="{CF3DEC14-0712-42A5-8F20-9699370942EF}" type="slidenum">
              <a:rPr lang="en-US" smtClean="0"/>
              <a:t>10</a:t>
            </a:fld>
            <a:endParaRPr lang="en-US" dirty="0"/>
          </a:p>
        </p:txBody>
      </p:sp>
    </p:spTree>
    <p:extLst>
      <p:ext uri="{BB962C8B-B14F-4D97-AF65-F5344CB8AC3E}">
        <p14:creationId xmlns:p14="http://schemas.microsoft.com/office/powerpoint/2010/main" val="1426677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Michelle </a:t>
            </a:r>
            <a:r>
              <a:rPr lang="en-US" dirty="0" smtClean="0"/>
              <a:t>As Catholic</a:t>
            </a:r>
            <a:r>
              <a:rPr lang="en-US" baseline="0" dirty="0" smtClean="0"/>
              <a:t>s working or volunteering in parish leadership, we can see the obvious benefits of beginning our efforts from a place of prayer, seeking God’s guidance.   From that essential spiritual foundation, Catholic leaders are recognizing that it is also critical for us to commit to using best practices that help all organizations function in a healthy, effective and impactful ways.  As members of the Church of the 21</a:t>
            </a:r>
            <a:r>
              <a:rPr lang="en-US" baseline="30000" dirty="0" smtClean="0"/>
              <a:t>st</a:t>
            </a:r>
            <a:r>
              <a:rPr lang="en-US" baseline="0" dirty="0" smtClean="0"/>
              <a:t> century, we need to look at concepts like stewardship, discipleship and evangelization in new ways.</a:t>
            </a:r>
          </a:p>
          <a:p>
            <a:endParaRPr lang="en-US" baseline="0" dirty="0" smtClean="0"/>
          </a:p>
          <a:p>
            <a:r>
              <a:rPr lang="en-US" baseline="0" dirty="0" smtClean="0"/>
              <a:t>Parish leaders, staff and parishioners alike, must examine innovations in individual leadership development, team building, visioning, goal setting, planning and assessment so that we will have the ability to meet ministry needs now and in the future.   Let’s look at resources that are available and on the horizon for to our various leaders and leadership groups.  </a:t>
            </a:r>
            <a:r>
              <a:rPr lang="en-US" b="1" baseline="0" dirty="0" smtClean="0"/>
              <a:t>CLICK</a:t>
            </a:r>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F3DEC14-0712-42A5-8F20-9699370942EF}" type="slidenum">
              <a:rPr lang="en-US" smtClean="0"/>
              <a:t>11</a:t>
            </a:fld>
            <a:endParaRPr lang="en-US" dirty="0"/>
          </a:p>
        </p:txBody>
      </p:sp>
    </p:spTree>
    <p:extLst>
      <p:ext uri="{BB962C8B-B14F-4D97-AF65-F5344CB8AC3E}">
        <p14:creationId xmlns:p14="http://schemas.microsoft.com/office/powerpoint/2010/main" val="2596481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Michelle</a:t>
            </a:r>
            <a:endParaRPr lang="en-US" b="1" dirty="0"/>
          </a:p>
        </p:txBody>
      </p:sp>
      <p:sp>
        <p:nvSpPr>
          <p:cNvPr id="4" name="Slide Number Placeholder 3"/>
          <p:cNvSpPr>
            <a:spLocks noGrp="1"/>
          </p:cNvSpPr>
          <p:nvPr>
            <p:ph type="sldNum" sz="quarter" idx="10"/>
          </p:nvPr>
        </p:nvSpPr>
        <p:spPr/>
        <p:txBody>
          <a:bodyPr/>
          <a:lstStyle/>
          <a:p>
            <a:fld id="{8A939606-9704-48A1-981F-9524252D0135}" type="slidenum">
              <a:rPr lang="en-US" smtClean="0"/>
              <a:t>12</a:t>
            </a:fld>
            <a:endParaRPr lang="en-US" dirty="0"/>
          </a:p>
        </p:txBody>
      </p:sp>
    </p:spTree>
    <p:extLst>
      <p:ext uri="{BB962C8B-B14F-4D97-AF65-F5344CB8AC3E}">
        <p14:creationId xmlns:p14="http://schemas.microsoft.com/office/powerpoint/2010/main" val="3775260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Michelle</a:t>
            </a:r>
            <a:endParaRPr lang="en-US" b="1" i="1" dirty="0">
              <a:solidFill>
                <a:srgbClr val="C00000"/>
              </a:solidFill>
            </a:endParaRPr>
          </a:p>
        </p:txBody>
      </p:sp>
      <p:sp>
        <p:nvSpPr>
          <p:cNvPr id="4" name="Slide Number Placeholder 3"/>
          <p:cNvSpPr>
            <a:spLocks noGrp="1"/>
          </p:cNvSpPr>
          <p:nvPr>
            <p:ph type="sldNum" sz="quarter" idx="10"/>
          </p:nvPr>
        </p:nvSpPr>
        <p:spPr/>
        <p:txBody>
          <a:bodyPr/>
          <a:lstStyle/>
          <a:p>
            <a:fld id="{CF3DEC14-0712-42A5-8F20-9699370942EF}" type="slidenum">
              <a:rPr lang="en-US" smtClean="0"/>
              <a:t>13</a:t>
            </a:fld>
            <a:endParaRPr lang="en-US" dirty="0"/>
          </a:p>
        </p:txBody>
      </p:sp>
    </p:spTree>
    <p:extLst>
      <p:ext uri="{BB962C8B-B14F-4D97-AF65-F5344CB8AC3E}">
        <p14:creationId xmlns:p14="http://schemas.microsoft.com/office/powerpoint/2010/main" val="2087356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aseline="0" dirty="0" smtClean="0"/>
              <a:t>In a healthy parish, the organization includes strong, well focused commissions and committees.  </a:t>
            </a:r>
            <a:r>
              <a:rPr lang="en-US" dirty="0" smtClean="0"/>
              <a:t>One resource for our lay leaders that can be overlooked is the Commissions and committees manual.  This resource, first and foremost, explains</a:t>
            </a:r>
            <a:r>
              <a:rPr lang="en-US" baseline="0" dirty="0" smtClean="0"/>
              <a:t> the rational behind the Commission structure.  The standing commissions were not established simply because we like bureaucracy.  The Commissions play a very important role in making our parishes function as healthy organizations.  The manual is available on the archdiocese website, and the descriptions, member makeup, subcommittees and more about the standing commissions can be found within.  </a:t>
            </a:r>
          </a:p>
          <a:p>
            <a:endParaRPr lang="en-US" baseline="0" dirty="0" smtClean="0"/>
          </a:p>
          <a:p>
            <a:r>
              <a:rPr lang="en-US" baseline="0" dirty="0" smtClean="0"/>
              <a:t>Just a couple of questions for you to consider in regard to all of the Commissions within your parish.  Does every commission have regularly scheduled meetings?  This sound elemental, but you might be surprised at the number of groups that meet on an “as needed” basis – and when that is the case the “need” often becomes less and less.   Do you have regular or period common meeting nights when all of the commissions are present to report, communicate and perhaps plan together?  Does the Pastoral Council ask each Commission for their goals – not to direct, but to be aware of ways each commission is collaboratively moving the parish toward the greater vision?  Do your commissions seek collaboration with each other and other ministry groups.</a:t>
            </a:r>
          </a:p>
          <a:p>
            <a:pPr defTabSz="931774"/>
            <a:endParaRPr lang="en-US" baseline="0" dirty="0" smtClean="0"/>
          </a:p>
          <a:p>
            <a:pPr defTabSz="931774"/>
            <a:r>
              <a:rPr lang="en-US" baseline="0" dirty="0" smtClean="0"/>
              <a:t>Every Commission plays a role in moving a parish from maintenance to mission– and often the most </a:t>
            </a:r>
            <a:r>
              <a:rPr lang="en-US" b="1" baseline="0" dirty="0" err="1" smtClean="0"/>
              <a:t>MIS</a:t>
            </a:r>
            <a:r>
              <a:rPr lang="en-US" baseline="0" dirty="0" err="1" smtClean="0"/>
              <a:t>understood</a:t>
            </a:r>
            <a:r>
              <a:rPr lang="en-US" baseline="0" dirty="0" smtClean="0"/>
              <a:t> group, but the one that can have the most impact over time - is the Stewardship Commission.</a:t>
            </a:r>
            <a:endParaRPr lang="en-US" dirty="0" smtClean="0"/>
          </a:p>
          <a:p>
            <a:r>
              <a:rPr lang="en-US" dirty="0" smtClean="0"/>
              <a:t>I won’t go too deeply into the structure</a:t>
            </a:r>
            <a:r>
              <a:rPr lang="en-US" baseline="0" dirty="0" smtClean="0"/>
              <a:t> and workings of the stewardship commission today – but know that I’m happy to meet personally any time to talk about this in detail.  For today, let’s just say that a strong stewardship commission with a good plan formed around the mission of the parish, can be the difference between making progress and spinning our wheels.  The Stewardship Commission, working in a healthy collaboration with the Councils and the other Commissions, can be one of the significant drivers in building a healthy organization.  If you currently have an active Stewardship Commission – you know what I mean.  If you have the beginnings of a commission, or have yet to move in that direction, please give me a call.  I’d be happy to talk to you about where to begin – including doing a parish stewardship assessment.   </a:t>
            </a:r>
            <a:r>
              <a:rPr lang="en-US" b="1" baseline="0" dirty="0" smtClean="0"/>
              <a:t>CLICK</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CF3DEC14-0712-42A5-8F20-9699370942EF}" type="slidenum">
              <a:rPr lang="en-US" smtClean="0"/>
              <a:t>14</a:t>
            </a:fld>
            <a:endParaRPr lang="en-US" dirty="0"/>
          </a:p>
        </p:txBody>
      </p:sp>
    </p:spTree>
    <p:extLst>
      <p:ext uri="{BB962C8B-B14F-4D97-AF65-F5344CB8AC3E}">
        <p14:creationId xmlns:p14="http://schemas.microsoft.com/office/powerpoint/2010/main" val="2522430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ea typeface="Arial Unicode MS" pitchFamily="34" charset="-128"/>
                <a:cs typeface="Times New Roman" panose="02020603050405020304" pitchFamily="18" charset="0"/>
              </a:rPr>
              <a:t>The assessment provides a strong foundation for planning, which is critical for a healthy organization.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Calibri" panose="020F0502020204030204" pitchFamily="34" charset="0"/>
              <a:ea typeface="Arial Unicode MS" pitchFamily="34" charset="-128"/>
              <a:cs typeface="Times New Roman" panose="02020603050405020304" pitchFamily="18" charset="0"/>
            </a:endParaRPr>
          </a:p>
          <a:p>
            <a:r>
              <a:rPr lang="en-US" dirty="0" smtClean="0"/>
              <a:t>The roadmap which</a:t>
            </a:r>
            <a:r>
              <a:rPr lang="en-US" baseline="0" dirty="0" smtClean="0"/>
              <a:t> we shared last year is based on the stewardship assessment.  There are copies of the roadmap on your table </a:t>
            </a:r>
            <a:r>
              <a:rPr lang="en-US" b="0" i="0" baseline="0" dirty="0" smtClean="0"/>
              <a:t>which will give you a feel for some of the specifics that the assessment addresses.  </a:t>
            </a:r>
          </a:p>
          <a:p>
            <a:endParaRPr lang="en-US" b="0" i="0" baseline="0" dirty="0" smtClean="0"/>
          </a:p>
          <a:p>
            <a:r>
              <a:rPr lang="en-US" b="0" i="0" baseline="0" dirty="0" smtClean="0"/>
              <a:t>We’ve spoken this morning about moving down the road – making progress toward increasing our capacity for mission and ministry.  Doing a baseline assessment tells us where we are and helps us establish measurable goals that will have the desired impact and outcome we seek.   Successful parishes assess, plan, implement and reassess - increasing their capacity for ministry.  Some of you are from parishes that have done the stewardship assessment and know the value of the data gathered.  If you have any questions on the assessment, I’d be happy to speak with you when we conclude. </a:t>
            </a:r>
            <a:endParaRPr lang="en-US" dirty="0"/>
          </a:p>
        </p:txBody>
      </p:sp>
      <p:sp>
        <p:nvSpPr>
          <p:cNvPr id="4" name="Slide Number Placeholder 3"/>
          <p:cNvSpPr>
            <a:spLocks noGrp="1"/>
          </p:cNvSpPr>
          <p:nvPr>
            <p:ph type="sldNum" sz="quarter" idx="10"/>
          </p:nvPr>
        </p:nvSpPr>
        <p:spPr/>
        <p:txBody>
          <a:bodyPr/>
          <a:lstStyle/>
          <a:p>
            <a:fld id="{CF3DEC14-0712-42A5-8F20-9699370942EF}" type="slidenum">
              <a:rPr lang="en-US" smtClean="0"/>
              <a:t>15</a:t>
            </a:fld>
            <a:endParaRPr lang="en-US" dirty="0"/>
          </a:p>
        </p:txBody>
      </p:sp>
    </p:spTree>
    <p:extLst>
      <p:ext uri="{BB962C8B-B14F-4D97-AF65-F5344CB8AC3E}">
        <p14:creationId xmlns:p14="http://schemas.microsoft.com/office/powerpoint/2010/main" val="3027177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Font typeface="Arial" panose="020B0604020202020204" pitchFamily="34" charset="0"/>
              <a:buNone/>
            </a:pPr>
            <a:r>
              <a:rPr lang="en-US" sz="1200" b="1" dirty="0" smtClean="0"/>
              <a:t>Michelle</a:t>
            </a:r>
          </a:p>
          <a:p>
            <a:pPr marL="285750" indent="-285750">
              <a:lnSpc>
                <a:spcPct val="150000"/>
              </a:lnSpc>
              <a:buFont typeface="Arial" panose="020B0604020202020204" pitchFamily="34" charset="0"/>
              <a:buChar char="•"/>
            </a:pPr>
            <a:r>
              <a:rPr lang="en-US" sz="1200" dirty="0" smtClean="0"/>
              <a:t>As a parish council or staff</a:t>
            </a:r>
          </a:p>
          <a:p>
            <a:pPr marL="285750" indent="-285750">
              <a:lnSpc>
                <a:spcPct val="150000"/>
              </a:lnSpc>
              <a:buFont typeface="Arial" panose="020B0604020202020204" pitchFamily="34" charset="0"/>
              <a:buChar char="•"/>
            </a:pPr>
            <a:r>
              <a:rPr lang="en-US" sz="1200" dirty="0" smtClean="0"/>
              <a:t>Is there a vision for the parish</a:t>
            </a:r>
          </a:p>
          <a:p>
            <a:pPr marL="285750" indent="-285750">
              <a:lnSpc>
                <a:spcPct val="150000"/>
              </a:lnSpc>
              <a:buFont typeface="Arial" panose="020B0604020202020204" pitchFamily="34" charset="0"/>
              <a:buChar char="•"/>
            </a:pPr>
            <a:r>
              <a:rPr lang="en-US" sz="1200" dirty="0" smtClean="0"/>
              <a:t>Do you know what the mission of your parish is?</a:t>
            </a:r>
          </a:p>
          <a:p>
            <a:pPr marL="285750" indent="-285750">
              <a:lnSpc>
                <a:spcPct val="150000"/>
              </a:lnSpc>
              <a:buFont typeface="Arial" panose="020B0604020202020204" pitchFamily="34" charset="0"/>
              <a:buChar char="•"/>
            </a:pPr>
            <a:r>
              <a:rPr lang="en-US" sz="1200" dirty="0" smtClean="0"/>
              <a:t>Hold regularly scheduled staff meetings?</a:t>
            </a:r>
          </a:p>
          <a:p>
            <a:pPr marL="285750" indent="-285750">
              <a:lnSpc>
                <a:spcPct val="150000"/>
              </a:lnSpc>
              <a:buFont typeface="Arial" panose="020B0604020202020204" pitchFamily="34" charset="0"/>
              <a:buChar char="•"/>
            </a:pPr>
            <a:r>
              <a:rPr lang="en-US" sz="1200" dirty="0" smtClean="0"/>
              <a:t>Discuss current and coming events across ministry “borders”? </a:t>
            </a:r>
          </a:p>
          <a:p>
            <a:pPr marL="285750" indent="-285750">
              <a:lnSpc>
                <a:spcPct val="150000"/>
              </a:lnSpc>
              <a:buFont typeface="Arial" panose="020B0604020202020204" pitchFamily="34" charset="0"/>
              <a:buChar char="•"/>
            </a:pPr>
            <a:r>
              <a:rPr lang="en-US" sz="1200" dirty="0" smtClean="0"/>
              <a:t>Think about collaboration opportunities when planning programs</a:t>
            </a:r>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16</a:t>
            </a:fld>
            <a:endParaRPr lang="en-US" dirty="0"/>
          </a:p>
        </p:txBody>
      </p:sp>
    </p:spTree>
    <p:extLst>
      <p:ext uri="{BB962C8B-B14F-4D97-AF65-F5344CB8AC3E}">
        <p14:creationId xmlns:p14="http://schemas.microsoft.com/office/powerpoint/2010/main" val="2516578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Michelle    </a:t>
            </a:r>
            <a:r>
              <a:rPr lang="en-US" dirty="0" smtClean="0"/>
              <a:t>Our final question for you this morning is this:</a:t>
            </a:r>
            <a:r>
              <a:rPr lang="en-US" baseline="0" dirty="0" smtClean="0"/>
              <a:t>   Let’s say that 50 new people join your parish in the next couple of months.  Among them are families, a millennial or two, some senior folks and perhaps a person or two returning to their faith.  Other than “signing them up”, giving them the standard welcome packet and, of course, their envelopes, what will you do to engage these newcomers?  What are your plans now and for the future – and how can you move one step closer to becoming the amazing center of faith and action that you want your parish to be?   How will you move on down the road?</a:t>
            </a:r>
            <a:endParaRPr lang="en-US" dirty="0"/>
          </a:p>
        </p:txBody>
      </p:sp>
      <p:sp>
        <p:nvSpPr>
          <p:cNvPr id="4" name="Slide Number Placeholder 3"/>
          <p:cNvSpPr>
            <a:spLocks noGrp="1"/>
          </p:cNvSpPr>
          <p:nvPr>
            <p:ph type="sldNum" sz="quarter" idx="10"/>
          </p:nvPr>
        </p:nvSpPr>
        <p:spPr/>
        <p:txBody>
          <a:bodyPr/>
          <a:lstStyle/>
          <a:p>
            <a:fld id="{CF3DEC14-0712-42A5-8F20-9699370942EF}" type="slidenum">
              <a:rPr lang="en-US" smtClean="0"/>
              <a:t>17</a:t>
            </a:fld>
            <a:endParaRPr lang="en-US" dirty="0"/>
          </a:p>
        </p:txBody>
      </p:sp>
    </p:spTree>
    <p:extLst>
      <p:ext uri="{BB962C8B-B14F-4D97-AF65-F5344CB8AC3E}">
        <p14:creationId xmlns:p14="http://schemas.microsoft.com/office/powerpoint/2010/main" val="549624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Michelle</a:t>
            </a:r>
            <a:r>
              <a:rPr lang="en-US" dirty="0" smtClean="0"/>
              <a:t>   10 minute exercise. </a:t>
            </a:r>
            <a:endParaRPr lang="en-US" dirty="0"/>
          </a:p>
        </p:txBody>
      </p:sp>
      <p:sp>
        <p:nvSpPr>
          <p:cNvPr id="4" name="Slide Number Placeholder 3"/>
          <p:cNvSpPr>
            <a:spLocks noGrp="1"/>
          </p:cNvSpPr>
          <p:nvPr>
            <p:ph type="sldNum" sz="quarter" idx="10"/>
          </p:nvPr>
        </p:nvSpPr>
        <p:spPr/>
        <p:txBody>
          <a:bodyPr/>
          <a:lstStyle/>
          <a:p>
            <a:fld id="{CF3DEC14-0712-42A5-8F20-9699370942EF}" type="slidenum">
              <a:rPr lang="en-US" smtClean="0"/>
              <a:t>18</a:t>
            </a:fld>
            <a:endParaRPr lang="en-US" dirty="0"/>
          </a:p>
        </p:txBody>
      </p:sp>
    </p:spTree>
    <p:extLst>
      <p:ext uri="{BB962C8B-B14F-4D97-AF65-F5344CB8AC3E}">
        <p14:creationId xmlns:p14="http://schemas.microsoft.com/office/powerpoint/2010/main" val="2427647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Michelle </a:t>
            </a:r>
            <a:r>
              <a:rPr lang="en-US" dirty="0" smtClean="0"/>
              <a:t>There are many resources on best practices in building a stewardship culture.   However,</a:t>
            </a:r>
            <a:r>
              <a:rPr lang="en-US" baseline="0" dirty="0" smtClean="0"/>
              <a:t> the success of </a:t>
            </a:r>
            <a:r>
              <a:rPr lang="en-US" dirty="0" smtClean="0"/>
              <a:t>any list of action steps,</a:t>
            </a:r>
            <a:r>
              <a:rPr lang="en-US" baseline="0" dirty="0" smtClean="0"/>
              <a:t> any stewardship plan, any course you set will depend significantly on parish leadership – pastor, staff and lay leaders.   A cohesive team, with members grounded in the vision for ministry of the parish, is the most significant factor in moving a parish from maintenance to mission.  Without dedicated, cooperative, collaborative leadership, it is very difficult for a parish to advance it’s mission and move on down the road to becoming an amazing, vibrant parish. </a:t>
            </a:r>
            <a:r>
              <a:rPr lang="en-US" b="1" baseline="0" dirty="0" smtClean="0"/>
              <a:t>CLICK</a:t>
            </a:r>
            <a:endParaRPr lang="en-US" dirty="0" smtClean="0"/>
          </a:p>
        </p:txBody>
      </p:sp>
      <p:sp>
        <p:nvSpPr>
          <p:cNvPr id="4" name="Slide Number Placeholder 3"/>
          <p:cNvSpPr>
            <a:spLocks noGrp="1"/>
          </p:cNvSpPr>
          <p:nvPr>
            <p:ph type="sldNum" sz="quarter" idx="10"/>
          </p:nvPr>
        </p:nvSpPr>
        <p:spPr/>
        <p:txBody>
          <a:bodyPr/>
          <a:lstStyle/>
          <a:p>
            <a:fld id="{CF3DEC14-0712-42A5-8F20-9699370942EF}" type="slidenum">
              <a:rPr lang="en-US" smtClean="0"/>
              <a:t>19</a:t>
            </a:fld>
            <a:endParaRPr lang="en-US" dirty="0"/>
          </a:p>
        </p:txBody>
      </p:sp>
    </p:spTree>
    <p:extLst>
      <p:ext uri="{BB962C8B-B14F-4D97-AF65-F5344CB8AC3E}">
        <p14:creationId xmlns:p14="http://schemas.microsoft.com/office/powerpoint/2010/main" val="3870825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Let’s begin in prayer.  This</a:t>
            </a:r>
            <a:r>
              <a:rPr lang="en-US" baseline="0" dirty="0" smtClean="0"/>
              <a:t> prayer asks God to be with us in our leadership groups and in our individual lives as we work to embrace intentional discipleship.  Let us pray   </a:t>
            </a:r>
            <a:r>
              <a:rPr lang="en-US" b="1" baseline="0" dirty="0" smtClean="0"/>
              <a:t>CLICK</a:t>
            </a:r>
            <a:endParaRPr lang="en-US" dirty="0" smtClean="0"/>
          </a:p>
          <a:p>
            <a:endParaRPr lang="en-US" dirty="0"/>
          </a:p>
        </p:txBody>
      </p:sp>
      <p:sp>
        <p:nvSpPr>
          <p:cNvPr id="4" name="Slide Number Placeholder 3"/>
          <p:cNvSpPr>
            <a:spLocks noGrp="1"/>
          </p:cNvSpPr>
          <p:nvPr>
            <p:ph type="sldNum" sz="quarter" idx="10"/>
          </p:nvPr>
        </p:nvSpPr>
        <p:spPr/>
        <p:txBody>
          <a:bodyPr/>
          <a:lstStyle/>
          <a:p>
            <a:fld id="{189E1948-1FFA-4D8F-970E-14D6368D55F3}" type="slidenum">
              <a:rPr lang="en-US" smtClean="0"/>
              <a:t>2</a:t>
            </a:fld>
            <a:endParaRPr lang="en-US" dirty="0"/>
          </a:p>
        </p:txBody>
      </p:sp>
    </p:spTree>
    <p:extLst>
      <p:ext uri="{BB962C8B-B14F-4D97-AF65-F5344CB8AC3E}">
        <p14:creationId xmlns:p14="http://schemas.microsoft.com/office/powerpoint/2010/main" val="3734468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Michelle</a:t>
            </a:r>
            <a:r>
              <a:rPr lang="en-US" dirty="0" smtClean="0"/>
              <a:t>  The final building block is a passion for evangelization and discipleship.  And – we’ll add a</a:t>
            </a:r>
            <a:r>
              <a:rPr lang="en-US" baseline="0" dirty="0" smtClean="0"/>
              <a:t> passion for living as a faithful steward to that mix.   This passion is a natural outcome in a parish where the leaders are steeped in prayer and spirituality, and a healthy, collaborative working atmosphere exists.  </a:t>
            </a:r>
          </a:p>
          <a:p>
            <a:endParaRPr lang="en-US" baseline="0" dirty="0" smtClean="0"/>
          </a:p>
          <a:p>
            <a:r>
              <a:rPr lang="en-US" b="1" baseline="0" dirty="0" smtClean="0"/>
              <a:t>Barb   </a:t>
            </a:r>
            <a:r>
              <a:rPr lang="en-US" b="0" baseline="0" dirty="0" smtClean="0"/>
              <a:t>Our message for you today is to resist the urge to be content with maintenance.  Make the conscious decision to build a healthy organization that will have all it needs – and more – to fulfill its mission.   Know that Michelle and I, and others here in the central offices are here to help.  </a:t>
            </a:r>
          </a:p>
          <a:p>
            <a:endParaRPr lang="en-US" b="0" baseline="0" dirty="0" smtClean="0"/>
          </a:p>
          <a:p>
            <a:r>
              <a:rPr lang="en-US" b="1" baseline="0" dirty="0" smtClean="0"/>
              <a:t>QUESTION IF TIME</a:t>
            </a:r>
          </a:p>
          <a:p>
            <a:endParaRPr lang="en-US" b="0" baseline="0" dirty="0" smtClean="0"/>
          </a:p>
          <a:p>
            <a:endParaRPr lang="en-US" b="1" baseline="0" dirty="0" smtClean="0"/>
          </a:p>
        </p:txBody>
      </p:sp>
      <p:sp>
        <p:nvSpPr>
          <p:cNvPr id="4" name="Slide Number Placeholder 3"/>
          <p:cNvSpPr>
            <a:spLocks noGrp="1"/>
          </p:cNvSpPr>
          <p:nvPr>
            <p:ph type="sldNum" sz="quarter" idx="10"/>
          </p:nvPr>
        </p:nvSpPr>
        <p:spPr/>
        <p:txBody>
          <a:bodyPr/>
          <a:lstStyle/>
          <a:p>
            <a:fld id="{CF3DEC14-0712-42A5-8F20-9699370942EF}" type="slidenum">
              <a:rPr lang="en-US" smtClean="0"/>
              <a:t>20</a:t>
            </a:fld>
            <a:endParaRPr lang="en-US" dirty="0"/>
          </a:p>
        </p:txBody>
      </p:sp>
    </p:spTree>
    <p:extLst>
      <p:ext uri="{BB962C8B-B14F-4D97-AF65-F5344CB8AC3E}">
        <p14:creationId xmlns:p14="http://schemas.microsoft.com/office/powerpoint/2010/main" val="226590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smtClean="0"/>
              <a:t>Michelle.   </a:t>
            </a:r>
            <a:r>
              <a:rPr lang="en-US" smtClean="0"/>
              <a:t>We </a:t>
            </a:r>
            <a:r>
              <a:rPr lang="en-US" dirty="0" smtClean="0"/>
              <a:t>began in prayer and we will end in prayer..  This</a:t>
            </a:r>
            <a:r>
              <a:rPr lang="en-US" baseline="0" dirty="0" smtClean="0"/>
              <a:t> prayer asks God to be with us in our leadership groups and in our individual lives as we work to embrace intentional discipleship.  Let us pray   </a:t>
            </a:r>
            <a:r>
              <a:rPr lang="en-US" b="1" baseline="0" dirty="0" smtClean="0"/>
              <a:t>CLICK</a:t>
            </a:r>
            <a:endParaRPr lang="en-US" dirty="0" smtClean="0"/>
          </a:p>
          <a:p>
            <a:endParaRPr lang="en-US" dirty="0"/>
          </a:p>
        </p:txBody>
      </p:sp>
      <p:sp>
        <p:nvSpPr>
          <p:cNvPr id="4" name="Slide Number Placeholder 3"/>
          <p:cNvSpPr>
            <a:spLocks noGrp="1"/>
          </p:cNvSpPr>
          <p:nvPr>
            <p:ph type="sldNum" sz="quarter" idx="10"/>
          </p:nvPr>
        </p:nvSpPr>
        <p:spPr/>
        <p:txBody>
          <a:bodyPr/>
          <a:lstStyle/>
          <a:p>
            <a:fld id="{189E1948-1FFA-4D8F-970E-14D6368D55F3}" type="slidenum">
              <a:rPr lang="en-US" smtClean="0"/>
              <a:t>21</a:t>
            </a:fld>
            <a:endParaRPr lang="en-US" dirty="0"/>
          </a:p>
        </p:txBody>
      </p:sp>
    </p:spTree>
    <p:extLst>
      <p:ext uri="{BB962C8B-B14F-4D97-AF65-F5344CB8AC3E}">
        <p14:creationId xmlns:p14="http://schemas.microsoft.com/office/powerpoint/2010/main" val="2646974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Barb</a:t>
            </a:r>
            <a:r>
              <a:rPr lang="en-US" dirty="0" smtClean="0"/>
              <a:t> This morning is all about recharging and refreshing our spirits –</a:t>
            </a:r>
            <a:r>
              <a:rPr lang="en-US" baseline="0" dirty="0" smtClean="0"/>
              <a:t> and Father Maurice has certainly inspired us!  In this session we hope to spark some refocusing and rethinking about some of the ways our leaders – pastors, parish staff members and lay leaders, can work collaboratively, using best practices in leadership development and organization management to benefit our parishes.</a:t>
            </a:r>
          </a:p>
          <a:p>
            <a:endParaRPr lang="en-US" baseline="0" dirty="0" smtClean="0"/>
          </a:p>
          <a:p>
            <a:r>
              <a:rPr lang="en-US" baseline="0" dirty="0" smtClean="0"/>
              <a:t>One goal for our time together this morning is to help synthesize many of the programs, learning and networking opportunities that you may have heard about, or be participating in.   We know that sometimes it may seem that there are a hundred and one different programs, approaches and tools out there – and it can be confusing and overwhelming!  Our hope is to look at this though the lens of some elemental building blocks.  </a:t>
            </a:r>
          </a:p>
          <a:p>
            <a:endParaRPr lang="en-US" baseline="0" dirty="0" smtClean="0"/>
          </a:p>
          <a:p>
            <a:r>
              <a:rPr lang="en-US" baseline="0" dirty="0" smtClean="0"/>
              <a:t>But, before we talk about how to move on down the road, we need to take an honest look at what our parish’s rode looks like.   </a:t>
            </a:r>
            <a:r>
              <a:rPr lang="en-US" b="1" baseline="0" dirty="0" smtClean="0"/>
              <a:t>CLICK</a:t>
            </a:r>
            <a:endParaRPr lang="en-US" baseline="0" dirty="0" smtClean="0"/>
          </a:p>
          <a:p>
            <a:endParaRPr lang="en-US" baseline="0" dirty="0" smtClean="0"/>
          </a:p>
          <a:p>
            <a:endParaRPr lang="en-US" baseline="0" dirty="0" smtClean="0"/>
          </a:p>
          <a:p>
            <a:endParaRPr lang="en-US" baseline="0" dirty="0" smtClean="0"/>
          </a:p>
          <a:p>
            <a:endParaRPr lang="en-US" b="0" u="none" baseline="0" dirty="0" smtClean="0"/>
          </a:p>
          <a:p>
            <a:endParaRPr lang="en-US" b="0" u="none" baseline="0" dirty="0" smtClean="0"/>
          </a:p>
          <a:p>
            <a:endParaRPr lang="en-US" b="0" u="none" baseline="0" dirty="0" smtClean="0"/>
          </a:p>
          <a:p>
            <a:endParaRPr lang="en-US" b="0" u="none" baseline="0" dirty="0" smtClean="0"/>
          </a:p>
          <a:p>
            <a:endParaRPr lang="en-US" baseline="0" dirty="0" smtClean="0"/>
          </a:p>
          <a:p>
            <a:endParaRPr lang="en-US" baseline="0" dirty="0" smtClean="0"/>
          </a:p>
          <a:p>
            <a:endParaRPr lang="en-US" baseline="0" dirty="0" smtClean="0"/>
          </a:p>
          <a:p>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189E1948-1FFA-4D8F-970E-14D6368D55F3}" type="slidenum">
              <a:rPr lang="en-US" smtClean="0"/>
              <a:t>3</a:t>
            </a:fld>
            <a:endParaRPr lang="en-US" dirty="0"/>
          </a:p>
        </p:txBody>
      </p:sp>
    </p:spTree>
    <p:extLst>
      <p:ext uri="{BB962C8B-B14F-4D97-AF65-F5344CB8AC3E}">
        <p14:creationId xmlns:p14="http://schemas.microsoft.com/office/powerpoint/2010/main" val="1329796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Barb</a:t>
            </a:r>
            <a:r>
              <a:rPr lang="en-US" dirty="0" smtClean="0"/>
              <a:t>  New directions call for new ways</a:t>
            </a:r>
            <a:r>
              <a:rPr lang="en-US" baseline="0" dirty="0" smtClean="0"/>
              <a:t> of thinking.   One thing that we know for sure – we have to begin to break away from complacency and find “new ways” to be about our discipleship – spreading the gospel.   A second thing that we can say with certainty is that new ways require change – and  successful travelers must evaluate the road they will be following.    </a:t>
            </a:r>
            <a:r>
              <a:rPr lang="en-US" b="1" baseline="0" dirty="0" smtClean="0"/>
              <a:t>CLICK</a:t>
            </a:r>
            <a:endParaRPr lang="en-US" b="1" u="none" baseline="0" dirty="0" smtClean="0"/>
          </a:p>
          <a:p>
            <a:endParaRPr lang="en-US" b="0" u="none" baseline="0" dirty="0" smtClean="0"/>
          </a:p>
          <a:p>
            <a:endParaRPr lang="en-US" b="1" u="sng" baseline="0" dirty="0" smtClean="0"/>
          </a:p>
        </p:txBody>
      </p:sp>
      <p:sp>
        <p:nvSpPr>
          <p:cNvPr id="4" name="Slide Number Placeholder 3"/>
          <p:cNvSpPr>
            <a:spLocks noGrp="1"/>
          </p:cNvSpPr>
          <p:nvPr>
            <p:ph type="sldNum" sz="quarter" idx="10"/>
          </p:nvPr>
        </p:nvSpPr>
        <p:spPr/>
        <p:txBody>
          <a:bodyPr/>
          <a:lstStyle/>
          <a:p>
            <a:fld id="{189E1948-1FFA-4D8F-970E-14D6368D55F3}" type="slidenum">
              <a:rPr lang="en-US" smtClean="0"/>
              <a:t>4</a:t>
            </a:fld>
            <a:endParaRPr lang="en-US" dirty="0"/>
          </a:p>
        </p:txBody>
      </p:sp>
    </p:spTree>
    <p:extLst>
      <p:ext uri="{BB962C8B-B14F-4D97-AF65-F5344CB8AC3E}">
        <p14:creationId xmlns:p14="http://schemas.microsoft.com/office/powerpoint/2010/main" val="3303645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1" dirty="0" smtClean="0"/>
              <a:t>Michelle on roads</a:t>
            </a:r>
            <a:r>
              <a:rPr lang="en-US" dirty="0" smtClean="0"/>
              <a:t>)</a:t>
            </a:r>
            <a:endParaRPr lang="en-US" dirty="0"/>
          </a:p>
        </p:txBody>
      </p:sp>
      <p:sp>
        <p:nvSpPr>
          <p:cNvPr id="4" name="Slide Number Placeholder 3"/>
          <p:cNvSpPr>
            <a:spLocks noGrp="1"/>
          </p:cNvSpPr>
          <p:nvPr>
            <p:ph type="sldNum" sz="quarter" idx="10"/>
          </p:nvPr>
        </p:nvSpPr>
        <p:spPr/>
        <p:txBody>
          <a:bodyPr/>
          <a:lstStyle/>
          <a:p>
            <a:fld id="{189E1948-1FFA-4D8F-970E-14D6368D55F3}" type="slidenum">
              <a:rPr lang="en-US" smtClean="0"/>
              <a:t>5</a:t>
            </a:fld>
            <a:endParaRPr lang="en-US" dirty="0"/>
          </a:p>
        </p:txBody>
      </p:sp>
    </p:spTree>
    <p:extLst>
      <p:ext uri="{BB962C8B-B14F-4D97-AF65-F5344CB8AC3E}">
        <p14:creationId xmlns:p14="http://schemas.microsoft.com/office/powerpoint/2010/main" val="3971466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Michelle</a:t>
            </a:r>
            <a:r>
              <a:rPr lang="en-US" b="1" baseline="0" dirty="0" smtClean="0"/>
              <a:t> </a:t>
            </a:r>
            <a:r>
              <a:rPr lang="en-US" baseline="0" dirty="0" smtClean="0"/>
              <a:t>5 minute exercise</a:t>
            </a:r>
            <a:endParaRPr lang="en-US" dirty="0" smtClean="0"/>
          </a:p>
          <a:p>
            <a:endParaRPr lang="en-US" dirty="0"/>
          </a:p>
        </p:txBody>
      </p:sp>
      <p:sp>
        <p:nvSpPr>
          <p:cNvPr id="4" name="Slide Number Placeholder 3"/>
          <p:cNvSpPr>
            <a:spLocks noGrp="1"/>
          </p:cNvSpPr>
          <p:nvPr>
            <p:ph type="sldNum" sz="quarter" idx="10"/>
          </p:nvPr>
        </p:nvSpPr>
        <p:spPr/>
        <p:txBody>
          <a:bodyPr/>
          <a:lstStyle/>
          <a:p>
            <a:fld id="{189E1948-1FFA-4D8F-970E-14D6368D55F3}" type="slidenum">
              <a:rPr lang="en-US" smtClean="0"/>
              <a:t>6</a:t>
            </a:fld>
            <a:endParaRPr lang="en-US" dirty="0"/>
          </a:p>
        </p:txBody>
      </p:sp>
    </p:spTree>
    <p:extLst>
      <p:ext uri="{BB962C8B-B14F-4D97-AF65-F5344CB8AC3E}">
        <p14:creationId xmlns:p14="http://schemas.microsoft.com/office/powerpoint/2010/main" val="1064629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Barb</a:t>
            </a:r>
            <a:r>
              <a:rPr lang="en-US" b="1" baseline="0" dirty="0" smtClean="0"/>
              <a:t> </a:t>
            </a:r>
            <a:r>
              <a:rPr lang="en-US" dirty="0" smtClean="0"/>
              <a:t>In the roadmap that we shared at the leadership conference last year, and in the parish</a:t>
            </a:r>
            <a:r>
              <a:rPr lang="en-US" baseline="0" dirty="0" smtClean="0"/>
              <a:t> stewardship assessment that I do in parishes, the first area of focus is the Spiritual and Physical environment of the parish.   The leaders in a given parish set the tone of that environment.  </a:t>
            </a:r>
            <a:r>
              <a:rPr lang="en-US" dirty="0" smtClean="0"/>
              <a:t>Helping leaders focus on the mission of their parishes,</a:t>
            </a:r>
            <a:r>
              <a:rPr lang="en-US" baseline="0" dirty="0" smtClean="0"/>
              <a:t> and find ways to be intentional in their leadership and by extension their discipleship, we’d like to share three building blocks from The Amazing Parish organization.</a:t>
            </a:r>
          </a:p>
          <a:p>
            <a:endParaRPr lang="en-US" baseline="0" dirty="0" smtClean="0"/>
          </a:p>
          <a:p>
            <a:endParaRPr lang="en-US" baseline="0" dirty="0" smtClean="0"/>
          </a:p>
          <a:p>
            <a:r>
              <a:rPr lang="en-US" b="1" baseline="0" dirty="0" smtClean="0"/>
              <a:t>Michelle</a:t>
            </a:r>
            <a:r>
              <a:rPr lang="en-US" baseline="0" dirty="0" smtClean="0"/>
              <a:t>  The 3 building blocks of an amazing parish, and of the leaders in such a parish, are 1.  a reliance on prayer and the sacraments, a commitment to a healthy organization and a passion for evangelization and discipleship.  These 3 building blocks also apply to our leadership circles, our parish staffs, Councils and Commissions.    </a:t>
            </a:r>
          </a:p>
          <a:p>
            <a:endParaRPr lang="en-US" baseline="0" dirty="0" smtClean="0"/>
          </a:p>
          <a:p>
            <a:r>
              <a:rPr lang="en-US" b="1" baseline="0" dirty="0" smtClean="0"/>
              <a:t>Barb</a:t>
            </a:r>
            <a:r>
              <a:rPr lang="en-US" baseline="0" dirty="0" smtClean="0"/>
              <a:t>  When these three building blocks are firmly in place, a parish will be enveloped in the spirituality of stewardship.  </a:t>
            </a:r>
            <a:r>
              <a:rPr lang="en-US" b="1" baseline="0" dirty="0" smtClean="0"/>
              <a:t>CLICK</a:t>
            </a:r>
            <a:endParaRPr lang="en-US" dirty="0"/>
          </a:p>
        </p:txBody>
      </p:sp>
      <p:sp>
        <p:nvSpPr>
          <p:cNvPr id="4" name="Slide Number Placeholder 3"/>
          <p:cNvSpPr>
            <a:spLocks noGrp="1"/>
          </p:cNvSpPr>
          <p:nvPr>
            <p:ph type="sldNum" sz="quarter" idx="10"/>
          </p:nvPr>
        </p:nvSpPr>
        <p:spPr/>
        <p:txBody>
          <a:bodyPr/>
          <a:lstStyle/>
          <a:p>
            <a:fld id="{CF3DEC14-0712-42A5-8F20-9699370942EF}" type="slidenum">
              <a:rPr lang="en-US" smtClean="0"/>
              <a:t>7</a:t>
            </a:fld>
            <a:endParaRPr lang="en-US" dirty="0"/>
          </a:p>
        </p:txBody>
      </p:sp>
    </p:spTree>
    <p:extLst>
      <p:ext uri="{BB962C8B-B14F-4D97-AF65-F5344CB8AC3E}">
        <p14:creationId xmlns:p14="http://schemas.microsoft.com/office/powerpoint/2010/main" val="1400028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Barb</a:t>
            </a:r>
            <a:r>
              <a:rPr lang="en-US" b="1" baseline="0" dirty="0" smtClean="0"/>
              <a:t>   </a:t>
            </a:r>
            <a:r>
              <a:rPr lang="en-US" dirty="0" smtClean="0"/>
              <a:t>A reliance on prayer and the sacraments should be part of our makeup as individual Catholics.</a:t>
            </a:r>
            <a:r>
              <a:rPr lang="en-US" baseline="0" dirty="0" smtClean="0"/>
              <a:t>   Individual prayer and participation in the sacraments  brings us the grace we need to continue on our journey as intentional disciples.  In a recent presentation to archdiocesan staff, Fr. Tim Kitzke told us about a professor in the Seminary who suggested that each time we speak or read the word “grace” we should substitute it with “energy”.    Fr. Kitzke asked us to pray </a:t>
            </a:r>
            <a:r>
              <a:rPr lang="en-US" b="1" baseline="0" dirty="0" smtClean="0"/>
              <a:t> CLICK   </a:t>
            </a:r>
            <a:r>
              <a:rPr lang="en-US" baseline="0" dirty="0" smtClean="0"/>
              <a:t>“Hail Mary, full of </a:t>
            </a:r>
            <a:r>
              <a:rPr lang="en-US" b="1" baseline="0" dirty="0" smtClean="0"/>
              <a:t>energy</a:t>
            </a:r>
            <a:r>
              <a:rPr lang="en-US" baseline="0" dirty="0" smtClean="0"/>
              <a:t>…”.   The perspective of God’s energy shared with us really brings home the abstract concept of grace.  </a:t>
            </a:r>
            <a:r>
              <a:rPr lang="en-US" b="1" baseline="0" dirty="0" smtClean="0"/>
              <a:t>CLICK</a:t>
            </a:r>
            <a:endParaRPr lang="en-US" dirty="0"/>
          </a:p>
        </p:txBody>
      </p:sp>
      <p:sp>
        <p:nvSpPr>
          <p:cNvPr id="4" name="Slide Number Placeholder 3"/>
          <p:cNvSpPr>
            <a:spLocks noGrp="1"/>
          </p:cNvSpPr>
          <p:nvPr>
            <p:ph type="sldNum" sz="quarter" idx="10"/>
          </p:nvPr>
        </p:nvSpPr>
        <p:spPr/>
        <p:txBody>
          <a:bodyPr/>
          <a:lstStyle/>
          <a:p>
            <a:fld id="{CF3DEC14-0712-42A5-8F20-9699370942EF}" type="slidenum">
              <a:rPr lang="en-US" smtClean="0"/>
              <a:t>8</a:t>
            </a:fld>
            <a:endParaRPr lang="en-US" dirty="0"/>
          </a:p>
        </p:txBody>
      </p:sp>
    </p:spTree>
    <p:extLst>
      <p:ext uri="{BB962C8B-B14F-4D97-AF65-F5344CB8AC3E}">
        <p14:creationId xmlns:p14="http://schemas.microsoft.com/office/powerpoint/2010/main" val="2907937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Barb</a:t>
            </a:r>
            <a:r>
              <a:rPr lang="en-US" dirty="0" smtClean="0"/>
              <a:t>  Communal</a:t>
            </a:r>
            <a:r>
              <a:rPr lang="en-US" baseline="0" dirty="0" smtClean="0"/>
              <a:t> p</a:t>
            </a:r>
            <a:r>
              <a:rPr lang="en-US" dirty="0" smtClean="0"/>
              <a:t>rayer and participation</a:t>
            </a:r>
            <a:r>
              <a:rPr lang="en-US" baseline="0" dirty="0" smtClean="0"/>
              <a:t> </a:t>
            </a:r>
            <a:r>
              <a:rPr lang="en-US" dirty="0" smtClean="0"/>
              <a:t>the sacraments are equally critical for</a:t>
            </a:r>
            <a:r>
              <a:rPr lang="en-US" baseline="0" dirty="0" smtClean="0"/>
              <a:t> our leadership groups – pastoral staffs, Councils, Commissions and Committees.  How often has the person “assigned” to prayer forgotten his/her task, and a quick “Hail Mary” is said, in effect knocking off an agenda item so the meeting can really get moving.  Parish leaders, with the decisions they make and the actions they take, set the course of the parish mission.  How important is it, then, for these groups to call on God to share his “energy” with them in their deliberations, decision making, and visioning?</a:t>
            </a:r>
          </a:p>
          <a:p>
            <a:endParaRPr lang="en-US" baseline="0" dirty="0" smtClean="0"/>
          </a:p>
          <a:p>
            <a:r>
              <a:rPr lang="en-US" baseline="0" dirty="0" smtClean="0"/>
              <a:t>Pray together – in a meaningful way- as a staff, as Councils and Committees.   Go to Mass together – it would not be too hard for a parish staff to attend a weekday morning Mass, or for Council members to agree to occasionally attend a weekend Mass as a group.    In some parishes, the Pastoral Council attend 30 minutes of adoration prior to their meetings.   Other parishes have a communal weeknight liturgy once a year for all Council and Commission members.  </a:t>
            </a:r>
          </a:p>
          <a:p>
            <a:endParaRPr lang="en-US" baseline="0" dirty="0" smtClean="0"/>
          </a:p>
          <a:p>
            <a:r>
              <a:rPr lang="en-US" baseline="0" dirty="0" smtClean="0"/>
              <a:t>All of the models for a successful parish, where leadership groups work cooperatively as a unit,  include participating in prayer and the sacraments </a:t>
            </a:r>
            <a:r>
              <a:rPr lang="en-US" u="sng" baseline="0" dirty="0" smtClean="0"/>
              <a:t>together</a:t>
            </a:r>
            <a:r>
              <a:rPr lang="en-US" baseline="0" dirty="0" smtClean="0"/>
              <a:t> to build the spirituality of the group.  To borrowing from and old, old, saying – the group that prays together leads together.  </a:t>
            </a:r>
            <a:r>
              <a:rPr lang="en-US" b="1" baseline="0" dirty="0" smtClean="0"/>
              <a:t>CLICK</a:t>
            </a:r>
            <a:endParaRPr lang="en-US" dirty="0"/>
          </a:p>
        </p:txBody>
      </p:sp>
      <p:sp>
        <p:nvSpPr>
          <p:cNvPr id="4" name="Slide Number Placeholder 3"/>
          <p:cNvSpPr>
            <a:spLocks noGrp="1"/>
          </p:cNvSpPr>
          <p:nvPr>
            <p:ph type="sldNum" sz="quarter" idx="10"/>
          </p:nvPr>
        </p:nvSpPr>
        <p:spPr/>
        <p:txBody>
          <a:bodyPr/>
          <a:lstStyle/>
          <a:p>
            <a:fld id="{CF3DEC14-0712-42A5-8F20-9699370942EF}" type="slidenum">
              <a:rPr lang="en-US" smtClean="0"/>
              <a:t>9</a:t>
            </a:fld>
            <a:endParaRPr lang="en-US" dirty="0"/>
          </a:p>
        </p:txBody>
      </p:sp>
    </p:spTree>
    <p:extLst>
      <p:ext uri="{BB962C8B-B14F-4D97-AF65-F5344CB8AC3E}">
        <p14:creationId xmlns:p14="http://schemas.microsoft.com/office/powerpoint/2010/main" val="2778421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9CA872-DA43-4B9E-82B5-E14CEEB93D62}" type="datetimeFigureOut">
              <a:rPr lang="en-US" smtClean="0"/>
              <a:t>11/15/2017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81EAA6-A4CA-45A2-A8AB-1CC040F7C624}" type="slidenum">
              <a:rPr lang="en-US" smtClean="0"/>
              <a:t>‹#›</a:t>
            </a:fld>
            <a:endParaRPr lang="en-US" dirty="0"/>
          </a:p>
        </p:txBody>
      </p:sp>
    </p:spTree>
    <p:extLst>
      <p:ext uri="{BB962C8B-B14F-4D97-AF65-F5344CB8AC3E}">
        <p14:creationId xmlns:p14="http://schemas.microsoft.com/office/powerpoint/2010/main" val="3655592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9CA872-DA43-4B9E-82B5-E14CEEB93D62}" type="datetimeFigureOut">
              <a:rPr lang="en-US" smtClean="0"/>
              <a:t>11/15/2017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81EAA6-A4CA-45A2-A8AB-1CC040F7C624}" type="slidenum">
              <a:rPr lang="en-US" smtClean="0"/>
              <a:t>‹#›</a:t>
            </a:fld>
            <a:endParaRPr lang="en-US" dirty="0"/>
          </a:p>
        </p:txBody>
      </p:sp>
    </p:spTree>
    <p:extLst>
      <p:ext uri="{BB962C8B-B14F-4D97-AF65-F5344CB8AC3E}">
        <p14:creationId xmlns:p14="http://schemas.microsoft.com/office/powerpoint/2010/main" val="2379147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9CA872-DA43-4B9E-82B5-E14CEEB93D62}" type="datetimeFigureOut">
              <a:rPr lang="en-US" smtClean="0"/>
              <a:t>11/15/2017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81EAA6-A4CA-45A2-A8AB-1CC040F7C624}" type="slidenum">
              <a:rPr lang="en-US" smtClean="0"/>
              <a:t>‹#›</a:t>
            </a:fld>
            <a:endParaRPr lang="en-US" dirty="0"/>
          </a:p>
        </p:txBody>
      </p:sp>
    </p:spTree>
    <p:extLst>
      <p:ext uri="{BB962C8B-B14F-4D97-AF65-F5344CB8AC3E}">
        <p14:creationId xmlns:p14="http://schemas.microsoft.com/office/powerpoint/2010/main" val="2642346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9CA872-DA43-4B9E-82B5-E14CEEB93D62}" type="datetimeFigureOut">
              <a:rPr lang="en-US" smtClean="0"/>
              <a:t>11/15/2017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81EAA6-A4CA-45A2-A8AB-1CC040F7C624}" type="slidenum">
              <a:rPr lang="en-US" smtClean="0"/>
              <a:t>‹#›</a:t>
            </a:fld>
            <a:endParaRPr lang="en-US" dirty="0"/>
          </a:p>
        </p:txBody>
      </p:sp>
    </p:spTree>
    <p:extLst>
      <p:ext uri="{BB962C8B-B14F-4D97-AF65-F5344CB8AC3E}">
        <p14:creationId xmlns:p14="http://schemas.microsoft.com/office/powerpoint/2010/main" val="271607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9CA872-DA43-4B9E-82B5-E14CEEB93D62}" type="datetimeFigureOut">
              <a:rPr lang="en-US" smtClean="0"/>
              <a:t>11/15/2017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81EAA6-A4CA-45A2-A8AB-1CC040F7C624}" type="slidenum">
              <a:rPr lang="en-US" smtClean="0"/>
              <a:t>‹#›</a:t>
            </a:fld>
            <a:endParaRPr lang="en-US" dirty="0"/>
          </a:p>
        </p:txBody>
      </p:sp>
    </p:spTree>
    <p:extLst>
      <p:ext uri="{BB962C8B-B14F-4D97-AF65-F5344CB8AC3E}">
        <p14:creationId xmlns:p14="http://schemas.microsoft.com/office/powerpoint/2010/main" val="2073750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9CA872-DA43-4B9E-82B5-E14CEEB93D62}" type="datetimeFigureOut">
              <a:rPr lang="en-US" smtClean="0"/>
              <a:t>11/15/2017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81EAA6-A4CA-45A2-A8AB-1CC040F7C624}" type="slidenum">
              <a:rPr lang="en-US" smtClean="0"/>
              <a:t>‹#›</a:t>
            </a:fld>
            <a:endParaRPr lang="en-US" dirty="0"/>
          </a:p>
        </p:txBody>
      </p:sp>
    </p:spTree>
    <p:extLst>
      <p:ext uri="{BB962C8B-B14F-4D97-AF65-F5344CB8AC3E}">
        <p14:creationId xmlns:p14="http://schemas.microsoft.com/office/powerpoint/2010/main" val="3220942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9CA872-DA43-4B9E-82B5-E14CEEB93D62}" type="datetimeFigureOut">
              <a:rPr lang="en-US" smtClean="0"/>
              <a:t>11/15/2017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E81EAA6-A4CA-45A2-A8AB-1CC040F7C624}" type="slidenum">
              <a:rPr lang="en-US" smtClean="0"/>
              <a:t>‹#›</a:t>
            </a:fld>
            <a:endParaRPr lang="en-US" dirty="0"/>
          </a:p>
        </p:txBody>
      </p:sp>
    </p:spTree>
    <p:extLst>
      <p:ext uri="{BB962C8B-B14F-4D97-AF65-F5344CB8AC3E}">
        <p14:creationId xmlns:p14="http://schemas.microsoft.com/office/powerpoint/2010/main" val="4254267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9CA872-DA43-4B9E-82B5-E14CEEB93D62}" type="datetimeFigureOut">
              <a:rPr lang="en-US" smtClean="0"/>
              <a:t>11/15/2017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81EAA6-A4CA-45A2-A8AB-1CC040F7C624}" type="slidenum">
              <a:rPr lang="en-US" smtClean="0"/>
              <a:t>‹#›</a:t>
            </a:fld>
            <a:endParaRPr lang="en-US" dirty="0"/>
          </a:p>
        </p:txBody>
      </p:sp>
    </p:spTree>
    <p:extLst>
      <p:ext uri="{BB962C8B-B14F-4D97-AF65-F5344CB8AC3E}">
        <p14:creationId xmlns:p14="http://schemas.microsoft.com/office/powerpoint/2010/main" val="3803998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CA872-DA43-4B9E-82B5-E14CEEB93D62}" type="datetimeFigureOut">
              <a:rPr lang="en-US" smtClean="0"/>
              <a:t>11/15/2017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81EAA6-A4CA-45A2-A8AB-1CC040F7C624}" type="slidenum">
              <a:rPr lang="en-US" smtClean="0"/>
              <a:t>‹#›</a:t>
            </a:fld>
            <a:endParaRPr lang="en-US" dirty="0"/>
          </a:p>
        </p:txBody>
      </p:sp>
    </p:spTree>
    <p:extLst>
      <p:ext uri="{BB962C8B-B14F-4D97-AF65-F5344CB8AC3E}">
        <p14:creationId xmlns:p14="http://schemas.microsoft.com/office/powerpoint/2010/main" val="2342566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9CA872-DA43-4B9E-82B5-E14CEEB93D62}" type="datetimeFigureOut">
              <a:rPr lang="en-US" smtClean="0"/>
              <a:t>11/15/2017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81EAA6-A4CA-45A2-A8AB-1CC040F7C624}" type="slidenum">
              <a:rPr lang="en-US" smtClean="0"/>
              <a:t>‹#›</a:t>
            </a:fld>
            <a:endParaRPr lang="en-US" dirty="0"/>
          </a:p>
        </p:txBody>
      </p:sp>
    </p:spTree>
    <p:extLst>
      <p:ext uri="{BB962C8B-B14F-4D97-AF65-F5344CB8AC3E}">
        <p14:creationId xmlns:p14="http://schemas.microsoft.com/office/powerpoint/2010/main" val="2869717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9CA872-DA43-4B9E-82B5-E14CEEB93D62}" type="datetimeFigureOut">
              <a:rPr lang="en-US" smtClean="0"/>
              <a:t>11/15/2017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81EAA6-A4CA-45A2-A8AB-1CC040F7C624}" type="slidenum">
              <a:rPr lang="en-US" smtClean="0"/>
              <a:t>‹#›</a:t>
            </a:fld>
            <a:endParaRPr lang="en-US" dirty="0"/>
          </a:p>
        </p:txBody>
      </p:sp>
    </p:spTree>
    <p:extLst>
      <p:ext uri="{BB962C8B-B14F-4D97-AF65-F5344CB8AC3E}">
        <p14:creationId xmlns:p14="http://schemas.microsoft.com/office/powerpoint/2010/main" val="3801726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CA872-DA43-4B9E-82B5-E14CEEB93D62}" type="datetimeFigureOut">
              <a:rPr lang="en-US" smtClean="0"/>
              <a:t>11/15/2017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1EAA6-A4CA-45A2-A8AB-1CC040F7C624}" type="slidenum">
              <a:rPr lang="en-US" smtClean="0"/>
              <a:t>‹#›</a:t>
            </a:fld>
            <a:endParaRPr lang="en-US" dirty="0"/>
          </a:p>
        </p:txBody>
      </p:sp>
    </p:spTree>
    <p:extLst>
      <p:ext uri="{BB962C8B-B14F-4D97-AF65-F5344CB8AC3E}">
        <p14:creationId xmlns:p14="http://schemas.microsoft.com/office/powerpoint/2010/main" val="3149513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10" Type="http://schemas.openxmlformats.org/officeDocument/2006/relationships/image" Target="../media/image9.jpeg"/><Relationship Id="rId4" Type="http://schemas.openxmlformats.org/officeDocument/2006/relationships/image" Target="../media/image20.png"/><Relationship Id="rId9"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3.jpg"/><Relationship Id="rId5" Type="http://schemas.openxmlformats.org/officeDocument/2006/relationships/image" Target="../media/image32.jpe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038"/>
            <a:ext cx="12198936" cy="6871038"/>
          </a:xfrm>
          <a:prstGeom prst="rect">
            <a:avLst/>
          </a:prstGeom>
        </p:spPr>
      </p:pic>
    </p:spTree>
    <p:extLst>
      <p:ext uri="{BB962C8B-B14F-4D97-AF65-F5344CB8AC3E}">
        <p14:creationId xmlns:p14="http://schemas.microsoft.com/office/powerpoint/2010/main" val="2566111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158" t="12489" r="25137" b="6017"/>
          <a:stretch/>
        </p:blipFill>
        <p:spPr bwMode="auto">
          <a:xfrm rot="360679">
            <a:off x="7646012" y="1430608"/>
            <a:ext cx="3545613" cy="4382758"/>
          </a:xfrm>
          <a:prstGeom prst="rect">
            <a:avLst/>
          </a:prstGeom>
          <a:ln/>
          <a:extLst/>
        </p:spPr>
        <p:style>
          <a:lnRef idx="0">
            <a:schemeClr val="dk1"/>
          </a:lnRef>
          <a:fillRef idx="3">
            <a:schemeClr val="dk1"/>
          </a:fillRef>
          <a:effectRef idx="3">
            <a:schemeClr val="dk1"/>
          </a:effectRef>
          <a:fontRef idx="minor">
            <a:schemeClr val="lt1"/>
          </a:fontRef>
        </p:style>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l="24934" t="11508" r="27751" b="7585"/>
          <a:stretch>
            <a:fillRect/>
          </a:stretch>
        </p:blipFill>
        <p:spPr bwMode="auto">
          <a:xfrm rot="21218481">
            <a:off x="1048858" y="1270859"/>
            <a:ext cx="3198291" cy="4206582"/>
          </a:xfrm>
          <a:prstGeom prst="rect">
            <a:avLst/>
          </a:prstGeom>
          <a:noFill/>
          <a:ln w="3175" algn="ctr">
            <a:noFill/>
            <a:miter lim="800000"/>
            <a:headEnd/>
            <a:tailEnd/>
          </a:ln>
          <a:effectLst>
            <a:outerShdw blurRad="50800" dist="38100" dir="2700000" algn="tl" rotWithShape="0">
              <a:prstClr val="black">
                <a:alpha val="40000"/>
              </a:prstClr>
            </a:outerShdw>
          </a:effectLst>
          <a:extLst/>
        </p:spPr>
      </p:pic>
      <p:pic>
        <p:nvPicPr>
          <p:cNvPr id="1026" name="Picture 2" descr="1% Challenge pag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255" y="1437038"/>
            <a:ext cx="2954634" cy="2109794"/>
          </a:xfrm>
          <a:prstGeom prst="rect">
            <a:avLst/>
          </a:prstGeom>
          <a:noFill/>
          <a:ln w="3175">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http://www.johnpaul2center.org/ArchMil/Images/PostGameReviewCard_Page_13.jpg?Lar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1186" y="3849414"/>
            <a:ext cx="1870164" cy="2288231"/>
          </a:xfrm>
          <a:prstGeom prst="rect">
            <a:avLst/>
          </a:prstGeom>
          <a:noFill/>
          <a:ln w="3175">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t="37550" b="52867"/>
          <a:stretch/>
        </p:blipFill>
        <p:spPr>
          <a:xfrm>
            <a:off x="0" y="0"/>
            <a:ext cx="12192000" cy="658047"/>
          </a:xfrm>
          <a:prstGeom prst="rect">
            <a:avLst/>
          </a:prstGeom>
        </p:spPr>
      </p:pic>
    </p:spTree>
    <p:extLst>
      <p:ext uri="{BB962C8B-B14F-4D97-AF65-F5344CB8AC3E}">
        <p14:creationId xmlns:p14="http://schemas.microsoft.com/office/powerpoint/2010/main" val="333904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6272" y="896554"/>
            <a:ext cx="8119872" cy="5419631"/>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55284" b="34337"/>
          <a:stretch/>
        </p:blipFill>
        <p:spPr>
          <a:xfrm>
            <a:off x="0" y="0"/>
            <a:ext cx="12192000" cy="712694"/>
          </a:xfrm>
          <a:prstGeom prst="rect">
            <a:avLst/>
          </a:prstGeom>
        </p:spPr>
      </p:pic>
    </p:spTree>
    <p:extLst>
      <p:ext uri="{BB962C8B-B14F-4D97-AF65-F5344CB8AC3E}">
        <p14:creationId xmlns:p14="http://schemas.microsoft.com/office/powerpoint/2010/main" val="1463730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7154" t="13333" r="5270" b="5555"/>
          <a:stretch/>
        </p:blipFill>
        <p:spPr>
          <a:xfrm>
            <a:off x="1295400" y="-21772"/>
            <a:ext cx="9612831" cy="6879771"/>
          </a:xfrm>
          <a:prstGeom prst="rect">
            <a:avLst/>
          </a:prstGeom>
        </p:spPr>
      </p:pic>
    </p:spTree>
    <p:extLst>
      <p:ext uri="{BB962C8B-B14F-4D97-AF65-F5344CB8AC3E}">
        <p14:creationId xmlns:p14="http://schemas.microsoft.com/office/powerpoint/2010/main" val="2149237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Image result for images amazing parish online"/>
          <p:cNvSpPr>
            <a:spLocks noChangeAspect="1" noChangeArrowheads="1"/>
          </p:cNvSpPr>
          <p:nvPr/>
        </p:nvSpPr>
        <p:spPr bwMode="auto">
          <a:xfrm>
            <a:off x="6099468" y="376916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Image result for images amazing parish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8" descr="Image result for images amazing parish on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Rectangle 21"/>
          <p:cNvSpPr>
            <a:spLocks noChangeArrowheads="1"/>
          </p:cNvSpPr>
          <p:nvPr/>
        </p:nvSpPr>
        <p:spPr bwMode="auto">
          <a:xfrm>
            <a:off x="9957664" y="11844032"/>
            <a:ext cx="673290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Offic</a:t>
            </a:r>
            <a:r>
              <a:rPr lang="en-US" altLang="en-US" sz="3600" dirty="0" smtClean="0">
                <a:solidFill>
                  <a:srgbClr val="FFFFFF"/>
                </a:solidFill>
                <a:latin typeface="Cambria" panose="02040503050406030204" pitchFamily="18" charset="0"/>
                <a:ea typeface="Times New Roman" panose="02020603050405020304" pitchFamily="18" charset="0"/>
                <a:cs typeface="Times New Roman" panose="02020603050405020304" pitchFamily="18" charset="0"/>
              </a:rPr>
              <a:t>e of Planning &amp; Councils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47" name="Picture 23" descr="Image result for catholic 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902" y="4473214"/>
            <a:ext cx="5087920" cy="1324979"/>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27" descr="Image result for archdiocese of milwauke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29" descr="Image result for archdiocese of milwauke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57" name="Picture 33" descr="Multi-Parish Institu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931" y="5869505"/>
            <a:ext cx="5133975" cy="65722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751903" y="894224"/>
            <a:ext cx="6874295" cy="3385065"/>
            <a:chOff x="751903" y="894224"/>
            <a:chExt cx="6874295" cy="3385065"/>
          </a:xfrm>
        </p:grpSpPr>
        <p:pic>
          <p:nvPicPr>
            <p:cNvPr id="1061" name="Picture 37" descr="Parish Stewardshi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903" y="894224"/>
              <a:ext cx="5109530" cy="338506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530198" y="1765819"/>
              <a:ext cx="6096000" cy="461665"/>
            </a:xfrm>
            <a:prstGeom prst="rect">
              <a:avLst/>
            </a:prstGeom>
          </p:spPr>
          <p:txBody>
            <a:bodyPr>
              <a:spAutoFit/>
            </a:bodyPr>
            <a:lstStyle/>
            <a:p>
              <a:r>
                <a:rPr lang="en-US" sz="2400" b="1" i="0" dirty="0" smtClean="0">
                  <a:solidFill>
                    <a:schemeClr val="bg1"/>
                  </a:solidFill>
                  <a:effectLst/>
                  <a:latin typeface="Calibri" charset="0"/>
                  <a:ea typeface="Calibri" charset="0"/>
                  <a:cs typeface="Calibri" charset="0"/>
                </a:rPr>
                <a:t>Parish Stewardship Tool Box</a:t>
              </a:r>
              <a:endParaRPr lang="en-US" sz="2400" b="1" i="0" dirty="0">
                <a:solidFill>
                  <a:schemeClr val="bg1"/>
                </a:solidFill>
                <a:effectLst/>
                <a:latin typeface="Calibri" charset="0"/>
                <a:ea typeface="Calibri" charset="0"/>
                <a:cs typeface="Calibri" charset="0"/>
              </a:endParaRPr>
            </a:p>
          </p:txBody>
        </p:sp>
      </p:grpSp>
      <p:grpSp>
        <p:nvGrpSpPr>
          <p:cNvPr id="3" name="Group 2"/>
          <p:cNvGrpSpPr/>
          <p:nvPr/>
        </p:nvGrpSpPr>
        <p:grpSpPr>
          <a:xfrm>
            <a:off x="6200384" y="894224"/>
            <a:ext cx="5711868" cy="5531628"/>
            <a:chOff x="6200384" y="894224"/>
            <a:chExt cx="5711868" cy="5531628"/>
          </a:xfrm>
        </p:grpSpPr>
        <p:sp>
          <p:nvSpPr>
            <p:cNvPr id="2" name="Rectangle 1"/>
            <p:cNvSpPr/>
            <p:nvPr/>
          </p:nvSpPr>
          <p:spPr>
            <a:xfrm>
              <a:off x="6200384" y="894224"/>
              <a:ext cx="5711868" cy="5531628"/>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4" name="Picture 10" descr="Image result for catholic leadership institu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2407" y="2845747"/>
              <a:ext cx="2498078" cy="14800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leadership roundtable on church managem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5184" y="4737634"/>
              <a:ext cx="5049265" cy="123894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pastors toolbo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44165" y="2629932"/>
              <a:ext cx="1943971" cy="194397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leadership roundtable on church managemen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0954" y="1342096"/>
              <a:ext cx="2295299" cy="1421786"/>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19"/>
          <p:cNvPicPr>
            <a:picLocks noChangeAspect="1"/>
          </p:cNvPicPr>
          <p:nvPr/>
        </p:nvPicPr>
        <p:blipFill rotWithShape="1">
          <a:blip r:embed="rId10" cstate="print">
            <a:extLst>
              <a:ext uri="{28A0092B-C50C-407E-A947-70E740481C1C}">
                <a14:useLocalDpi xmlns:a14="http://schemas.microsoft.com/office/drawing/2010/main" val="0"/>
              </a:ext>
            </a:extLst>
          </a:blip>
          <a:srcRect t="55284" b="34337"/>
          <a:stretch/>
        </p:blipFill>
        <p:spPr>
          <a:xfrm>
            <a:off x="0" y="0"/>
            <a:ext cx="12192000" cy="712694"/>
          </a:xfrm>
          <a:prstGeom prst="rect">
            <a:avLst/>
          </a:prstGeom>
        </p:spPr>
      </p:pic>
    </p:spTree>
    <p:extLst>
      <p:ext uri="{BB962C8B-B14F-4D97-AF65-F5344CB8AC3E}">
        <p14:creationId xmlns:p14="http://schemas.microsoft.com/office/powerpoint/2010/main" val="59368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47"/>
                                        </p:tgtEl>
                                        <p:attrNameLst>
                                          <p:attrName>style.visibility</p:attrName>
                                        </p:attrNameLst>
                                      </p:cBhvr>
                                      <p:to>
                                        <p:strVal val="visible"/>
                                      </p:to>
                                    </p:set>
                                    <p:anim calcmode="lin" valueType="num">
                                      <p:cBhvr additive="base">
                                        <p:cTn id="7" dur="500" fill="hold"/>
                                        <p:tgtEl>
                                          <p:spTgt spid="1047"/>
                                        </p:tgtEl>
                                        <p:attrNameLst>
                                          <p:attrName>ppt_x</p:attrName>
                                        </p:attrNameLst>
                                      </p:cBhvr>
                                      <p:tavLst>
                                        <p:tav tm="0">
                                          <p:val>
                                            <p:strVal val="0-#ppt_w/2"/>
                                          </p:val>
                                        </p:tav>
                                        <p:tav tm="100000">
                                          <p:val>
                                            <p:strVal val="#ppt_x"/>
                                          </p:val>
                                        </p:tav>
                                      </p:tavLst>
                                    </p:anim>
                                    <p:anim calcmode="lin" valueType="num">
                                      <p:cBhvr additive="base">
                                        <p:cTn id="8" dur="500" fill="hold"/>
                                        <p:tgtEl>
                                          <p:spTgt spid="10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57"/>
                                        </p:tgtEl>
                                        <p:attrNameLst>
                                          <p:attrName>style.visibility</p:attrName>
                                        </p:attrNameLst>
                                      </p:cBhvr>
                                      <p:to>
                                        <p:strVal val="visible"/>
                                      </p:to>
                                    </p:set>
                                    <p:anim calcmode="lin" valueType="num">
                                      <p:cBhvr additive="base">
                                        <p:cTn id="13" dur="500" fill="hold"/>
                                        <p:tgtEl>
                                          <p:spTgt spid="1057"/>
                                        </p:tgtEl>
                                        <p:attrNameLst>
                                          <p:attrName>ppt_x</p:attrName>
                                        </p:attrNameLst>
                                      </p:cBhvr>
                                      <p:tavLst>
                                        <p:tav tm="0">
                                          <p:val>
                                            <p:strVal val="0-#ppt_w/2"/>
                                          </p:val>
                                        </p:tav>
                                        <p:tav tm="100000">
                                          <p:val>
                                            <p:strVal val="#ppt_x"/>
                                          </p:val>
                                        </p:tav>
                                      </p:tavLst>
                                    </p:anim>
                                    <p:anim calcmode="lin" valueType="num">
                                      <p:cBhvr additive="base">
                                        <p:cTn id="14" dur="500" fill="hold"/>
                                        <p:tgtEl>
                                          <p:spTgt spid="105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8900" y="5461000"/>
            <a:ext cx="8001000" cy="369332"/>
          </a:xfrm>
          <a:prstGeom prst="rect">
            <a:avLst/>
          </a:prstGeom>
          <a:noFill/>
        </p:spPr>
        <p:txBody>
          <a:bodyPr wrap="square" rtlCol="0">
            <a:spAutoFit/>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l="22585" t="10986" r="25540"/>
          <a:stretch>
            <a:fillRect/>
          </a:stretch>
        </p:blipFill>
        <p:spPr bwMode="auto">
          <a:xfrm>
            <a:off x="874295" y="1644743"/>
            <a:ext cx="3276600" cy="4321500"/>
          </a:xfrm>
          <a:prstGeom prst="rect">
            <a:avLst/>
          </a:prstGeom>
          <a:noFill/>
          <a:ln w="25400" algn="ctr">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5B9BD5"/>
                </a:solidFill>
              </a14:hiddenFill>
            </a:ext>
          </a:extLst>
        </p:spPr>
      </p:pic>
      <p:sp>
        <p:nvSpPr>
          <p:cNvPr id="4" name="Rectangle 3"/>
          <p:cNvSpPr/>
          <p:nvPr/>
        </p:nvSpPr>
        <p:spPr>
          <a:xfrm>
            <a:off x="4819650" y="1860014"/>
            <a:ext cx="6096000" cy="3785652"/>
          </a:xfrm>
          <a:prstGeom prst="rect">
            <a:avLst/>
          </a:prstGeom>
        </p:spPr>
        <p:txBody>
          <a:bodyPr>
            <a:spAutoFit/>
          </a:bodyPr>
          <a:lstStyle/>
          <a:p>
            <a:pPr marL="285750" indent="-285750">
              <a:buFont typeface="Wingdings" panose="05000000000000000000" pitchFamily="2" charset="2"/>
              <a:buChar char="§"/>
            </a:pPr>
            <a:r>
              <a:rPr lang="en-US" sz="2400" dirty="0" smtClean="0"/>
              <a:t>Makes connections between ministry and activity groups.</a:t>
            </a:r>
          </a:p>
          <a:p>
            <a:pPr marL="285750" indent="-285750">
              <a:buFont typeface="Wingdings" panose="05000000000000000000" pitchFamily="2" charset="2"/>
              <a:buChar char="§"/>
            </a:pPr>
            <a:endParaRPr lang="en-US" sz="2400" dirty="0" smtClean="0"/>
          </a:p>
          <a:p>
            <a:pPr marL="285750" indent="-285750">
              <a:buFont typeface="Wingdings" panose="05000000000000000000" pitchFamily="2" charset="2"/>
              <a:buChar char="§"/>
            </a:pPr>
            <a:r>
              <a:rPr lang="en-US" sz="2400" dirty="0" smtClean="0"/>
              <a:t>Rooted in spirituality </a:t>
            </a:r>
            <a:r>
              <a:rPr lang="en-US" sz="2400" u="sng" dirty="0" smtClean="0"/>
              <a:t>and</a:t>
            </a:r>
            <a:r>
              <a:rPr lang="en-US" sz="2400" dirty="0" smtClean="0"/>
              <a:t> best practices.</a:t>
            </a:r>
          </a:p>
          <a:p>
            <a:pPr marL="285750" indent="-285750">
              <a:buFont typeface="Wingdings" panose="05000000000000000000" pitchFamily="2" charset="2"/>
              <a:buChar char="§"/>
            </a:pPr>
            <a:endParaRPr lang="en-US" sz="2400" dirty="0" smtClean="0"/>
          </a:p>
          <a:p>
            <a:pPr marL="285750" indent="-285750">
              <a:buFont typeface="Wingdings" panose="05000000000000000000" pitchFamily="2" charset="2"/>
              <a:buChar char="§"/>
            </a:pPr>
            <a:r>
              <a:rPr lang="en-US" sz="2400" dirty="0" smtClean="0"/>
              <a:t>More than time/talent/treasure</a:t>
            </a:r>
          </a:p>
          <a:p>
            <a:pPr marL="285750" indent="-285750">
              <a:buFont typeface="Wingdings" panose="05000000000000000000" pitchFamily="2" charset="2"/>
              <a:buChar char="§"/>
            </a:pPr>
            <a:endParaRPr lang="en-US" sz="2400" dirty="0" smtClean="0"/>
          </a:p>
          <a:p>
            <a:pPr marL="285750" indent="-285750">
              <a:buFont typeface="Wingdings" panose="05000000000000000000" pitchFamily="2" charset="2"/>
              <a:buChar char="§"/>
            </a:pPr>
            <a:r>
              <a:rPr lang="en-US" sz="2400" dirty="0" smtClean="0"/>
              <a:t>Vision and mission centered</a:t>
            </a:r>
          </a:p>
          <a:p>
            <a:pPr marL="285750" indent="-285750">
              <a:buFont typeface="Wingdings" panose="05000000000000000000" pitchFamily="2" charset="2"/>
              <a:buChar char="§"/>
            </a:pPr>
            <a:endParaRPr lang="en-US" sz="2400" dirty="0" smtClean="0"/>
          </a:p>
          <a:p>
            <a:pPr marL="285750" indent="-285750">
              <a:buFont typeface="Wingdings" panose="05000000000000000000" pitchFamily="2" charset="2"/>
              <a:buChar char="§"/>
            </a:pPr>
            <a:r>
              <a:rPr lang="en-US" sz="2400" dirty="0" smtClean="0"/>
              <a:t>Engine and energy to move a parish forward.</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55284" b="34337"/>
          <a:stretch/>
        </p:blipFill>
        <p:spPr>
          <a:xfrm>
            <a:off x="0" y="0"/>
            <a:ext cx="12192000" cy="712694"/>
          </a:xfrm>
          <a:prstGeom prst="rect">
            <a:avLst/>
          </a:prstGeom>
        </p:spPr>
      </p:pic>
    </p:spTree>
    <p:extLst>
      <p:ext uri="{BB962C8B-B14F-4D97-AF65-F5344CB8AC3E}">
        <p14:creationId xmlns:p14="http://schemas.microsoft.com/office/powerpoint/2010/main" val="1115681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43168" y="4927890"/>
            <a:ext cx="7391400" cy="646331"/>
          </a:xfrm>
          <a:prstGeom prst="rect">
            <a:avLst/>
          </a:prstGeom>
          <a:noFill/>
        </p:spPr>
        <p:txBody>
          <a:bodyPr wrap="square" rtlCol="0">
            <a:spAutoFit/>
          </a:bodyPr>
          <a:lstStyle/>
          <a:p>
            <a:r>
              <a:rPr lang="en-US" sz="3600" b="1" dirty="0" smtClean="0">
                <a:solidFill>
                  <a:schemeClr val="accent2">
                    <a:lumMod val="75000"/>
                  </a:schemeClr>
                </a:solidFill>
                <a:latin typeface="Calibri" panose="020F0502020204030204" pitchFamily="34" charset="0"/>
                <a:cs typeface="Times New Roman" panose="02020603050405020304" pitchFamily="18" charset="0"/>
              </a:rPr>
              <a:t>A Parish Stewardship Assessment</a:t>
            </a:r>
            <a:endParaRPr lang="en-US" sz="3600" b="1" dirty="0">
              <a:solidFill>
                <a:schemeClr val="accent2">
                  <a:lumMod val="75000"/>
                </a:schemeClr>
              </a:solidFill>
              <a:latin typeface="Calibri" panose="020F0502020204030204" pitchFamily="34" charset="0"/>
              <a:cs typeface="Times New Roman" panose="02020603050405020304" pitchFamily="18" charset="0"/>
            </a:endParaRPr>
          </a:p>
        </p:txBody>
      </p:sp>
      <p:sp>
        <p:nvSpPr>
          <p:cNvPr id="4" name="TextBox 3"/>
          <p:cNvSpPr txBox="1"/>
          <p:nvPr/>
        </p:nvSpPr>
        <p:spPr>
          <a:xfrm>
            <a:off x="2743168" y="5508794"/>
            <a:ext cx="9872662" cy="646331"/>
          </a:xfrm>
          <a:prstGeom prst="rect">
            <a:avLst/>
          </a:prstGeom>
          <a:noFill/>
        </p:spPr>
        <p:txBody>
          <a:bodyPr wrap="square" rtlCol="0">
            <a:spAutoFit/>
          </a:bodyPr>
          <a:lstStyle/>
          <a:p>
            <a:r>
              <a:rPr lang="en-US" dirty="0" smtClean="0">
                <a:latin typeface="Calibri" panose="020F0502020204030204" pitchFamily="34" charset="0"/>
                <a:ea typeface="Arial Unicode MS" pitchFamily="34" charset="-128"/>
                <a:cs typeface="Times New Roman" panose="02020603050405020304" pitchFamily="18" charset="0"/>
              </a:rPr>
              <a:t>Spiritual &amp; Physical </a:t>
            </a:r>
            <a:r>
              <a:rPr lang="en-US" dirty="0">
                <a:latin typeface="Calibri" panose="020F0502020204030204" pitchFamily="34" charset="0"/>
                <a:ea typeface="Arial Unicode MS" pitchFamily="34" charset="-128"/>
                <a:cs typeface="Times New Roman" panose="02020603050405020304" pitchFamily="18" charset="0"/>
              </a:rPr>
              <a:t>Environment | Parish </a:t>
            </a:r>
            <a:r>
              <a:rPr lang="en-US" dirty="0" smtClean="0">
                <a:latin typeface="Calibri" panose="020F0502020204030204" pitchFamily="34" charset="0"/>
                <a:ea typeface="Arial Unicode MS" pitchFamily="34" charset="-128"/>
                <a:cs typeface="Times New Roman" panose="02020603050405020304" pitchFamily="18" charset="0"/>
              </a:rPr>
              <a:t>Worship |Stewardship Formation &amp; Education Communications </a:t>
            </a:r>
            <a:r>
              <a:rPr lang="en-US" dirty="0">
                <a:latin typeface="Calibri" panose="020F0502020204030204" pitchFamily="34" charset="0"/>
                <a:ea typeface="Arial Unicode MS" pitchFamily="34" charset="-128"/>
                <a:cs typeface="Times New Roman" panose="02020603050405020304" pitchFamily="18" charset="0"/>
              </a:rPr>
              <a:t>Tools | Gratitude </a:t>
            </a:r>
            <a:r>
              <a:rPr lang="en-US" dirty="0" smtClean="0">
                <a:latin typeface="Calibri" panose="020F0502020204030204" pitchFamily="34" charset="0"/>
                <a:ea typeface="Arial Unicode MS" pitchFamily="34" charset="-128"/>
                <a:cs typeface="Times New Roman" panose="02020603050405020304" pitchFamily="18" charset="0"/>
              </a:rPr>
              <a:t> </a:t>
            </a:r>
            <a:r>
              <a:rPr lang="en-US" dirty="0">
                <a:latin typeface="Calibri" panose="020F0502020204030204" pitchFamily="34" charset="0"/>
                <a:ea typeface="Arial Unicode MS" pitchFamily="34" charset="-128"/>
                <a:cs typeface="Times New Roman" panose="02020603050405020304" pitchFamily="18" charset="0"/>
              </a:rPr>
              <a:t>| Time </a:t>
            </a:r>
            <a:r>
              <a:rPr lang="en-US" dirty="0" smtClean="0">
                <a:latin typeface="Calibri" panose="020F0502020204030204" pitchFamily="34" charset="0"/>
                <a:ea typeface="Arial Unicode MS" pitchFamily="34" charset="-128"/>
                <a:cs typeface="Times New Roman" panose="02020603050405020304" pitchFamily="18" charset="0"/>
              </a:rPr>
              <a:t>&amp; Talent | Financial Stewardship</a:t>
            </a:r>
            <a:endParaRPr lang="en-US" dirty="0">
              <a:latin typeface="Calibri" panose="020F0502020204030204" pitchFamily="34" charset="0"/>
              <a:ea typeface="Arial Unicode MS" pitchFamily="34" charset="-128"/>
              <a:cs typeface="Times New Roman" panose="02020603050405020304" pitchFamily="18" charset="0"/>
            </a:endParaRPr>
          </a:p>
        </p:txBody>
      </p:sp>
      <p:pic>
        <p:nvPicPr>
          <p:cNvPr id="6146" name="Picture 2" descr="Image result for photography looking through new lens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2530" y="1249029"/>
            <a:ext cx="6286417" cy="33884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55284" b="34337"/>
          <a:stretch/>
        </p:blipFill>
        <p:spPr>
          <a:xfrm>
            <a:off x="0" y="0"/>
            <a:ext cx="12192000" cy="712694"/>
          </a:xfrm>
          <a:prstGeom prst="rect">
            <a:avLst/>
          </a:prstGeom>
        </p:spPr>
      </p:pic>
    </p:spTree>
    <p:extLst>
      <p:ext uri="{BB962C8B-B14F-4D97-AF65-F5344CB8AC3E}">
        <p14:creationId xmlns:p14="http://schemas.microsoft.com/office/powerpoint/2010/main" val="403401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4023" t="12222" r="13856" b="10000"/>
          <a:stretch/>
        </p:blipFill>
        <p:spPr>
          <a:xfrm>
            <a:off x="1500189" y="100013"/>
            <a:ext cx="8886824" cy="6757987"/>
          </a:xfrm>
          <a:prstGeom prst="rect">
            <a:avLst/>
          </a:prstGeom>
        </p:spPr>
      </p:pic>
    </p:spTree>
    <p:extLst>
      <p:ext uri="{BB962C8B-B14F-4D97-AF65-F5344CB8AC3E}">
        <p14:creationId xmlns:p14="http://schemas.microsoft.com/office/powerpoint/2010/main" val="1464177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70" y="-213561"/>
            <a:ext cx="12332370" cy="6936958"/>
          </a:xfrm>
          <a:prstGeom prst="rect">
            <a:avLst/>
          </a:prstGeom>
        </p:spPr>
      </p:pic>
    </p:spTree>
    <p:extLst>
      <p:ext uri="{BB962C8B-B14F-4D97-AF65-F5344CB8AC3E}">
        <p14:creationId xmlns:p14="http://schemas.microsoft.com/office/powerpoint/2010/main" val="3982945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55284" b="34337"/>
          <a:stretch/>
        </p:blipFill>
        <p:spPr>
          <a:xfrm>
            <a:off x="0" y="0"/>
            <a:ext cx="12192000" cy="71269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1900" y="1187785"/>
            <a:ext cx="6680200" cy="3757612"/>
          </a:xfrm>
          <a:prstGeom prst="rect">
            <a:avLst/>
          </a:prstGeom>
        </p:spPr>
      </p:pic>
      <p:sp>
        <p:nvSpPr>
          <p:cNvPr id="5" name="TextBox 4"/>
          <p:cNvSpPr txBox="1"/>
          <p:nvPr/>
        </p:nvSpPr>
        <p:spPr>
          <a:xfrm>
            <a:off x="622300" y="5308600"/>
            <a:ext cx="10045700" cy="1323439"/>
          </a:xfrm>
          <a:prstGeom prst="rect">
            <a:avLst/>
          </a:prstGeom>
          <a:noFill/>
        </p:spPr>
        <p:txBody>
          <a:bodyPr wrap="square" rtlCol="0">
            <a:spAutoFit/>
          </a:bodyPr>
          <a:lstStyle/>
          <a:p>
            <a:pPr algn="ctr"/>
            <a:r>
              <a:rPr lang="en-US" sz="4000" dirty="0" smtClean="0"/>
              <a:t>What would you do? </a:t>
            </a:r>
          </a:p>
          <a:p>
            <a:pPr algn="ctr"/>
            <a:r>
              <a:rPr lang="en-US" sz="4000" dirty="0" smtClean="0"/>
              <a:t>Where are you on the road map?</a:t>
            </a:r>
            <a:endParaRPr lang="en-US" sz="4000" dirty="0"/>
          </a:p>
        </p:txBody>
      </p:sp>
    </p:spTree>
    <p:extLst>
      <p:ext uri="{BB962C8B-B14F-4D97-AF65-F5344CB8AC3E}">
        <p14:creationId xmlns:p14="http://schemas.microsoft.com/office/powerpoint/2010/main" val="1141895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Image result for images amazing parish"/>
          <p:cNvPicPr>
            <a:picLocks noChangeAspect="1" noChangeArrowheads="1"/>
          </p:cNvPicPr>
          <p:nvPr/>
        </p:nvPicPr>
        <p:blipFill rotWithShape="1">
          <a:blip r:embed="rId3">
            <a:extLst>
              <a:ext uri="{28A0092B-C50C-407E-A947-70E740481C1C}">
                <a14:useLocalDpi xmlns:a14="http://schemas.microsoft.com/office/drawing/2010/main" val="0"/>
              </a:ext>
            </a:extLst>
          </a:blip>
          <a:srcRect b="12279"/>
          <a:stretch/>
        </p:blipFill>
        <p:spPr bwMode="auto">
          <a:xfrm>
            <a:off x="3070203" y="2468327"/>
            <a:ext cx="5718587" cy="288263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27148" t="12033" r="28958"/>
          <a:stretch>
            <a:fillRect/>
          </a:stretch>
        </p:blipFill>
        <p:spPr bwMode="auto">
          <a:xfrm rot="21080093">
            <a:off x="7355624" y="1272138"/>
            <a:ext cx="2057015" cy="3169546"/>
          </a:xfrm>
          <a:prstGeom prst="rect">
            <a:avLst/>
          </a:prstGeom>
          <a:noFill/>
          <a:ln w="25400" algn="ctr">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5B9BD5"/>
                </a:solidFill>
              </a14:hiddenFill>
            </a:ext>
          </a:extLst>
        </p:spPr>
      </p:pic>
      <p:pic>
        <p:nvPicPr>
          <p:cNvPr id="1027" name="Picture 3" descr="41dpzfgRWoL"/>
          <p:cNvPicPr>
            <a:picLocks noChangeAspect="1" noChangeArrowheads="1"/>
          </p:cNvPicPr>
          <p:nvPr/>
        </p:nvPicPr>
        <p:blipFill rotWithShape="1">
          <a:blip r:embed="rId5">
            <a:extLst>
              <a:ext uri="{28A0092B-C50C-407E-A947-70E740481C1C}">
                <a14:useLocalDpi xmlns:a14="http://schemas.microsoft.com/office/drawing/2010/main" val="0"/>
              </a:ext>
            </a:extLst>
          </a:blip>
          <a:srcRect l="2482" t="1624" r="2928" b="2376"/>
          <a:stretch/>
        </p:blipFill>
        <p:spPr bwMode="auto">
          <a:xfrm rot="418757">
            <a:off x="2411853" y="1407238"/>
            <a:ext cx="2129649" cy="3238842"/>
          </a:xfrm>
          <a:prstGeom prst="rect">
            <a:avLst/>
          </a:prstGeom>
          <a:noFill/>
          <a:ln w="25400" algn="ctr">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5B9BD5"/>
                </a:solidFill>
              </a14:hiddenFill>
            </a:ext>
          </a:extLst>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8940" t="-96" r="7608"/>
          <a:stretch/>
        </p:blipFill>
        <p:spPr>
          <a:xfrm rot="21247037">
            <a:off x="1083118" y="2921599"/>
            <a:ext cx="2060032" cy="3188263"/>
          </a:xfrm>
          <a:prstGeom prst="rect">
            <a:avLst/>
          </a:prstGeom>
          <a:effectLst>
            <a:outerShdw blurRad="50800" dist="38100" dir="2700000" algn="tl" rotWithShape="0">
              <a:prstClr val="black">
                <a:alpha val="40000"/>
              </a:prstClr>
            </a:outerShdw>
          </a:effectLst>
        </p:spPr>
      </p:pic>
      <p:pic>
        <p:nvPicPr>
          <p:cNvPr id="3" name="Picture 2" descr="Bills_book_mockup-600x8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093978">
            <a:off x="8650755" y="3028503"/>
            <a:ext cx="2595040" cy="346005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t="55284" b="34337"/>
          <a:stretch/>
        </p:blipFill>
        <p:spPr>
          <a:xfrm>
            <a:off x="0" y="0"/>
            <a:ext cx="12192000" cy="712694"/>
          </a:xfrm>
          <a:prstGeom prst="rect">
            <a:avLst/>
          </a:prstGeom>
        </p:spPr>
      </p:pic>
    </p:spTree>
    <p:extLst>
      <p:ext uri="{BB962C8B-B14F-4D97-AF65-F5344CB8AC3E}">
        <p14:creationId xmlns:p14="http://schemas.microsoft.com/office/powerpoint/2010/main" val="398685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056"/>
                                        </p:tgtEl>
                                        <p:attrNameLst>
                                          <p:attrName>style.visibility</p:attrName>
                                        </p:attrNameLst>
                                      </p:cBhvr>
                                      <p:to>
                                        <p:strVal val="visible"/>
                                      </p:to>
                                    </p:set>
                                    <p:animEffect transition="in" filter="fade">
                                      <p:cBhvr>
                                        <p:cTn id="33" dur="1000"/>
                                        <p:tgtEl>
                                          <p:spTgt spid="2056"/>
                                        </p:tgtEl>
                                      </p:cBhvr>
                                    </p:animEffect>
                                    <p:anim calcmode="lin" valueType="num">
                                      <p:cBhvr>
                                        <p:cTn id="34" dur="1000" fill="hold"/>
                                        <p:tgtEl>
                                          <p:spTgt spid="2056"/>
                                        </p:tgtEl>
                                        <p:attrNameLst>
                                          <p:attrName>ppt_x</p:attrName>
                                        </p:attrNameLst>
                                      </p:cBhvr>
                                      <p:tavLst>
                                        <p:tav tm="0">
                                          <p:val>
                                            <p:strVal val="#ppt_x"/>
                                          </p:val>
                                        </p:tav>
                                        <p:tav tm="100000">
                                          <p:val>
                                            <p:strVal val="#ppt_x"/>
                                          </p:val>
                                        </p:tav>
                                      </p:tavLst>
                                    </p:anim>
                                    <p:anim calcmode="lin" valueType="num">
                                      <p:cBhvr>
                                        <p:cTn id="35"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5512" y="967442"/>
            <a:ext cx="11367911" cy="5418667"/>
          </a:xfrm>
        </p:spPr>
        <p:txBody>
          <a:bodyPr>
            <a:normAutofit lnSpcReduction="10000"/>
          </a:bodyPr>
          <a:lstStyle/>
          <a:p>
            <a:pPr>
              <a:lnSpc>
                <a:spcPct val="150000"/>
              </a:lnSpc>
            </a:pPr>
            <a:r>
              <a:rPr lang="en-US" sz="3000" b="1" dirty="0" smtClean="0"/>
              <a:t>PRAYERFUL OF A FAITHFUL STEWARD </a:t>
            </a:r>
          </a:p>
          <a:p>
            <a:pPr>
              <a:lnSpc>
                <a:spcPct val="150000"/>
              </a:lnSpc>
            </a:pPr>
            <a:r>
              <a:rPr lang="en-US" sz="2000" dirty="0" smtClean="0"/>
              <a:t>Most loving God, you have placed an important task before us.  </a:t>
            </a:r>
          </a:p>
          <a:p>
            <a:pPr>
              <a:lnSpc>
                <a:spcPct val="150000"/>
              </a:lnSpc>
            </a:pPr>
            <a:r>
              <a:rPr lang="en-US" sz="2000" dirty="0" smtClean="0"/>
              <a:t>There will be challenges, which we will meet bolstered by Your strength.</a:t>
            </a:r>
          </a:p>
          <a:p>
            <a:pPr>
              <a:lnSpc>
                <a:spcPct val="150000"/>
              </a:lnSpc>
            </a:pPr>
            <a:r>
              <a:rPr lang="en-US" sz="2000" dirty="0" smtClean="0"/>
              <a:t>There will be decisions to make, which we will discern with Your guidance.</a:t>
            </a:r>
          </a:p>
          <a:p>
            <a:pPr>
              <a:lnSpc>
                <a:spcPct val="150000"/>
              </a:lnSpc>
            </a:pPr>
            <a:r>
              <a:rPr lang="en-US" sz="2000" dirty="0" smtClean="0"/>
              <a:t>There will be work to do, which we will accomplish fed by Your grace.</a:t>
            </a:r>
          </a:p>
          <a:p>
            <a:pPr>
              <a:lnSpc>
                <a:spcPct val="150000"/>
              </a:lnSpc>
            </a:pPr>
            <a:r>
              <a:rPr lang="en-US" sz="2000" dirty="0" smtClean="0"/>
              <a:t>We ask You to be with us as we work to enliven our parish communities.</a:t>
            </a:r>
          </a:p>
          <a:p>
            <a:pPr>
              <a:lnSpc>
                <a:spcPct val="150000"/>
              </a:lnSpc>
            </a:pPr>
            <a:r>
              <a:rPr lang="en-US" sz="2000" dirty="0" smtClean="0"/>
              <a:t>Help us to see the great good that will be accomplished when we answer Your call to build the kingdom.</a:t>
            </a:r>
          </a:p>
          <a:p>
            <a:pPr>
              <a:lnSpc>
                <a:spcPct val="150000"/>
              </a:lnSpc>
            </a:pPr>
            <a:r>
              <a:rPr lang="en-US" sz="2000" dirty="0" smtClean="0"/>
              <a:t>We ask this through Christ, our Lord.</a:t>
            </a:r>
          </a:p>
          <a:p>
            <a:pPr>
              <a:lnSpc>
                <a:spcPct val="150000"/>
              </a:lnSpc>
            </a:pPr>
            <a:r>
              <a:rPr lang="en-US" sz="2000" dirty="0" smtClean="0"/>
              <a:t>Amen</a:t>
            </a:r>
          </a:p>
          <a:p>
            <a:pPr>
              <a:lnSpc>
                <a:spcPct val="150000"/>
              </a:lnSpc>
            </a:pPr>
            <a:endParaRPr lang="en-US" sz="20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89829"/>
          <a:stretch/>
        </p:blipFill>
        <p:spPr>
          <a:xfrm>
            <a:off x="0" y="-13038"/>
            <a:ext cx="12198936" cy="698838"/>
          </a:xfrm>
          <a:prstGeom prst="rect">
            <a:avLst/>
          </a:prstGeom>
        </p:spPr>
      </p:pic>
    </p:spTree>
    <p:extLst>
      <p:ext uri="{BB962C8B-B14F-4D97-AF65-F5344CB8AC3E}">
        <p14:creationId xmlns:p14="http://schemas.microsoft.com/office/powerpoint/2010/main" val="2863528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92995" y="4633362"/>
            <a:ext cx="8305800" cy="1400383"/>
          </a:xfrm>
          <a:prstGeom prst="rect">
            <a:avLst/>
          </a:prstGeom>
          <a:solidFill>
            <a:srgbClr val="9E7801">
              <a:alpha val="44000"/>
            </a:srgbClr>
          </a:solidFill>
        </p:spPr>
        <p:txBody>
          <a:bodyPr wrap="square" rtlCol="0">
            <a:spAutoFit/>
          </a:bodyPr>
          <a:lstStyle/>
          <a:p>
            <a:pPr algn="ctr">
              <a:lnSpc>
                <a:spcPts val="3440"/>
              </a:lnSpc>
            </a:pPr>
            <a:endParaRPr lang="en-US" sz="600" dirty="0" smtClean="0">
              <a:solidFill>
                <a:schemeClr val="accent2">
                  <a:lumMod val="50000"/>
                </a:schemeClr>
              </a:solidFill>
            </a:endParaRPr>
          </a:p>
          <a:p>
            <a:pPr algn="ctr">
              <a:lnSpc>
                <a:spcPts val="3440"/>
              </a:lnSpc>
            </a:pPr>
            <a:r>
              <a:rPr lang="en-US" sz="3200" dirty="0" smtClean="0">
                <a:solidFill>
                  <a:schemeClr val="accent2">
                    <a:lumMod val="50000"/>
                  </a:schemeClr>
                </a:solidFill>
              </a:rPr>
              <a:t>A Reliance on Prayer &amp; Sacraments</a:t>
            </a:r>
          </a:p>
          <a:p>
            <a:pPr algn="ctr">
              <a:lnSpc>
                <a:spcPts val="3440"/>
              </a:lnSpc>
            </a:pPr>
            <a:endParaRPr lang="en-US" sz="1400" dirty="0">
              <a:solidFill>
                <a:schemeClr val="accent2">
                  <a:lumMod val="50000"/>
                </a:schemeClr>
              </a:solidFill>
            </a:endParaRPr>
          </a:p>
        </p:txBody>
      </p:sp>
      <p:sp>
        <p:nvSpPr>
          <p:cNvPr id="10" name="TextBox 9"/>
          <p:cNvSpPr txBox="1"/>
          <p:nvPr/>
        </p:nvSpPr>
        <p:spPr>
          <a:xfrm>
            <a:off x="2649553" y="2968045"/>
            <a:ext cx="6792686" cy="1335567"/>
          </a:xfrm>
          <a:prstGeom prst="rect">
            <a:avLst/>
          </a:prstGeom>
          <a:solidFill>
            <a:srgbClr val="9E7801">
              <a:alpha val="44000"/>
            </a:srgbClr>
          </a:solidFill>
        </p:spPr>
        <p:txBody>
          <a:bodyPr wrap="square" rtlCol="0" anchor="ctr" anchorCtr="1">
            <a:noAutofit/>
          </a:bodyPr>
          <a:lstStyle/>
          <a:p>
            <a:pPr algn="ctr">
              <a:lnSpc>
                <a:spcPts val="3440"/>
              </a:lnSpc>
            </a:pPr>
            <a:r>
              <a:rPr lang="en-US" sz="3200" dirty="0" smtClean="0">
                <a:solidFill>
                  <a:schemeClr val="accent2">
                    <a:lumMod val="50000"/>
                  </a:schemeClr>
                </a:solidFill>
              </a:rPr>
              <a:t>A Commitment to </a:t>
            </a:r>
          </a:p>
          <a:p>
            <a:pPr algn="ctr">
              <a:lnSpc>
                <a:spcPts val="3440"/>
              </a:lnSpc>
            </a:pPr>
            <a:r>
              <a:rPr lang="en-US" sz="3200" dirty="0" smtClean="0">
                <a:solidFill>
                  <a:schemeClr val="accent2">
                    <a:lumMod val="50000"/>
                  </a:schemeClr>
                </a:solidFill>
              </a:rPr>
              <a:t>a Healthy Organization</a:t>
            </a:r>
            <a:endParaRPr lang="en-US" sz="3200" dirty="0">
              <a:solidFill>
                <a:schemeClr val="accent2">
                  <a:lumMod val="50000"/>
                </a:schemeClr>
              </a:solidFill>
            </a:endParaRPr>
          </a:p>
        </p:txBody>
      </p:sp>
      <p:sp>
        <p:nvSpPr>
          <p:cNvPr id="11" name="TextBox 10"/>
          <p:cNvSpPr txBox="1"/>
          <p:nvPr/>
        </p:nvSpPr>
        <p:spPr>
          <a:xfrm>
            <a:off x="3362082" y="1465546"/>
            <a:ext cx="5568043" cy="1327917"/>
          </a:xfrm>
          <a:prstGeom prst="rect">
            <a:avLst/>
          </a:prstGeom>
          <a:solidFill>
            <a:srgbClr val="9E7801">
              <a:alpha val="44000"/>
            </a:srgbClr>
          </a:solidFill>
        </p:spPr>
        <p:txBody>
          <a:bodyPr wrap="square" rtlCol="0" anchor="ctr" anchorCtr="1">
            <a:noAutofit/>
          </a:bodyPr>
          <a:lstStyle/>
          <a:p>
            <a:pPr algn="ctr">
              <a:lnSpc>
                <a:spcPts val="3440"/>
              </a:lnSpc>
            </a:pPr>
            <a:r>
              <a:rPr lang="en-US" sz="3200" dirty="0" smtClean="0">
                <a:solidFill>
                  <a:schemeClr val="accent2">
                    <a:lumMod val="50000"/>
                  </a:schemeClr>
                </a:solidFill>
                <a:latin typeface="Calibri" charset="0"/>
                <a:ea typeface="Calibri" charset="0"/>
                <a:cs typeface="Calibri" charset="0"/>
              </a:rPr>
              <a:t>A Passion for Evangelization </a:t>
            </a:r>
            <a:br>
              <a:rPr lang="en-US" sz="3200" dirty="0" smtClean="0">
                <a:solidFill>
                  <a:schemeClr val="accent2">
                    <a:lumMod val="50000"/>
                  </a:schemeClr>
                </a:solidFill>
                <a:latin typeface="Calibri" charset="0"/>
                <a:ea typeface="Calibri" charset="0"/>
                <a:cs typeface="Calibri" charset="0"/>
              </a:rPr>
            </a:br>
            <a:r>
              <a:rPr lang="en-US" sz="3200" dirty="0" smtClean="0">
                <a:solidFill>
                  <a:schemeClr val="accent2">
                    <a:lumMod val="50000"/>
                  </a:schemeClr>
                </a:solidFill>
                <a:latin typeface="Calibri" charset="0"/>
                <a:ea typeface="Calibri" charset="0"/>
                <a:cs typeface="Calibri" charset="0"/>
              </a:rPr>
              <a:t>and Discipleship</a:t>
            </a:r>
            <a:endParaRPr lang="en-US" sz="3200" dirty="0">
              <a:solidFill>
                <a:schemeClr val="accent2">
                  <a:lumMod val="50000"/>
                </a:schemeClr>
              </a:solidFill>
              <a:latin typeface="Calibri" charset="0"/>
              <a:ea typeface="Calibri" charset="0"/>
              <a:cs typeface="Calibri" charset="0"/>
            </a:endParaRPr>
          </a:p>
        </p:txBody>
      </p:sp>
      <p:grpSp>
        <p:nvGrpSpPr>
          <p:cNvPr id="15" name="Group 14"/>
          <p:cNvGrpSpPr/>
          <p:nvPr/>
        </p:nvGrpSpPr>
        <p:grpSpPr>
          <a:xfrm>
            <a:off x="2905609" y="1181678"/>
            <a:ext cx="6280572" cy="5473873"/>
            <a:chOff x="2955713" y="943683"/>
            <a:chExt cx="6280572" cy="5473873"/>
          </a:xfrm>
        </p:grpSpPr>
        <p:sp>
          <p:nvSpPr>
            <p:cNvPr id="12" name="Oval 11"/>
            <p:cNvSpPr/>
            <p:nvPr/>
          </p:nvSpPr>
          <p:spPr>
            <a:xfrm>
              <a:off x="2955713" y="943683"/>
              <a:ext cx="6280572" cy="5473873"/>
            </a:xfrm>
            <a:prstGeom prst="ellipse">
              <a:avLst/>
            </a:prstGeom>
            <a:solidFill>
              <a:schemeClr val="bg1">
                <a:alpha val="78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318" y="2885218"/>
              <a:ext cx="5220239" cy="1247652"/>
            </a:xfrm>
            <a:prstGeom prst="rect">
              <a:avLst/>
            </a:prstGeom>
          </p:spPr>
        </p:pic>
      </p:gr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75906" b="12815"/>
          <a:stretch/>
        </p:blipFill>
        <p:spPr>
          <a:xfrm>
            <a:off x="-1" y="0"/>
            <a:ext cx="12187725" cy="774282"/>
          </a:xfrm>
          <a:prstGeom prst="rect">
            <a:avLst/>
          </a:prstGeom>
        </p:spPr>
      </p:pic>
    </p:spTree>
    <p:extLst>
      <p:ext uri="{BB962C8B-B14F-4D97-AF65-F5344CB8AC3E}">
        <p14:creationId xmlns:p14="http://schemas.microsoft.com/office/powerpoint/2010/main" val="421149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5512" y="967442"/>
            <a:ext cx="11367911" cy="5418667"/>
          </a:xfrm>
        </p:spPr>
        <p:txBody>
          <a:bodyPr>
            <a:normAutofit lnSpcReduction="10000"/>
          </a:bodyPr>
          <a:lstStyle/>
          <a:p>
            <a:pPr>
              <a:lnSpc>
                <a:spcPct val="150000"/>
              </a:lnSpc>
            </a:pPr>
            <a:r>
              <a:rPr lang="en-US" sz="3000" b="1" dirty="0" smtClean="0"/>
              <a:t>Closing prayer</a:t>
            </a:r>
          </a:p>
          <a:p>
            <a:pPr>
              <a:lnSpc>
                <a:spcPct val="150000"/>
              </a:lnSpc>
            </a:pPr>
            <a:r>
              <a:rPr lang="en-US" sz="2000" dirty="0" smtClean="0"/>
              <a:t>Most loving God, you have placed an important task before us.  </a:t>
            </a:r>
          </a:p>
          <a:p>
            <a:pPr>
              <a:lnSpc>
                <a:spcPct val="150000"/>
              </a:lnSpc>
            </a:pPr>
            <a:r>
              <a:rPr lang="en-US" sz="2000" dirty="0" smtClean="0"/>
              <a:t>There will be challenges, which we will meet bolstered by Your strength.</a:t>
            </a:r>
          </a:p>
          <a:p>
            <a:pPr>
              <a:lnSpc>
                <a:spcPct val="150000"/>
              </a:lnSpc>
            </a:pPr>
            <a:r>
              <a:rPr lang="en-US" sz="2000" dirty="0" smtClean="0"/>
              <a:t>There will be decisions to make, which we will discern with Your guidance.</a:t>
            </a:r>
          </a:p>
          <a:p>
            <a:pPr>
              <a:lnSpc>
                <a:spcPct val="150000"/>
              </a:lnSpc>
            </a:pPr>
            <a:r>
              <a:rPr lang="en-US" sz="2000" dirty="0" smtClean="0"/>
              <a:t>There will be work to do, which we will accomplish fed by Your grace.</a:t>
            </a:r>
          </a:p>
          <a:p>
            <a:pPr>
              <a:lnSpc>
                <a:spcPct val="150000"/>
              </a:lnSpc>
            </a:pPr>
            <a:r>
              <a:rPr lang="en-US" sz="2000" dirty="0" smtClean="0"/>
              <a:t>We ask You to be with us as we continue this adventure in faith.</a:t>
            </a:r>
          </a:p>
          <a:p>
            <a:pPr>
              <a:lnSpc>
                <a:spcPct val="150000"/>
              </a:lnSpc>
            </a:pPr>
            <a:r>
              <a:rPr lang="en-US" sz="2000" dirty="0" smtClean="0"/>
              <a:t>Help us to see the great good that will be accomplished when we answer Your call to build the kingdom.</a:t>
            </a:r>
          </a:p>
          <a:p>
            <a:pPr>
              <a:lnSpc>
                <a:spcPct val="150000"/>
              </a:lnSpc>
            </a:pPr>
            <a:r>
              <a:rPr lang="en-US" sz="2000" dirty="0" smtClean="0"/>
              <a:t>We ask this through the intercession of Jesus, our Lord.</a:t>
            </a:r>
          </a:p>
          <a:p>
            <a:pPr>
              <a:lnSpc>
                <a:spcPct val="150000"/>
              </a:lnSpc>
            </a:pPr>
            <a:r>
              <a:rPr lang="en-US" sz="2000" dirty="0" smtClean="0"/>
              <a:t>Amen</a:t>
            </a:r>
          </a:p>
          <a:p>
            <a:pPr>
              <a:lnSpc>
                <a:spcPct val="150000"/>
              </a:lnSpc>
            </a:pPr>
            <a:endParaRPr lang="en-US" sz="20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89829"/>
          <a:stretch/>
        </p:blipFill>
        <p:spPr>
          <a:xfrm>
            <a:off x="0" y="-13038"/>
            <a:ext cx="12198936" cy="698838"/>
          </a:xfrm>
          <a:prstGeom prst="rect">
            <a:avLst/>
          </a:prstGeom>
        </p:spPr>
      </p:pic>
    </p:spTree>
    <p:extLst>
      <p:ext uri="{BB962C8B-B14F-4D97-AF65-F5344CB8AC3E}">
        <p14:creationId xmlns:p14="http://schemas.microsoft.com/office/powerpoint/2010/main" val="3122520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89829"/>
          <a:stretch/>
        </p:blipFill>
        <p:spPr>
          <a:xfrm>
            <a:off x="0" y="-13038"/>
            <a:ext cx="12198936" cy="698838"/>
          </a:xfrm>
          <a:prstGeom prst="rect">
            <a:avLst/>
          </a:prstGeom>
        </p:spPr>
      </p:pic>
      <p:grpSp>
        <p:nvGrpSpPr>
          <p:cNvPr id="5" name="Group 4"/>
          <p:cNvGrpSpPr/>
          <p:nvPr/>
        </p:nvGrpSpPr>
        <p:grpSpPr>
          <a:xfrm>
            <a:off x="2434069" y="1727059"/>
            <a:ext cx="9016285" cy="4063023"/>
            <a:chOff x="-6490" y="1222602"/>
            <a:chExt cx="8464690" cy="3495028"/>
          </a:xfrm>
        </p:grpSpPr>
        <p:pic>
          <p:nvPicPr>
            <p:cNvPr id="6" name="Picture 4" descr="http://wiltpr.com/wp-content/uploads/2013/06/whats-the-pl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0" y="1222602"/>
              <a:ext cx="3479495" cy="34950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86200" y="1447800"/>
              <a:ext cx="4572000" cy="3044631"/>
            </a:xfrm>
            <a:prstGeom prst="rect">
              <a:avLst/>
            </a:prstGeom>
            <a:noFill/>
          </p:spPr>
          <p:txBody>
            <a:bodyPr wrap="square" rtlCol="0">
              <a:spAutoFit/>
            </a:bodyPr>
            <a:lstStyle/>
            <a:p>
              <a:pPr marL="285750" indent="-285750">
                <a:buFont typeface="Wingdings" panose="05000000000000000000" pitchFamily="2" charset="2"/>
                <a:buChar char="§"/>
              </a:pPr>
              <a:r>
                <a:rPr lang="en-US" sz="3200" dirty="0" smtClean="0">
                  <a:latin typeface="Eras Medium ITC" panose="020B0602030504020804" pitchFamily="34" charset="0"/>
                </a:rPr>
                <a:t> </a:t>
              </a:r>
              <a:r>
                <a:rPr lang="en-US" sz="3200" dirty="0" smtClean="0">
                  <a:latin typeface="Calibri" charset="0"/>
                  <a:ea typeface="Calibri" charset="0"/>
                  <a:cs typeface="Calibri" charset="0"/>
                </a:rPr>
                <a:t>Recharge</a:t>
              </a:r>
            </a:p>
            <a:p>
              <a:pPr marL="285750" indent="-285750">
                <a:buFont typeface="Wingdings" panose="05000000000000000000" pitchFamily="2" charset="2"/>
                <a:buChar char="§"/>
              </a:pPr>
              <a:endParaRPr lang="en-US" sz="3200" dirty="0" smtClean="0">
                <a:latin typeface="Calibri" charset="0"/>
                <a:ea typeface="Calibri" charset="0"/>
                <a:cs typeface="Calibri" charset="0"/>
              </a:endParaRPr>
            </a:p>
            <a:p>
              <a:pPr marL="285750" indent="-285750">
                <a:buFont typeface="Wingdings" panose="05000000000000000000" pitchFamily="2" charset="2"/>
                <a:buChar char="§"/>
              </a:pPr>
              <a:r>
                <a:rPr lang="en-US" sz="3200" dirty="0" smtClean="0">
                  <a:latin typeface="Calibri" charset="0"/>
                  <a:ea typeface="Calibri" charset="0"/>
                  <a:cs typeface="Calibri" charset="0"/>
                </a:rPr>
                <a:t> Refresh</a:t>
              </a:r>
            </a:p>
            <a:p>
              <a:pPr marL="285750" indent="-285750">
                <a:buFont typeface="Wingdings" panose="05000000000000000000" pitchFamily="2" charset="2"/>
                <a:buChar char="§"/>
              </a:pPr>
              <a:endParaRPr lang="en-US" sz="3200" dirty="0" smtClean="0">
                <a:latin typeface="Calibri" charset="0"/>
                <a:ea typeface="Calibri" charset="0"/>
                <a:cs typeface="Calibri" charset="0"/>
              </a:endParaRPr>
            </a:p>
            <a:p>
              <a:pPr marL="285750" indent="-285750">
                <a:buFont typeface="Wingdings" panose="05000000000000000000" pitchFamily="2" charset="2"/>
                <a:buChar char="§"/>
              </a:pPr>
              <a:r>
                <a:rPr lang="en-US" sz="3200" dirty="0" smtClean="0">
                  <a:latin typeface="Calibri" charset="0"/>
                  <a:ea typeface="Calibri" charset="0"/>
                  <a:cs typeface="Calibri" charset="0"/>
                </a:rPr>
                <a:t> Refocus</a:t>
              </a:r>
            </a:p>
            <a:p>
              <a:pPr marL="285750" indent="-285750">
                <a:buFont typeface="Wingdings" panose="05000000000000000000" pitchFamily="2" charset="2"/>
                <a:buChar char="§"/>
              </a:pPr>
              <a:endParaRPr lang="en-US" sz="3200" dirty="0" smtClean="0">
                <a:latin typeface="Calibri" charset="0"/>
                <a:ea typeface="Calibri" charset="0"/>
                <a:cs typeface="Calibri" charset="0"/>
              </a:endParaRPr>
            </a:p>
            <a:p>
              <a:pPr marL="285750" indent="-285750">
                <a:buFont typeface="Wingdings" panose="05000000000000000000" pitchFamily="2" charset="2"/>
                <a:buChar char="§"/>
              </a:pPr>
              <a:r>
                <a:rPr lang="en-US" sz="3200" dirty="0" smtClean="0">
                  <a:latin typeface="Calibri" charset="0"/>
                  <a:ea typeface="Calibri" charset="0"/>
                  <a:cs typeface="Calibri" charset="0"/>
                </a:rPr>
                <a:t> Rethink</a:t>
              </a:r>
              <a:endParaRPr lang="en-US" sz="3200" dirty="0">
                <a:latin typeface="Calibri" charset="0"/>
                <a:ea typeface="Calibri" charset="0"/>
                <a:cs typeface="Calibri" charset="0"/>
              </a:endParaRPr>
            </a:p>
          </p:txBody>
        </p:sp>
      </p:grpSp>
    </p:spTree>
    <p:extLst>
      <p:ext uri="{BB962C8B-B14F-4D97-AF65-F5344CB8AC3E}">
        <p14:creationId xmlns:p14="http://schemas.microsoft.com/office/powerpoint/2010/main" val="60540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millennial inspired photography roa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613" y="1357312"/>
            <a:ext cx="7143749" cy="5011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90079"/>
          <a:stretch/>
        </p:blipFill>
        <p:spPr>
          <a:xfrm>
            <a:off x="0" y="0"/>
            <a:ext cx="12192000" cy="681317"/>
          </a:xfrm>
          <a:prstGeom prst="rect">
            <a:avLst/>
          </a:prstGeom>
        </p:spPr>
      </p:pic>
    </p:spTree>
    <p:extLst>
      <p:ext uri="{BB962C8B-B14F-4D97-AF65-F5344CB8AC3E}">
        <p14:creationId xmlns:p14="http://schemas.microsoft.com/office/powerpoint/2010/main" val="3241238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038"/>
            <a:ext cx="12198936" cy="6871038"/>
          </a:xfrm>
          <a:prstGeom prst="rect">
            <a:avLst/>
          </a:prstGeom>
        </p:spPr>
      </p:pic>
    </p:spTree>
    <p:extLst>
      <p:ext uri="{BB962C8B-B14F-4D97-AF65-F5344CB8AC3E}">
        <p14:creationId xmlns:p14="http://schemas.microsoft.com/office/powerpoint/2010/main" val="3507853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5512" y="967442"/>
            <a:ext cx="11367911" cy="5418667"/>
          </a:xfrm>
        </p:spPr>
        <p:txBody>
          <a:bodyPr>
            <a:normAutofit/>
          </a:bodyPr>
          <a:lstStyle/>
          <a:p>
            <a:pPr>
              <a:lnSpc>
                <a:spcPct val="150000"/>
              </a:lnSpc>
            </a:pPr>
            <a:r>
              <a:rPr lang="en-US" sz="3000" b="1" dirty="0" smtClean="0"/>
              <a:t>Five minute </a:t>
            </a:r>
            <a:endParaRPr lang="en-US" sz="2000" dirty="0" smtClean="0"/>
          </a:p>
          <a:p>
            <a:pPr>
              <a:lnSpc>
                <a:spcPct val="150000"/>
              </a:lnSpc>
            </a:pPr>
            <a:endParaRPr lang="en-US" sz="20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89829"/>
          <a:stretch/>
        </p:blipFill>
        <p:spPr>
          <a:xfrm>
            <a:off x="0" y="-13038"/>
            <a:ext cx="12198936" cy="69883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7950" y="1168044"/>
            <a:ext cx="6896100" cy="3884221"/>
          </a:xfrm>
          <a:prstGeom prst="rect">
            <a:avLst/>
          </a:prstGeom>
        </p:spPr>
      </p:pic>
      <p:sp>
        <p:nvSpPr>
          <p:cNvPr id="2" name="TextBox 1"/>
          <p:cNvSpPr txBox="1"/>
          <p:nvPr/>
        </p:nvSpPr>
        <p:spPr>
          <a:xfrm>
            <a:off x="1816100" y="5511800"/>
            <a:ext cx="8928100" cy="923330"/>
          </a:xfrm>
          <a:prstGeom prst="rect">
            <a:avLst/>
          </a:prstGeom>
          <a:noFill/>
        </p:spPr>
        <p:txBody>
          <a:bodyPr wrap="square" rtlCol="0">
            <a:spAutoFit/>
          </a:bodyPr>
          <a:lstStyle/>
          <a:p>
            <a:r>
              <a:rPr lang="en-US" sz="5400" dirty="0" smtClean="0"/>
              <a:t>What does your road look like?</a:t>
            </a:r>
            <a:endParaRPr lang="en-US" sz="5400" dirty="0"/>
          </a:p>
        </p:txBody>
      </p:sp>
    </p:spTree>
    <p:extLst>
      <p:ext uri="{BB962C8B-B14F-4D97-AF65-F5344CB8AC3E}">
        <p14:creationId xmlns:p14="http://schemas.microsoft.com/office/powerpoint/2010/main" val="922548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92995" y="4633362"/>
            <a:ext cx="8305800" cy="1400383"/>
          </a:xfrm>
          <a:prstGeom prst="rect">
            <a:avLst/>
          </a:prstGeom>
          <a:solidFill>
            <a:srgbClr val="9E7801">
              <a:alpha val="44000"/>
            </a:srgbClr>
          </a:solidFill>
        </p:spPr>
        <p:txBody>
          <a:bodyPr wrap="square" rtlCol="0">
            <a:spAutoFit/>
          </a:bodyPr>
          <a:lstStyle/>
          <a:p>
            <a:pPr algn="ctr">
              <a:lnSpc>
                <a:spcPts val="3440"/>
              </a:lnSpc>
            </a:pPr>
            <a:endParaRPr lang="en-US" sz="600" dirty="0" smtClean="0">
              <a:solidFill>
                <a:schemeClr val="accent2">
                  <a:lumMod val="50000"/>
                </a:schemeClr>
              </a:solidFill>
            </a:endParaRPr>
          </a:p>
          <a:p>
            <a:pPr algn="ctr">
              <a:lnSpc>
                <a:spcPts val="3440"/>
              </a:lnSpc>
            </a:pPr>
            <a:r>
              <a:rPr lang="en-US" sz="3200" dirty="0" smtClean="0">
                <a:solidFill>
                  <a:schemeClr val="accent2">
                    <a:lumMod val="50000"/>
                  </a:schemeClr>
                </a:solidFill>
              </a:rPr>
              <a:t>A Reliance on Prayer &amp; Sacraments</a:t>
            </a:r>
          </a:p>
          <a:p>
            <a:pPr algn="ctr">
              <a:lnSpc>
                <a:spcPts val="3440"/>
              </a:lnSpc>
            </a:pPr>
            <a:endParaRPr lang="en-US" sz="1400" dirty="0">
              <a:solidFill>
                <a:schemeClr val="accent2">
                  <a:lumMod val="50000"/>
                </a:schemeClr>
              </a:solidFill>
            </a:endParaRPr>
          </a:p>
        </p:txBody>
      </p:sp>
      <p:sp>
        <p:nvSpPr>
          <p:cNvPr id="10" name="TextBox 9"/>
          <p:cNvSpPr txBox="1"/>
          <p:nvPr/>
        </p:nvSpPr>
        <p:spPr>
          <a:xfrm>
            <a:off x="2649553" y="2968045"/>
            <a:ext cx="6792686" cy="1335567"/>
          </a:xfrm>
          <a:prstGeom prst="rect">
            <a:avLst/>
          </a:prstGeom>
          <a:solidFill>
            <a:srgbClr val="9E7801">
              <a:alpha val="44000"/>
            </a:srgbClr>
          </a:solidFill>
        </p:spPr>
        <p:txBody>
          <a:bodyPr wrap="square" rtlCol="0" anchor="ctr" anchorCtr="1">
            <a:noAutofit/>
          </a:bodyPr>
          <a:lstStyle/>
          <a:p>
            <a:pPr algn="ctr">
              <a:lnSpc>
                <a:spcPts val="3440"/>
              </a:lnSpc>
            </a:pPr>
            <a:r>
              <a:rPr lang="en-US" sz="3200" dirty="0" smtClean="0">
                <a:solidFill>
                  <a:schemeClr val="accent2">
                    <a:lumMod val="50000"/>
                  </a:schemeClr>
                </a:solidFill>
              </a:rPr>
              <a:t>A Commitment to </a:t>
            </a:r>
          </a:p>
          <a:p>
            <a:pPr algn="ctr">
              <a:lnSpc>
                <a:spcPts val="3440"/>
              </a:lnSpc>
            </a:pPr>
            <a:r>
              <a:rPr lang="en-US" sz="3200" dirty="0" smtClean="0">
                <a:solidFill>
                  <a:schemeClr val="accent2">
                    <a:lumMod val="50000"/>
                  </a:schemeClr>
                </a:solidFill>
              </a:rPr>
              <a:t>a Healthy Organization</a:t>
            </a:r>
            <a:endParaRPr lang="en-US" sz="3200" dirty="0">
              <a:solidFill>
                <a:schemeClr val="accent2">
                  <a:lumMod val="50000"/>
                </a:schemeClr>
              </a:solidFill>
            </a:endParaRPr>
          </a:p>
        </p:txBody>
      </p:sp>
      <p:sp>
        <p:nvSpPr>
          <p:cNvPr id="11" name="TextBox 10"/>
          <p:cNvSpPr txBox="1"/>
          <p:nvPr/>
        </p:nvSpPr>
        <p:spPr>
          <a:xfrm>
            <a:off x="3362082" y="1465546"/>
            <a:ext cx="5568043" cy="1327917"/>
          </a:xfrm>
          <a:prstGeom prst="rect">
            <a:avLst/>
          </a:prstGeom>
          <a:solidFill>
            <a:srgbClr val="9E7801">
              <a:alpha val="44000"/>
            </a:srgbClr>
          </a:solidFill>
        </p:spPr>
        <p:txBody>
          <a:bodyPr wrap="square" rtlCol="0" anchor="ctr" anchorCtr="1">
            <a:noAutofit/>
          </a:bodyPr>
          <a:lstStyle/>
          <a:p>
            <a:pPr algn="ctr">
              <a:lnSpc>
                <a:spcPts val="3440"/>
              </a:lnSpc>
            </a:pPr>
            <a:r>
              <a:rPr lang="en-US" sz="3200" dirty="0" smtClean="0">
                <a:solidFill>
                  <a:schemeClr val="accent2">
                    <a:lumMod val="50000"/>
                  </a:schemeClr>
                </a:solidFill>
                <a:latin typeface="Calibri" charset="0"/>
                <a:ea typeface="Calibri" charset="0"/>
                <a:cs typeface="Calibri" charset="0"/>
              </a:rPr>
              <a:t>A Passion for Evangelization </a:t>
            </a:r>
            <a:br>
              <a:rPr lang="en-US" sz="3200" dirty="0" smtClean="0">
                <a:solidFill>
                  <a:schemeClr val="accent2">
                    <a:lumMod val="50000"/>
                  </a:schemeClr>
                </a:solidFill>
                <a:latin typeface="Calibri" charset="0"/>
                <a:ea typeface="Calibri" charset="0"/>
                <a:cs typeface="Calibri" charset="0"/>
              </a:rPr>
            </a:br>
            <a:r>
              <a:rPr lang="en-US" sz="3200" dirty="0" smtClean="0">
                <a:solidFill>
                  <a:schemeClr val="accent2">
                    <a:lumMod val="50000"/>
                  </a:schemeClr>
                </a:solidFill>
                <a:latin typeface="Calibri" charset="0"/>
                <a:ea typeface="Calibri" charset="0"/>
                <a:cs typeface="Calibri" charset="0"/>
              </a:rPr>
              <a:t>and Discipleship</a:t>
            </a:r>
            <a:endParaRPr lang="en-US" sz="3200" dirty="0">
              <a:solidFill>
                <a:schemeClr val="accent2">
                  <a:lumMod val="50000"/>
                </a:schemeClr>
              </a:solidFill>
              <a:latin typeface="Calibri" charset="0"/>
              <a:ea typeface="Calibri" charset="0"/>
              <a:cs typeface="Calibri" charset="0"/>
            </a:endParaRPr>
          </a:p>
        </p:txBody>
      </p:sp>
      <p:grpSp>
        <p:nvGrpSpPr>
          <p:cNvPr id="15" name="Group 14"/>
          <p:cNvGrpSpPr/>
          <p:nvPr/>
        </p:nvGrpSpPr>
        <p:grpSpPr>
          <a:xfrm>
            <a:off x="2905609" y="1181678"/>
            <a:ext cx="6280572" cy="5473873"/>
            <a:chOff x="2955713" y="943683"/>
            <a:chExt cx="6280572" cy="5473873"/>
          </a:xfrm>
        </p:grpSpPr>
        <p:sp>
          <p:nvSpPr>
            <p:cNvPr id="12" name="Oval 11"/>
            <p:cNvSpPr/>
            <p:nvPr/>
          </p:nvSpPr>
          <p:spPr>
            <a:xfrm>
              <a:off x="2955713" y="943683"/>
              <a:ext cx="6280572" cy="5473873"/>
            </a:xfrm>
            <a:prstGeom prst="ellipse">
              <a:avLst/>
            </a:prstGeom>
            <a:solidFill>
              <a:schemeClr val="bg1">
                <a:alpha val="78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318" y="2885218"/>
              <a:ext cx="5220239" cy="1247652"/>
            </a:xfrm>
            <a:prstGeom prst="rect">
              <a:avLst/>
            </a:prstGeom>
          </p:spPr>
        </p:pic>
      </p:gr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19460" b="69915"/>
          <a:stretch/>
        </p:blipFill>
        <p:spPr>
          <a:xfrm>
            <a:off x="0" y="-17895"/>
            <a:ext cx="12192000" cy="729637"/>
          </a:xfrm>
          <a:prstGeom prst="rect">
            <a:avLst/>
          </a:prstGeom>
        </p:spPr>
      </p:pic>
    </p:spTree>
    <p:extLst>
      <p:ext uri="{BB962C8B-B14F-4D97-AF65-F5344CB8AC3E}">
        <p14:creationId xmlns:p14="http://schemas.microsoft.com/office/powerpoint/2010/main" val="14523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3229"/>
          <a:stretch/>
        </p:blipFill>
        <p:spPr>
          <a:xfrm flipH="1">
            <a:off x="904079" y="1494506"/>
            <a:ext cx="5308429" cy="4217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6514752" y="2830012"/>
            <a:ext cx="4962070" cy="923330"/>
          </a:xfrm>
          <a:prstGeom prst="rect">
            <a:avLst/>
          </a:prstGeom>
          <a:noFill/>
        </p:spPr>
        <p:txBody>
          <a:bodyPr wrap="square" rtlCol="0">
            <a:spAutoFit/>
          </a:bodyPr>
          <a:lstStyle/>
          <a:p>
            <a:r>
              <a:rPr lang="en-US" sz="5400" i="1" dirty="0" smtClean="0"/>
              <a:t>Hail Mary, full of</a:t>
            </a:r>
            <a:endParaRPr lang="en-US" sz="5400" i="1" dirty="0"/>
          </a:p>
        </p:txBody>
      </p:sp>
      <p:sp>
        <p:nvSpPr>
          <p:cNvPr id="6" name="TextBox 5"/>
          <p:cNvSpPr txBox="1"/>
          <p:nvPr/>
        </p:nvSpPr>
        <p:spPr>
          <a:xfrm>
            <a:off x="7228388" y="3523988"/>
            <a:ext cx="4073070" cy="1200329"/>
          </a:xfrm>
          <a:prstGeom prst="rect">
            <a:avLst/>
          </a:prstGeom>
          <a:noFill/>
        </p:spPr>
        <p:txBody>
          <a:bodyPr wrap="square" rtlCol="0">
            <a:spAutoFit/>
          </a:bodyPr>
          <a:lstStyle/>
          <a:p>
            <a:r>
              <a:rPr lang="en-US" sz="7200" i="1" dirty="0" smtClean="0">
                <a:solidFill>
                  <a:schemeClr val="accent2">
                    <a:lumMod val="75000"/>
                  </a:schemeClr>
                </a:solidFill>
              </a:rPr>
              <a:t>ENERGY</a:t>
            </a:r>
            <a:r>
              <a:rPr lang="en-US" sz="7200" dirty="0" smtClean="0"/>
              <a:t>…</a:t>
            </a:r>
            <a:endParaRPr lang="en-US" sz="7200"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37550" b="52867"/>
          <a:stretch/>
        </p:blipFill>
        <p:spPr>
          <a:xfrm>
            <a:off x="0" y="0"/>
            <a:ext cx="12192000" cy="658047"/>
          </a:xfrm>
          <a:prstGeom prst="rect">
            <a:avLst/>
          </a:prstGeom>
        </p:spPr>
      </p:pic>
    </p:spTree>
    <p:extLst>
      <p:ext uri="{BB962C8B-B14F-4D97-AF65-F5344CB8AC3E}">
        <p14:creationId xmlns:p14="http://schemas.microsoft.com/office/powerpoint/2010/main" val="3143772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72200" y="2235200"/>
            <a:ext cx="5689600" cy="4462760"/>
          </a:xfrm>
          <a:prstGeom prst="rect">
            <a:avLst/>
          </a:prstGeom>
          <a:noFill/>
        </p:spPr>
        <p:txBody>
          <a:bodyPr wrap="square" rtlCol="0">
            <a:spAutoFit/>
          </a:bodyPr>
          <a:lstStyle/>
          <a:p>
            <a:pPr marL="285750" indent="-285750">
              <a:buFont typeface="Wingdings" panose="05000000000000000000" pitchFamily="2" charset="2"/>
              <a:buChar char="§"/>
            </a:pPr>
            <a:r>
              <a:rPr lang="en-US" sz="2800" dirty="0" smtClean="0"/>
              <a:t>Pray together in a meaningful way</a:t>
            </a:r>
          </a:p>
          <a:p>
            <a:pPr marL="285750" indent="-285750">
              <a:buFont typeface="Wingdings" panose="05000000000000000000" pitchFamily="2" charset="2"/>
              <a:buChar char="§"/>
            </a:pPr>
            <a:endParaRPr lang="en-US" sz="2800" dirty="0" smtClean="0"/>
          </a:p>
          <a:p>
            <a:pPr marL="285750" indent="-285750">
              <a:buFont typeface="Wingdings" panose="05000000000000000000" pitchFamily="2" charset="2"/>
              <a:buChar char="§"/>
            </a:pPr>
            <a:r>
              <a:rPr lang="en-US" sz="2800" dirty="0" smtClean="0"/>
              <a:t>Attend Mass together</a:t>
            </a:r>
          </a:p>
          <a:p>
            <a:pPr marL="285750" indent="-285750">
              <a:buFont typeface="Wingdings" panose="05000000000000000000" pitchFamily="2" charset="2"/>
              <a:buChar char="§"/>
            </a:pPr>
            <a:endParaRPr lang="en-US" sz="2800" dirty="0" smtClean="0"/>
          </a:p>
          <a:p>
            <a:pPr marL="285750" indent="-285750">
              <a:buFont typeface="Wingdings" panose="05000000000000000000" pitchFamily="2" charset="2"/>
              <a:buChar char="§"/>
            </a:pPr>
            <a:r>
              <a:rPr lang="en-US" sz="2800" dirty="0" smtClean="0"/>
              <a:t>Attend adoration when offered</a:t>
            </a:r>
          </a:p>
          <a:p>
            <a:pPr marL="285750" indent="-285750">
              <a:buFont typeface="Wingdings" panose="05000000000000000000" pitchFamily="2" charset="2"/>
              <a:buChar char="§"/>
            </a:pPr>
            <a:endParaRPr lang="en-US" sz="2800" dirty="0" smtClean="0"/>
          </a:p>
          <a:p>
            <a:pPr marL="285750" indent="-285750">
              <a:buFont typeface="Wingdings" panose="05000000000000000000" pitchFamily="2" charset="2"/>
              <a:buChar char="§"/>
            </a:pPr>
            <a:r>
              <a:rPr lang="en-US" sz="2800" dirty="0" smtClean="0"/>
              <a:t>Plan a Council/Commission liturgy</a:t>
            </a:r>
          </a:p>
          <a:p>
            <a:pPr marL="285750" indent="-285750">
              <a:buFont typeface="Wingdings" panose="05000000000000000000" pitchFamily="2" charset="2"/>
              <a:buChar char="§"/>
            </a:pPr>
            <a:endParaRPr lang="en-US" sz="2800" dirty="0" smtClean="0"/>
          </a:p>
          <a:p>
            <a:endParaRPr lang="en-US" sz="2800" dirty="0" smtClean="0"/>
          </a:p>
          <a:p>
            <a:pPr marL="285750" indent="-285750">
              <a:buFont typeface="Wingdings" panose="05000000000000000000" pitchFamily="2" charset="2"/>
              <a:buChar char="§"/>
            </a:pPr>
            <a:endParaRPr lang="en-US" sz="32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4562" b="20157"/>
          <a:stretch/>
        </p:blipFill>
        <p:spPr>
          <a:xfrm>
            <a:off x="703545" y="1309972"/>
            <a:ext cx="5083480" cy="49779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37550" b="52867"/>
          <a:stretch/>
        </p:blipFill>
        <p:spPr>
          <a:xfrm>
            <a:off x="0" y="0"/>
            <a:ext cx="12192000" cy="658047"/>
          </a:xfrm>
          <a:prstGeom prst="rect">
            <a:avLst/>
          </a:prstGeom>
        </p:spPr>
      </p:pic>
    </p:spTree>
    <p:extLst>
      <p:ext uri="{BB962C8B-B14F-4D97-AF65-F5344CB8AC3E}">
        <p14:creationId xmlns:p14="http://schemas.microsoft.com/office/powerpoint/2010/main" val="7246354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TotalTime>
  <Words>2517</Words>
  <Application>Microsoft Office PowerPoint</Application>
  <PresentationFormat>Widescreen</PresentationFormat>
  <Paragraphs>153</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Arial Unicode MS</vt:lpstr>
      <vt:lpstr>Calibri</vt:lpstr>
      <vt:lpstr>Calibri Light</vt:lpstr>
      <vt:lpstr>Cambria</vt:lpstr>
      <vt:lpstr>Eras Medium ITC</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Nemer</dc:creator>
  <cp:lastModifiedBy>Randy Nohl</cp:lastModifiedBy>
  <cp:revision>31</cp:revision>
  <dcterms:created xsi:type="dcterms:W3CDTF">2017-11-01T23:34:01Z</dcterms:created>
  <dcterms:modified xsi:type="dcterms:W3CDTF">2017-11-15T14:56:06Z</dcterms:modified>
</cp:coreProperties>
</file>