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823" r:id="rId4"/>
    <p:sldMasterId id="2147483835" r:id="rId5"/>
  </p:sldMasterIdLst>
  <p:notesMasterIdLst>
    <p:notesMasterId r:id="rId24"/>
  </p:notesMasterIdLst>
  <p:handoutMasterIdLst>
    <p:handoutMasterId r:id="rId25"/>
  </p:handoutMasterIdLst>
  <p:sldIdLst>
    <p:sldId id="292" r:id="rId6"/>
    <p:sldId id="283" r:id="rId7"/>
    <p:sldId id="563" r:id="rId8"/>
    <p:sldId id="456" r:id="rId9"/>
    <p:sldId id="530" r:id="rId10"/>
    <p:sldId id="531" r:id="rId11"/>
    <p:sldId id="562" r:id="rId12"/>
    <p:sldId id="316" r:id="rId13"/>
    <p:sldId id="297" r:id="rId14"/>
    <p:sldId id="308" r:id="rId15"/>
    <p:sldId id="310" r:id="rId16"/>
    <p:sldId id="311" r:id="rId17"/>
    <p:sldId id="309" r:id="rId18"/>
    <p:sldId id="312" r:id="rId19"/>
    <p:sldId id="313" r:id="rId20"/>
    <p:sldId id="314" r:id="rId21"/>
    <p:sldId id="315" r:id="rId22"/>
    <p:sldId id="317" r:id="rId23"/>
  </p:sldIdLst>
  <p:sldSz cx="6096000" cy="3429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9C2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1" autoAdjust="0"/>
    <p:restoredTop sz="95274" autoAdjust="0"/>
  </p:normalViewPr>
  <p:slideViewPr>
    <p:cSldViewPr snapToGrid="0">
      <p:cViewPr varScale="1">
        <p:scale>
          <a:sx n="163" d="100"/>
          <a:sy n="163" d="100"/>
        </p:scale>
        <p:origin x="132" y="5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34BB4-0C6E-44CF-9972-057520FF3602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02823-82DF-4060-BA38-F64620EFD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93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2D3B3C-F0A8-4E9D-97A8-E3773DA5B25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2A1C57-35D0-4157-9BF1-37B2F49DA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5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39606-9704-48A1-981F-9524252D01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18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7713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6873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680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126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6728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410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925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592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7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203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9634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793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Case &amp; material development; leadership; lead gifts; pilots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FCC3FB-50BE-4C20-B33C-652B6EDFD08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14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111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Case &amp; material development; leadership; lead gifts; pilots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FCC3FB-50BE-4C20-B33C-652B6EDFD08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14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541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03263"/>
            <a:ext cx="6256337" cy="3519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004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067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39606-9704-48A1-981F-9524252D01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844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5213"/>
            <a:ext cx="5181600" cy="735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43100"/>
            <a:ext cx="4267200" cy="876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140-2DB4-7F43-995D-B47B380B5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66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140-2DB4-7F43-995D-B47B380B5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60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37319"/>
            <a:ext cx="1371600" cy="292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37319"/>
            <a:ext cx="4013200" cy="292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140-2DB4-7F43-995D-B47B380B5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03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5214"/>
            <a:ext cx="5181600" cy="735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43100"/>
            <a:ext cx="4267200" cy="876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2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A684-941B-48E9-B89F-3C4A70E655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157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339B7-529C-4F90-94EC-601168B9D1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268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203450"/>
            <a:ext cx="5181600" cy="681038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453358"/>
            <a:ext cx="5181600" cy="750094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58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17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76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35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294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53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1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70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7E430-4942-4F8C-AA1B-72EEDD9D1D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814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800101"/>
            <a:ext cx="2692400" cy="226298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800101"/>
            <a:ext cx="2692400" cy="226298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0433-D49B-4179-BFEB-C769E24CE1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01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1" y="767556"/>
            <a:ext cx="2693459" cy="3198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589" indent="0">
              <a:buNone/>
              <a:defRPr sz="1000" b="1"/>
            </a:lvl2pPr>
            <a:lvl3pPr marL="457178" indent="0">
              <a:buNone/>
              <a:defRPr sz="900" b="1"/>
            </a:lvl3pPr>
            <a:lvl4pPr marL="685766" indent="0">
              <a:buNone/>
              <a:defRPr sz="800" b="1"/>
            </a:lvl4pPr>
            <a:lvl5pPr marL="914355" indent="0">
              <a:buNone/>
              <a:defRPr sz="800" b="1"/>
            </a:lvl5pPr>
            <a:lvl6pPr marL="1142943" indent="0">
              <a:buNone/>
              <a:defRPr sz="800" b="1"/>
            </a:lvl6pPr>
            <a:lvl7pPr marL="1371532" indent="0">
              <a:buNone/>
              <a:defRPr sz="800" b="1"/>
            </a:lvl7pPr>
            <a:lvl8pPr marL="1600120" indent="0">
              <a:buNone/>
              <a:defRPr sz="800" b="1"/>
            </a:lvl8pPr>
            <a:lvl9pPr marL="1828709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1" y="1087437"/>
            <a:ext cx="2693459" cy="197564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5" y="767556"/>
            <a:ext cx="2694517" cy="3198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589" indent="0">
              <a:buNone/>
              <a:defRPr sz="1000" b="1"/>
            </a:lvl2pPr>
            <a:lvl3pPr marL="457178" indent="0">
              <a:buNone/>
              <a:defRPr sz="900" b="1"/>
            </a:lvl3pPr>
            <a:lvl4pPr marL="685766" indent="0">
              <a:buNone/>
              <a:defRPr sz="800" b="1"/>
            </a:lvl4pPr>
            <a:lvl5pPr marL="914355" indent="0">
              <a:buNone/>
              <a:defRPr sz="800" b="1"/>
            </a:lvl5pPr>
            <a:lvl6pPr marL="1142943" indent="0">
              <a:buNone/>
              <a:defRPr sz="800" b="1"/>
            </a:lvl6pPr>
            <a:lvl7pPr marL="1371532" indent="0">
              <a:buNone/>
              <a:defRPr sz="800" b="1"/>
            </a:lvl7pPr>
            <a:lvl8pPr marL="1600120" indent="0">
              <a:buNone/>
              <a:defRPr sz="800" b="1"/>
            </a:lvl8pPr>
            <a:lvl9pPr marL="1828709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5" y="1087437"/>
            <a:ext cx="2694517" cy="197564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9577-368C-4F4B-90DF-B16CB3A267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355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B114-5F7D-4FED-9C56-ED0215D810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12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1B19-80F2-4C1F-BF91-D6F02E08C4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915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136525"/>
            <a:ext cx="2005542" cy="5810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8" y="136526"/>
            <a:ext cx="3407834" cy="292655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717551"/>
            <a:ext cx="2005542" cy="2345532"/>
          </a:xfrm>
        </p:spPr>
        <p:txBody>
          <a:bodyPr/>
          <a:lstStyle>
            <a:lvl1pPr marL="0" indent="0">
              <a:buNone/>
              <a:defRPr sz="700"/>
            </a:lvl1pPr>
            <a:lvl2pPr marL="228589" indent="0">
              <a:buNone/>
              <a:defRPr sz="600"/>
            </a:lvl2pPr>
            <a:lvl3pPr marL="457178" indent="0">
              <a:buNone/>
              <a:defRPr sz="500"/>
            </a:lvl3pPr>
            <a:lvl4pPr marL="685766" indent="0">
              <a:buNone/>
              <a:defRPr sz="450"/>
            </a:lvl4pPr>
            <a:lvl5pPr marL="914355" indent="0">
              <a:buNone/>
              <a:defRPr sz="450"/>
            </a:lvl5pPr>
            <a:lvl6pPr marL="1142943" indent="0">
              <a:buNone/>
              <a:defRPr sz="450"/>
            </a:lvl6pPr>
            <a:lvl7pPr marL="1371532" indent="0">
              <a:buNone/>
              <a:defRPr sz="450"/>
            </a:lvl7pPr>
            <a:lvl8pPr marL="1600120" indent="0">
              <a:buNone/>
              <a:defRPr sz="450"/>
            </a:lvl8pPr>
            <a:lvl9pPr marL="1828709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7D0A-7409-4176-9D7F-FB022485BE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32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140-2DB4-7F43-995D-B47B380B5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88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2400301"/>
            <a:ext cx="3657600" cy="283369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306388"/>
            <a:ext cx="3657600" cy="2057400"/>
          </a:xfrm>
        </p:spPr>
        <p:txBody>
          <a:bodyPr/>
          <a:lstStyle>
            <a:lvl1pPr marL="0" indent="0">
              <a:buNone/>
              <a:defRPr sz="1600"/>
            </a:lvl1pPr>
            <a:lvl2pPr marL="228589" indent="0">
              <a:buNone/>
              <a:defRPr sz="1400"/>
            </a:lvl2pPr>
            <a:lvl3pPr marL="457178" indent="0">
              <a:buNone/>
              <a:defRPr sz="1200"/>
            </a:lvl3pPr>
            <a:lvl4pPr marL="685766" indent="0">
              <a:buNone/>
              <a:defRPr sz="1000"/>
            </a:lvl4pPr>
            <a:lvl5pPr marL="914355" indent="0">
              <a:buNone/>
              <a:defRPr sz="1000"/>
            </a:lvl5pPr>
            <a:lvl6pPr marL="1142943" indent="0">
              <a:buNone/>
              <a:defRPr sz="1000"/>
            </a:lvl6pPr>
            <a:lvl7pPr marL="1371532" indent="0">
              <a:buNone/>
              <a:defRPr sz="1000"/>
            </a:lvl7pPr>
            <a:lvl8pPr marL="1600120" indent="0">
              <a:buNone/>
              <a:defRPr sz="1000"/>
            </a:lvl8pPr>
            <a:lvl9pPr marL="1828709" indent="0">
              <a:buNone/>
              <a:defRPr sz="1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2683670"/>
            <a:ext cx="3657600" cy="402431"/>
          </a:xfrm>
        </p:spPr>
        <p:txBody>
          <a:bodyPr/>
          <a:lstStyle>
            <a:lvl1pPr marL="0" indent="0">
              <a:buNone/>
              <a:defRPr sz="700"/>
            </a:lvl1pPr>
            <a:lvl2pPr marL="228589" indent="0">
              <a:buNone/>
              <a:defRPr sz="600"/>
            </a:lvl2pPr>
            <a:lvl3pPr marL="457178" indent="0">
              <a:buNone/>
              <a:defRPr sz="500"/>
            </a:lvl3pPr>
            <a:lvl4pPr marL="685766" indent="0">
              <a:buNone/>
              <a:defRPr sz="450"/>
            </a:lvl4pPr>
            <a:lvl5pPr marL="914355" indent="0">
              <a:buNone/>
              <a:defRPr sz="450"/>
            </a:lvl5pPr>
            <a:lvl6pPr marL="1142943" indent="0">
              <a:buNone/>
              <a:defRPr sz="450"/>
            </a:lvl6pPr>
            <a:lvl7pPr marL="1371532" indent="0">
              <a:buNone/>
              <a:defRPr sz="450"/>
            </a:lvl7pPr>
            <a:lvl8pPr marL="1600120" indent="0">
              <a:buNone/>
              <a:defRPr sz="450"/>
            </a:lvl8pPr>
            <a:lvl9pPr marL="1828709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EA68-8B2F-48EB-B642-90A7877B74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04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E7E50-31E6-4815-8D4B-6A86480868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40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37320"/>
            <a:ext cx="1371600" cy="292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37320"/>
            <a:ext cx="4013200" cy="292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7BF54-C378-439A-BE0B-EF7C6BEA66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17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203450"/>
            <a:ext cx="5181600" cy="681038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453356"/>
            <a:ext cx="5181600" cy="750094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140-2DB4-7F43-995D-B47B380B5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5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800100"/>
            <a:ext cx="2692400" cy="226298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800100"/>
            <a:ext cx="2692400" cy="226298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140-2DB4-7F43-995D-B47B380B5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07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767556"/>
            <a:ext cx="2693459" cy="3198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087437"/>
            <a:ext cx="2693459" cy="197564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767556"/>
            <a:ext cx="2694517" cy="3198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087437"/>
            <a:ext cx="2694517" cy="197564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140-2DB4-7F43-995D-B47B380B5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0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140-2DB4-7F43-995D-B47B380B5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6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140-2DB4-7F43-995D-B47B380B5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62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6525"/>
            <a:ext cx="2005542" cy="5810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36525"/>
            <a:ext cx="3407833" cy="292655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717550"/>
            <a:ext cx="2005542" cy="2345532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140-2DB4-7F43-995D-B47B380B5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65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2400300"/>
            <a:ext cx="3657600" cy="283369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306388"/>
            <a:ext cx="3657600" cy="205740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2683669"/>
            <a:ext cx="3657600" cy="402431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8140-2DB4-7F43-995D-B47B380B5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4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37319"/>
            <a:ext cx="54864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800100"/>
            <a:ext cx="5486400" cy="226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3178175"/>
            <a:ext cx="14224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28600"/>
            <a:fld id="{A2E48140-2DB4-7F43-995D-B47B380B5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228600"/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3178175"/>
            <a:ext cx="19304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286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3178175"/>
            <a:ext cx="14224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28600"/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2286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78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defTabSz="2286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2286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2286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2286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228600" rtl="0" eaLnBrk="1" latinLnBrk="0" hangingPunct="1">
        <a:spcBef>
          <a:spcPct val="20000"/>
        </a:spcBef>
        <a:buFont typeface="Arial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228600" rtl="0" eaLnBrk="1" latinLnBrk="0" hangingPunct="1"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228600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2286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37319"/>
            <a:ext cx="54864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800101"/>
            <a:ext cx="5486400" cy="2262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3178176"/>
            <a:ext cx="14224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28589"/>
            <a:fld id="{776F7A89-EBC8-4D19-8816-51BEF84A02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228589"/>
              <a:t>8/19/2021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3178176"/>
            <a:ext cx="19304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28589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3178176"/>
            <a:ext cx="1422400" cy="182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28589"/>
            <a:fld id="{71215EF3-A6CB-E54C-B6CC-01F257EC01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228589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2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ftr="0" dt="0"/>
  <p:txStyles>
    <p:titleStyle>
      <a:lvl1pPr algn="ctr" defTabSz="228589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228589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57" indent="-142868" algn="l" defTabSz="228589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472" indent="-114294" algn="l" defTabSz="228589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060" indent="-114294" algn="l" defTabSz="228589" rtl="0" eaLnBrk="1" latinLnBrk="0" hangingPunct="1">
        <a:spcBef>
          <a:spcPct val="20000"/>
        </a:spcBef>
        <a:buFont typeface="Arial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649" indent="-114294" algn="l" defTabSz="228589" rtl="0" eaLnBrk="1" latinLnBrk="0" hangingPunct="1"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237" indent="-114294" algn="l" defTabSz="228589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826" indent="-114294" algn="l" defTabSz="228589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415" indent="-114294" algn="l" defTabSz="228589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003" indent="-114294" algn="l" defTabSz="228589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58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589" algn="l" defTabSz="22858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78" algn="l" defTabSz="22858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766" algn="l" defTabSz="22858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355" algn="l" defTabSz="22858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943" algn="l" defTabSz="22858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532" algn="l" defTabSz="22858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120" algn="l" defTabSz="22858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709" algn="l" defTabSz="22858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FD83329-1074-E547-A7EC-256F39A84D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1"/>
          <a:stretch/>
        </p:blipFill>
        <p:spPr>
          <a:xfrm>
            <a:off x="833284" y="75559"/>
            <a:ext cx="4429433" cy="17907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6EF0363-952A-3144-9A18-05F7534051AF}"/>
              </a:ext>
            </a:extLst>
          </p:cNvPr>
          <p:cNvSpPr/>
          <p:nvPr/>
        </p:nvSpPr>
        <p:spPr>
          <a:xfrm>
            <a:off x="756557" y="2628900"/>
            <a:ext cx="4572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Manager Update</a:t>
            </a:r>
          </a:p>
          <a:p>
            <a:pPr algn="ctr"/>
            <a:r>
              <a:rPr lang="en-US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 19, 2021</a:t>
            </a:r>
            <a:endParaRPr lang="en-US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120BC3-4EB5-CA46-B26B-CD64B085467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9"/>
          <a:stretch/>
        </p:blipFill>
        <p:spPr>
          <a:xfrm>
            <a:off x="2324100" y="701675"/>
            <a:ext cx="1336431" cy="169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50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4218" y="152400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“Parish Connector”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686"/>
            <a:ext cx="4572397" cy="5060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019300" y="145042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Employee Retention Tax Credit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304800" y="800100"/>
            <a:ext cx="5486400" cy="22629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u="sng" dirty="0"/>
              <a:t>All parishes are eligible for the ERTC </a:t>
            </a:r>
            <a:r>
              <a:rPr lang="en-US" dirty="0"/>
              <a:t>because of the Wisconsin Safer at Home Order that went into effect on March 17, 2020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Parishes in the Archdiocese have received over $2.7 million in credits.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 20 parishes are working with Wegner CPAs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If you haven’t yet applied, please call the Parish Finance Office so we can discuss the potential credit amount and next steps.</a:t>
            </a:r>
            <a:br>
              <a:rPr lang="en-US" dirty="0"/>
            </a:br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85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4218" y="152400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“Parish Connector”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686"/>
            <a:ext cx="4572397" cy="5060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019300" y="145042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Emergency paid sick leave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304800" y="800100"/>
            <a:ext cx="5486400" cy="24765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500" dirty="0"/>
              <a:t>Under the Families First Coronavirus Response Act (FFCRA), covered employers were required to provide eligible employees with paid sick leave for qualifying reasons. The mandated program ended on 12/31/2020. Employers would voluntarily provide these benefits through 3/31/2020.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500" dirty="0"/>
              <a:t>The American Rescue Plan Act (ARPA) extended the </a:t>
            </a:r>
            <a:r>
              <a:rPr lang="en-US" sz="1500" u="sng" dirty="0"/>
              <a:t>optional</a:t>
            </a:r>
            <a:r>
              <a:rPr lang="en-US" sz="1500" dirty="0"/>
              <a:t> benefits (EPSL and EMFLA) to be effective from 4/1/2021 through 9/30/2021.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500" dirty="0"/>
              <a:t>The Archdiocese of Milwaukee </a:t>
            </a:r>
            <a:r>
              <a:rPr lang="en-US" sz="1500" u="sng" dirty="0"/>
              <a:t>recommends parishes and schools to extend both leave programs </a:t>
            </a:r>
            <a:r>
              <a:rPr lang="en-US" sz="1500" dirty="0"/>
              <a:t>to their employees. The extension of the programs should be communicated to your employees.</a:t>
            </a:r>
            <a:br>
              <a:rPr lang="en-US" dirty="0"/>
            </a:br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82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4218" y="152400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“Parish Connector”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686"/>
            <a:ext cx="4572397" cy="5060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019300" y="145042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School specific COVID-19 relief programs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304800" y="800100"/>
            <a:ext cx="5486400" cy="24765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500" dirty="0"/>
              <a:t>EANS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purpose of the EANS program is to provide services or assistance to eligible non-public schools to address education disruptions caused by COVID-19.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Administration of the program is through the local Cooperative Educational Service Agency (CESA 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64 schools in the Archdiocese have received EANS funds, totaling almost $20 million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Upcoming deadline for past reimbursement requests: September 30, 2021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500" dirty="0"/>
              <a:t>E-Rate Expansion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Provides additional funding for laptops, tablets and other technology expenses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All E-Rate eligible entities are eligible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500" dirty="0"/>
              <a:t>Free Hot Lunch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Expanded free hot lunch program for the 2021-2022 school 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BAAM website for additional information</a:t>
            </a:r>
            <a:br>
              <a:rPr lang="en-US" dirty="0"/>
            </a:br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07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4218" y="152400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“Parish Connector”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686"/>
            <a:ext cx="4572397" cy="5060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1542" y="1522412"/>
            <a:ext cx="5181600" cy="681038"/>
          </a:xfrm>
        </p:spPr>
        <p:txBody>
          <a:bodyPr/>
          <a:lstStyle/>
          <a:p>
            <a:r>
              <a:rPr lang="en-US" dirty="0"/>
              <a:t>CFS Changes &amp; updates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Denise Montpas</a:t>
            </a:r>
          </a:p>
        </p:txBody>
      </p:sp>
    </p:spTree>
    <p:extLst>
      <p:ext uri="{BB962C8B-B14F-4D97-AF65-F5344CB8AC3E}">
        <p14:creationId xmlns:p14="http://schemas.microsoft.com/office/powerpoint/2010/main" val="109821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4218" y="152400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“Parish Connector”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686"/>
            <a:ext cx="4572397" cy="50601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04800" y="717550"/>
            <a:ext cx="5074283" cy="2345532"/>
          </a:xfrm>
        </p:spPr>
        <p:txBody>
          <a:bodyPr>
            <a:normAutofit fontScale="92500" lnSpcReduction="20000"/>
          </a:bodyPr>
          <a:lstStyle/>
          <a:p>
            <a:r>
              <a:rPr lang="en-US" sz="1800" b="1" u="sng" dirty="0">
                <a:solidFill>
                  <a:srgbClr val="000000"/>
                </a:solidFill>
              </a:rPr>
              <a:t>No significant changes in 2020-21</a:t>
            </a:r>
          </a:p>
          <a:p>
            <a:pPr marL="571500" lvl="1" indent="-342900">
              <a:buSzPct val="80000"/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000000"/>
                </a:solidFill>
              </a:rPr>
              <a:t>Updated deanery codes to break out Kenosha and Racine</a:t>
            </a:r>
          </a:p>
          <a:p>
            <a:pPr marL="571500" lvl="1" indent="-342900">
              <a:buSzPct val="80000"/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000000"/>
                </a:solidFill>
              </a:rPr>
              <a:t>Expanded Account 2130: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0000"/>
                </a:solidFill>
              </a:rPr>
              <a:t>First Row: PPP-1 Loan Payable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0000"/>
                </a:solidFill>
              </a:rPr>
              <a:t>Second Row: PPP-2 Loan Payable</a:t>
            </a:r>
          </a:p>
          <a:p>
            <a:pPr marL="571500" lvl="1" indent="-342900"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rgbClr val="000000"/>
                </a:solidFill>
              </a:rPr>
              <a:t>Moved Account 3455.3 Other Pandemic Assistance on the Data Entry worksheet: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0000"/>
                </a:solidFill>
              </a:rPr>
              <a:t>From “Restricted Funds”, Column L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0000"/>
                </a:solidFill>
              </a:rPr>
              <a:t>To “COVID-19 </a:t>
            </a:r>
            <a:r>
              <a:rPr lang="en-US" sz="1600" i="1" dirty="0"/>
              <a:t>Relief”, Column N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019300" y="145042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CFS: Template Changes &amp; Updates for 2020-21</a:t>
            </a:r>
          </a:p>
        </p:txBody>
      </p:sp>
    </p:spTree>
    <p:extLst>
      <p:ext uri="{BB962C8B-B14F-4D97-AF65-F5344CB8AC3E}">
        <p14:creationId xmlns:p14="http://schemas.microsoft.com/office/powerpoint/2010/main" val="3984306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4218" y="152400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“Parish Connector”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686"/>
            <a:ext cx="4572397" cy="506012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378355" y="717550"/>
            <a:ext cx="3408362" cy="2139488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1800" b="1" u="sng" dirty="0"/>
              <a:t>COVID-19 worksheet added in 2019-20: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800" dirty="0"/>
              <a:t>Worksheet is intended to provide additional information around COVID-19 income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800" dirty="0"/>
              <a:t>An error message will appear if the amounts entered on this worksheet do not equal the sum of the amounts entered on the Data Entry worksheet, for accounts 3455.1, 3455.2 &amp; 3455.3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800" dirty="0"/>
              <a:t>Use one row for each unique COVID-19 revenue item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800" dirty="0"/>
              <a:t>Optional commentary section at the bottom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19300" y="145042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CFS: Reminder, Template Update from 2019-20</a:t>
            </a:r>
          </a:p>
        </p:txBody>
      </p:sp>
    </p:spTree>
    <p:extLst>
      <p:ext uri="{BB962C8B-B14F-4D97-AF65-F5344CB8AC3E}">
        <p14:creationId xmlns:p14="http://schemas.microsoft.com/office/powerpoint/2010/main" val="2644812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4218" y="152400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“Parish Connector”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686"/>
            <a:ext cx="4572397" cy="50601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04800" y="717550"/>
            <a:ext cx="5074283" cy="2345532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/>
              <a:t>The more closely aligned your chart of accounts is with the Archdiocesan COA, the easier this process will be.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Communicate!  If a deadline extension is needed, email Katie or Denise.  Otherwise you are at risk of a 15% assessment penalty.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Reference the Instructions worksheet in the template – it is quite helpful </a:t>
            </a:r>
            <a:r>
              <a:rPr lang="en-US" sz="1800" dirty="0">
                <a:sym typeface="Wingdings" panose="05000000000000000000" pitchFamily="2" charset="2"/>
              </a:rPr>
              <a:t>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Do not “cut and paste” or “drag and drop” between cells.  This changes formulas, creates errors.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The CFS should reconcile to your parish financials.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700" i="1" dirty="0"/>
              <a:t>Utilize the Balance Sheet worksheet and the P&amp;L worksheet from the CFS template to compare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019300" y="145042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CFS: Top 5 Tips</a:t>
            </a:r>
          </a:p>
        </p:txBody>
      </p:sp>
    </p:spTree>
    <p:extLst>
      <p:ext uri="{BB962C8B-B14F-4D97-AF65-F5344CB8AC3E}">
        <p14:creationId xmlns:p14="http://schemas.microsoft.com/office/powerpoint/2010/main" val="1317657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4218" y="152400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“Parish Connector”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686"/>
            <a:ext cx="4572397" cy="50601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04800" y="717550"/>
            <a:ext cx="5235388" cy="2612838"/>
          </a:xfrm>
        </p:spPr>
        <p:txBody>
          <a:bodyPr>
            <a:normAutofit fontScale="47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/>
              <a:t>Missing data from top of the Data Entry worksheet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700" i="1" dirty="0">
                <a:solidFill>
                  <a:srgbClr val="2079C2"/>
                </a:solidFill>
              </a:rPr>
              <a:t>Deanery codes are on the </a:t>
            </a:r>
            <a:r>
              <a:rPr lang="en-US" sz="1700" i="1" dirty="0" err="1">
                <a:solidFill>
                  <a:srgbClr val="2079C2"/>
                </a:solidFill>
              </a:rPr>
              <a:t>Archmil</a:t>
            </a:r>
            <a:r>
              <a:rPr lang="en-US" sz="1700" i="1" dirty="0">
                <a:solidFill>
                  <a:srgbClr val="2079C2"/>
                </a:solidFill>
              </a:rPr>
              <a:t> website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700" i="1" dirty="0">
                <a:solidFill>
                  <a:srgbClr val="2079C2"/>
                </a:solidFill>
              </a:rPr>
              <a:t>Student counts should agree to the count provided to the Archdiocesan Schools Office for the third Friday of September (in 2020)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Other “easy to miss” items: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700" i="1" dirty="0">
                <a:solidFill>
                  <a:srgbClr val="2079C2"/>
                </a:solidFill>
              </a:rPr>
              <a:t>Unrealized gains and losses (market change) should be entered on the Data Entry worksheet in rows 224-225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700" i="1" dirty="0">
                <a:solidFill>
                  <a:srgbClr val="2079C2"/>
                </a:solidFill>
              </a:rPr>
              <a:t>Contribution to another school (subsidy) should be entered on the Data Entry worksheet in row 218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Be prepared to provide additional information on unusual items: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700" i="1" dirty="0">
                <a:solidFill>
                  <a:srgbClr val="2079C2"/>
                </a:solidFill>
              </a:rPr>
              <a:t>Negative revenue or expense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700" i="1" dirty="0">
                <a:solidFill>
                  <a:srgbClr val="2079C2"/>
                </a:solidFill>
              </a:rPr>
              <a:t>Restricted revenue and expense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700" i="1" dirty="0">
                <a:solidFill>
                  <a:srgbClr val="2079C2"/>
                </a:solidFill>
              </a:rPr>
              <a:t>Special Collections for Others, if Revenue (account 3070) does not equal Expense (account 4690)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700" i="1" dirty="0">
                <a:solidFill>
                  <a:srgbClr val="2079C2"/>
                </a:solidFill>
              </a:rPr>
              <a:t>Significant variance to budget (net surplus or deficit)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Make sure there is not an error message on the following worksheets: COVID-19, Restricted &amp; Debt Recon, Explanations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700" i="1" dirty="0">
                <a:solidFill>
                  <a:srgbClr val="2079C2"/>
                </a:solidFill>
              </a:rPr>
              <a:t>Alternatively, provide commentary as to why the difference is appropriate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Restricted funds should be listed separately on the Explanations tab, and the purpose fully explained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700" i="1" dirty="0">
                <a:solidFill>
                  <a:srgbClr val="2079C2"/>
                </a:solidFill>
              </a:rPr>
              <a:t>If your parish has so many restricted funds, Katie or Denise can update your template for additional rows</a:t>
            </a:r>
            <a:endParaRPr lang="en-US" sz="1900" dirty="0">
              <a:solidFill>
                <a:srgbClr val="2079C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9300" y="145042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CFS: 5 Common Mistakes</a:t>
            </a:r>
          </a:p>
        </p:txBody>
      </p:sp>
    </p:spTree>
    <p:extLst>
      <p:ext uri="{BB962C8B-B14F-4D97-AF65-F5344CB8AC3E}">
        <p14:creationId xmlns:p14="http://schemas.microsoft.com/office/powerpoint/2010/main" val="2227999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4218" y="152400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“Parish Connector”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686"/>
            <a:ext cx="4572397" cy="50601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04800" y="717550"/>
            <a:ext cx="5074283" cy="234553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/>
              <a:t>Please send electronically (workbook, coversheet and Choice audit, if applicable)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Coversheet should be sent along with your submission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500" i="1" dirty="0"/>
              <a:t>If there will be a delay due to availability of signors, communicate anticipated timing of coversheet to Katie and Denise (but okay to send workbook in the meantime)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500" i="1" dirty="0"/>
              <a:t>In the case of subsequent changes to your CFS, a new coversheet should be prepared and submitted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Acknowledgements by Parish Finance Office: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500" i="1" dirty="0"/>
              <a:t>Upon receipt of CFS</a:t>
            </a:r>
          </a:p>
          <a:p>
            <a:pPr marL="731520" lvl="1" indent="-342900">
              <a:buFont typeface="+mj-lt"/>
              <a:buAutoNum type="alphaLcPeriod"/>
            </a:pPr>
            <a:r>
              <a:rPr lang="en-US" sz="1500" i="1" dirty="0"/>
              <a:t>Final acceptance of CFS submission</a:t>
            </a:r>
          </a:p>
          <a:p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019300" y="145042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CFS: Submission Tips</a:t>
            </a:r>
          </a:p>
        </p:txBody>
      </p:sp>
    </p:spTree>
    <p:extLst>
      <p:ext uri="{BB962C8B-B14F-4D97-AF65-F5344CB8AC3E}">
        <p14:creationId xmlns:p14="http://schemas.microsoft.com/office/powerpoint/2010/main" val="324579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4218" y="152400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“Parish Connector”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686"/>
            <a:ext cx="4572397" cy="50601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04800" y="717550"/>
            <a:ext cx="5074283" cy="234553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Welcome and Opening Prayer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Introduction of Jenny Moyer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Updates from Chris Brown</a:t>
            </a:r>
          </a:p>
          <a:p>
            <a:pPr marL="571500" lvl="1" indent="-342900">
              <a:buSzPct val="75000"/>
              <a:buFont typeface="Courier New" panose="02070309020205020404" pitchFamily="49" charset="0"/>
              <a:buChar char="o"/>
            </a:pPr>
            <a:r>
              <a:rPr lang="en-US" sz="1700" dirty="0"/>
              <a:t>LOA, Property Tax, Software updates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COVID-19 Reminders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CFS Changes &amp; Updates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019300" y="145042"/>
            <a:ext cx="3359783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95433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4218" y="152400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“Parish Connector”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686"/>
            <a:ext cx="4572397" cy="50601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04800" y="717550"/>
            <a:ext cx="5074283" cy="2345532"/>
          </a:xfrm>
        </p:spPr>
        <p:txBody>
          <a:bodyPr>
            <a:normAutofit fontScale="32500" lnSpcReduction="20000"/>
          </a:bodyPr>
          <a:lstStyle/>
          <a:p>
            <a:pPr algn="l" fontAlgn="base"/>
            <a:r>
              <a:rPr lang="en-US" sz="4800" b="0" i="0" dirty="0">
                <a:solidFill>
                  <a:srgbClr val="1A1A1A"/>
                </a:solidFill>
                <a:effectLst/>
                <a:latin typeface="Fira Sans"/>
              </a:rPr>
              <a:t>August 19, 2021: Together in Faith</a:t>
            </a:r>
          </a:p>
          <a:p>
            <a:pPr algn="l" fontAlgn="base"/>
            <a:endParaRPr lang="en-US" sz="4800" b="0" i="0" dirty="0">
              <a:solidFill>
                <a:srgbClr val="1A1A1A"/>
              </a:solidFill>
              <a:effectLst/>
              <a:latin typeface="Fira Sans"/>
            </a:endParaRPr>
          </a:p>
          <a:p>
            <a:pPr algn="l" fontAlgn="base"/>
            <a:r>
              <a:rPr lang="en-US" sz="4800" b="0" i="0" dirty="0">
                <a:solidFill>
                  <a:srgbClr val="111111"/>
                </a:solidFill>
                <a:effectLst/>
                <a:latin typeface="Fira Sans"/>
              </a:rPr>
              <a:t>Jesus, my Savior, I come to You today, To ask for Your blessing in prayer. Through the love You give to me, Please make me more loving and aware. For people around me, May I be a sign You are near. Should I meet with sorrow, Let me be Your hand to dry a tear. You are always with me, My hope when others might despair. May the faith you give to me Be a gift that I gratefully share. Amen.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019300" y="145042"/>
            <a:ext cx="3359783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151354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ntent heade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00"/>
          <a:stretch/>
        </p:blipFill>
        <p:spPr>
          <a:xfrm>
            <a:off x="1799844" y="1233358"/>
            <a:ext cx="3534156" cy="50508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6901" y="1370851"/>
            <a:ext cx="3359783" cy="276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One Another Capital Campaign 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19E92C03-3A20-4C83-8B2C-6AF9FCB1DF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66" y="1325671"/>
            <a:ext cx="608338" cy="26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78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4D7A-CE15-4A86-83C6-E9FA50DAE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436" y="121920"/>
            <a:ext cx="3827370" cy="259833"/>
          </a:xfrm>
        </p:spPr>
        <p:txBody>
          <a:bodyPr>
            <a:normAutofit/>
          </a:bodyPr>
          <a:lstStyle/>
          <a:p>
            <a:pPr algn="ctr"/>
            <a:r>
              <a:rPr lang="en-US" sz="800" b="1" cap="all" dirty="0">
                <a:latin typeface="+mn-lt"/>
              </a:rPr>
              <a:t>Love One Another Campaign Plan: 2021</a:t>
            </a: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19E92C03-3A20-4C83-8B2C-6AF9FCB1DF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15" y="116840"/>
            <a:ext cx="608338" cy="264913"/>
          </a:xfrm>
          <a:prstGeom prst="rect">
            <a:avLst/>
          </a:prstGeom>
        </p:spPr>
      </p:pic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id="{25ED5AE0-B52E-4B05-B3A7-FB679CF60BE2}"/>
              </a:ext>
            </a:extLst>
          </p:cNvPr>
          <p:cNvGraphicFramePr>
            <a:graphicFrameLocks/>
          </p:cNvGraphicFramePr>
          <p:nvPr/>
        </p:nvGraphicFramePr>
        <p:xfrm>
          <a:off x="915615" y="1676400"/>
          <a:ext cx="4299753" cy="1088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184">
                  <a:extLst>
                    <a:ext uri="{9D8B030D-6E8A-4147-A177-3AD203B41FA5}">
                      <a16:colId xmlns:a16="http://schemas.microsoft.com/office/drawing/2014/main" val="2789678717"/>
                    </a:ext>
                  </a:extLst>
                </a:gridCol>
                <a:gridCol w="291529">
                  <a:extLst>
                    <a:ext uri="{9D8B030D-6E8A-4147-A177-3AD203B41FA5}">
                      <a16:colId xmlns:a16="http://schemas.microsoft.com/office/drawing/2014/main" val="3212810155"/>
                    </a:ext>
                  </a:extLst>
                </a:gridCol>
                <a:gridCol w="291529">
                  <a:extLst>
                    <a:ext uri="{9D8B030D-6E8A-4147-A177-3AD203B41FA5}">
                      <a16:colId xmlns:a16="http://schemas.microsoft.com/office/drawing/2014/main" val="773806081"/>
                    </a:ext>
                  </a:extLst>
                </a:gridCol>
                <a:gridCol w="291529">
                  <a:extLst>
                    <a:ext uri="{9D8B030D-6E8A-4147-A177-3AD203B41FA5}">
                      <a16:colId xmlns:a16="http://schemas.microsoft.com/office/drawing/2014/main" val="2497641117"/>
                    </a:ext>
                  </a:extLst>
                </a:gridCol>
                <a:gridCol w="291529">
                  <a:extLst>
                    <a:ext uri="{9D8B030D-6E8A-4147-A177-3AD203B41FA5}">
                      <a16:colId xmlns:a16="http://schemas.microsoft.com/office/drawing/2014/main" val="1498834542"/>
                    </a:ext>
                  </a:extLst>
                </a:gridCol>
                <a:gridCol w="291529">
                  <a:extLst>
                    <a:ext uri="{9D8B030D-6E8A-4147-A177-3AD203B41FA5}">
                      <a16:colId xmlns:a16="http://schemas.microsoft.com/office/drawing/2014/main" val="2852996843"/>
                    </a:ext>
                  </a:extLst>
                </a:gridCol>
                <a:gridCol w="291529">
                  <a:extLst>
                    <a:ext uri="{9D8B030D-6E8A-4147-A177-3AD203B41FA5}">
                      <a16:colId xmlns:a16="http://schemas.microsoft.com/office/drawing/2014/main" val="3439008949"/>
                    </a:ext>
                  </a:extLst>
                </a:gridCol>
                <a:gridCol w="291529">
                  <a:extLst>
                    <a:ext uri="{9D8B030D-6E8A-4147-A177-3AD203B41FA5}">
                      <a16:colId xmlns:a16="http://schemas.microsoft.com/office/drawing/2014/main" val="1775043367"/>
                    </a:ext>
                  </a:extLst>
                </a:gridCol>
                <a:gridCol w="282433">
                  <a:extLst>
                    <a:ext uri="{9D8B030D-6E8A-4147-A177-3AD203B41FA5}">
                      <a16:colId xmlns:a16="http://schemas.microsoft.com/office/drawing/2014/main" val="1595673356"/>
                    </a:ext>
                  </a:extLst>
                </a:gridCol>
                <a:gridCol w="282433">
                  <a:extLst>
                    <a:ext uri="{9D8B030D-6E8A-4147-A177-3AD203B41FA5}">
                      <a16:colId xmlns:a16="http://schemas.microsoft.com/office/drawing/2014/main" val="3946866583"/>
                    </a:ext>
                  </a:extLst>
                </a:gridCol>
              </a:tblGrid>
              <a:tr h="165078">
                <a:tc rowSpan="2">
                  <a:txBody>
                    <a:bodyPr/>
                    <a:lstStyle/>
                    <a:p>
                      <a:pPr algn="ctr"/>
                      <a:r>
                        <a:rPr lang="en-US" sz="700" cap="all" baseline="0" dirty="0">
                          <a:latin typeface="+mn-lt"/>
                        </a:rPr>
                        <a:t>Area of Activity</a:t>
                      </a:r>
                    </a:p>
                  </a:txBody>
                  <a:tcPr marL="22188" marR="22188" marT="11094" marB="11094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A5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+mn-lt"/>
                        </a:rPr>
                        <a:t>2021</a:t>
                      </a:r>
                    </a:p>
                  </a:txBody>
                  <a:tcPr marL="40342" marR="40342" marT="20171" marB="20171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4A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35123032"/>
                  </a:ext>
                </a:extLst>
              </a:tr>
              <a:tr h="147473">
                <a:tc vMerge="1">
                  <a:txBody>
                    <a:bodyPr/>
                    <a:lstStyle/>
                    <a:p>
                      <a:pPr algn="l"/>
                      <a:endParaRPr lang="en-US" sz="11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latin typeface="+mn-lt"/>
                        </a:rPr>
                        <a:t>A</a:t>
                      </a:r>
                    </a:p>
                  </a:txBody>
                  <a:tcPr marL="22188" marR="22188" marT="11094" marB="110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latin typeface="+mn-lt"/>
                        </a:rPr>
                        <a:t>M</a:t>
                      </a:r>
                      <a:endParaRPr lang="en-US" sz="800" b="1" dirty="0">
                        <a:latin typeface="+mn-lt"/>
                      </a:endParaRPr>
                    </a:p>
                  </a:txBody>
                  <a:tcPr marL="22188" marR="22188" marT="11094" marB="110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latin typeface="+mn-lt"/>
                        </a:rPr>
                        <a:t>J</a:t>
                      </a:r>
                      <a:endParaRPr lang="en-US" sz="800" b="1" dirty="0">
                        <a:latin typeface="+mn-lt"/>
                      </a:endParaRPr>
                    </a:p>
                  </a:txBody>
                  <a:tcPr marL="22188" marR="22188" marT="11094" marB="110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latin typeface="+mn-lt"/>
                        </a:rPr>
                        <a:t>J</a:t>
                      </a:r>
                      <a:endParaRPr lang="en-US" sz="500" dirty="0"/>
                    </a:p>
                  </a:txBody>
                  <a:tcPr marL="22188" marR="22188" marT="11094" marB="110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latin typeface="+mn-lt"/>
                        </a:rPr>
                        <a:t>A</a:t>
                      </a:r>
                      <a:endParaRPr lang="en-US" sz="800" b="1" dirty="0">
                        <a:latin typeface="+mn-lt"/>
                      </a:endParaRPr>
                    </a:p>
                  </a:txBody>
                  <a:tcPr marL="22188" marR="22188" marT="11094" marB="110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latin typeface="+mn-lt"/>
                        </a:rPr>
                        <a:t>S</a:t>
                      </a:r>
                      <a:endParaRPr lang="en-US" sz="800" b="1" dirty="0">
                        <a:latin typeface="+mn-lt"/>
                      </a:endParaRPr>
                    </a:p>
                  </a:txBody>
                  <a:tcPr marL="22188" marR="22188" marT="11094" marB="110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latin typeface="+mn-lt"/>
                        </a:rPr>
                        <a:t>O</a:t>
                      </a:r>
                      <a:endParaRPr lang="en-US" sz="800" b="1" dirty="0">
                        <a:latin typeface="+mn-lt"/>
                      </a:endParaRPr>
                    </a:p>
                  </a:txBody>
                  <a:tcPr marL="22188" marR="22188" marT="11094" marB="110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latin typeface="+mn-lt"/>
                        </a:rPr>
                        <a:t>N</a:t>
                      </a:r>
                      <a:endParaRPr lang="en-US" sz="800" b="1" dirty="0">
                        <a:latin typeface="+mn-lt"/>
                      </a:endParaRPr>
                    </a:p>
                  </a:txBody>
                  <a:tcPr marL="22188" marR="22188" marT="11094" marB="110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latin typeface="+mn-lt"/>
                        </a:rPr>
                        <a:t>D</a:t>
                      </a:r>
                      <a:endParaRPr lang="en-US" sz="800" b="1" dirty="0">
                        <a:latin typeface="+mn-lt"/>
                      </a:endParaRPr>
                    </a:p>
                  </a:txBody>
                  <a:tcPr marL="22188" marR="22188" marT="11094" marB="110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98226"/>
                  </a:ext>
                </a:extLst>
              </a:tr>
              <a:tr h="387948">
                <a:tc>
                  <a:txBody>
                    <a:bodyPr/>
                    <a:lstStyle/>
                    <a:p>
                      <a:pPr algn="l"/>
                      <a:r>
                        <a:rPr lang="en-US" sz="600" b="1" dirty="0">
                          <a:latin typeface="+mn-lt"/>
                        </a:rPr>
                        <a:t>IV. Pilot Parishes</a:t>
                      </a:r>
                      <a:endParaRPr lang="en-US" sz="600" dirty="0">
                        <a:latin typeface="+mn-lt"/>
                      </a:endParaRPr>
                    </a:p>
                    <a:p>
                      <a:pPr marL="395288" lvl="1" indent="-171450" algn="l">
                        <a:buClr>
                          <a:srgbClr val="2DCCD3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600" dirty="0">
                          <a:latin typeface="+mn-lt"/>
                        </a:rPr>
                        <a:t>Confirm continued parish interest in pilot participation through individual meetings</a:t>
                      </a:r>
                    </a:p>
                    <a:p>
                      <a:pPr marL="395288" lvl="1" indent="-171450" algn="l">
                        <a:buClr>
                          <a:srgbClr val="2DCCD3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600" dirty="0">
                          <a:latin typeface="+mn-lt"/>
                        </a:rPr>
                        <a:t>Launch and conduct pilot parish Wave</a:t>
                      </a:r>
                    </a:p>
                  </a:txBody>
                  <a:tcPr marL="22188" marR="22188" marT="11094" marB="11094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b="0" dirty="0">
                        <a:latin typeface="+mn-lt"/>
                      </a:endParaRPr>
                    </a:p>
                  </a:txBody>
                  <a:tcPr marL="22188" marR="22188" marT="11094" marB="11094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Preparation</a:t>
                      </a:r>
                    </a:p>
                  </a:txBody>
                  <a:tcPr marL="22188" marR="22188" marT="11094" marB="11094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50292" marR="50292" marT="25146" marB="25146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en-US" sz="700" b="1" dirty="0">
                          <a:solidFill>
                            <a:schemeClr val="bg1"/>
                          </a:solidFill>
                          <a:latin typeface="+mn-lt"/>
                        </a:rPr>
                        <a:t>Active Fundraising</a:t>
                      </a:r>
                      <a:endParaRPr lang="en-US" sz="500" dirty="0"/>
                    </a:p>
                  </a:txBody>
                  <a:tcPr marL="22188" marR="22188" marT="11094" marB="11094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+mj-lt"/>
                      </a:endParaRPr>
                    </a:p>
                  </a:txBody>
                  <a:tcPr marL="50292" marR="50292" marT="25146" marB="25146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A61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523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89262863"/>
                  </a:ext>
                </a:extLst>
              </a:tr>
              <a:tr h="296508">
                <a:tc>
                  <a:txBody>
                    <a:bodyPr/>
                    <a:lstStyle/>
                    <a:p>
                      <a:pPr marL="0" lvl="0" indent="-233362" algn="l">
                        <a:buClr>
                          <a:srgbClr val="2DCCD3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sz="600" b="1" dirty="0">
                          <a:latin typeface="+mn-lt"/>
                        </a:rPr>
                        <a:t>V.  Wave 1 Parishes</a:t>
                      </a:r>
                    </a:p>
                    <a:p>
                      <a:pPr marL="457200" lvl="1" indent="-233362" algn="l">
                        <a:buClr>
                          <a:srgbClr val="2DCCD3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600" b="0" dirty="0">
                          <a:latin typeface="+mn-lt"/>
                        </a:rPr>
                        <a:t>Prepare first Wave of parishes for January launch</a:t>
                      </a:r>
                    </a:p>
                  </a:txBody>
                  <a:tcPr marL="22188" marR="22188" marT="11094" marB="11094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b="0" dirty="0">
                        <a:latin typeface="+mn-lt"/>
                      </a:endParaRPr>
                    </a:p>
                  </a:txBody>
                  <a:tcPr marL="22188" marR="22188" marT="11094" marB="1109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latin typeface="+mj-lt"/>
                      </a:endParaRPr>
                    </a:p>
                  </a:txBody>
                  <a:tcPr marL="22188" marR="22188" marT="11094" marB="1109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2188" marR="22188" marT="11094" marB="1109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2188" marR="22188" marT="11094" marB="1109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2188" marR="22188" marT="11094" marB="1109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2188" marR="22188" marT="11094" marB="1109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 marL="22188" marR="22188" marT="11094" marB="1109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+mn-lt"/>
                        </a:rPr>
                        <a:t>Preparation</a:t>
                      </a:r>
                      <a:endParaRPr lang="en-US" sz="700" dirty="0"/>
                    </a:p>
                  </a:txBody>
                  <a:tcPr marL="22188" marR="22188" marT="11094" marB="1109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4375" marR="44375" marT="22188" marB="221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924531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2501" y="495300"/>
            <a:ext cx="4191000" cy="1143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2875" indent="-14287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white"/>
                </a:solidFill>
                <a:latin typeface="Calibri"/>
              </a:rPr>
              <a:t>$150 Million Capital Campaign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white"/>
                </a:solidFill>
                <a:latin typeface="Calibri"/>
              </a:rPr>
              <a:t>Campaign split 60% to Parish / 40% to Archdiocese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US" sz="900">
                <a:solidFill>
                  <a:prstClr val="white"/>
                </a:solidFill>
                <a:latin typeface="Calibri"/>
              </a:rPr>
              <a:t>Campaign fees </a:t>
            </a:r>
            <a:r>
              <a:rPr lang="en-US" sz="900" dirty="0">
                <a:solidFill>
                  <a:prstClr val="white"/>
                </a:solidFill>
                <a:latin typeface="Calibri"/>
              </a:rPr>
              <a:t>paid for by the Archdiocese 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white"/>
                </a:solidFill>
                <a:latin typeface="Calibri"/>
              </a:rPr>
              <a:t>Funds will be received in a trust fund separate from the Archdiocese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white"/>
                </a:solidFill>
                <a:latin typeface="Calibri"/>
              </a:rPr>
              <a:t>Parish Case Statements will need to be developed as part of the process </a:t>
            </a:r>
          </a:p>
        </p:txBody>
      </p:sp>
    </p:spTree>
    <p:extLst>
      <p:ext uri="{BB962C8B-B14F-4D97-AF65-F5344CB8AC3E}">
        <p14:creationId xmlns:p14="http://schemas.microsoft.com/office/powerpoint/2010/main" val="108226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943ABFE-EEF2-4606-8D4D-6C6AAB742D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80" y="96558"/>
            <a:ext cx="570931" cy="2486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4B56B77-C572-4291-B969-E951240D26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545" y="141175"/>
            <a:ext cx="3666910" cy="24691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04F911F-07FE-477E-A27A-E4EDFE07A2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498" y="409383"/>
            <a:ext cx="4295004" cy="15027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DFD9DD-2E14-476D-AF2A-3DC2D119DB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498" y="2100691"/>
            <a:ext cx="2984251" cy="72548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05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ntent heade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00"/>
          <a:stretch/>
        </p:blipFill>
        <p:spPr>
          <a:xfrm>
            <a:off x="1799844" y="-1"/>
            <a:ext cx="3534156" cy="5050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05078" y="114301"/>
            <a:ext cx="3528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white"/>
                </a:solidFill>
                <a:latin typeface="Calibri"/>
              </a:rPr>
              <a:t>Parish Finance Updates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52500" y="583970"/>
            <a:ext cx="4229100" cy="25942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dirty="0"/>
              <a:t>Real Estate Taxes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/>
              <a:t>City of Milwaukee / Other Municipalities Fair Share Program Communication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/>
              <a:t>Taxing jurisdictions to “encourage” tax-exempt taxpayers to make some sort of payment for municipal services, such as for police &amp; fire protection, snow plowing, etc.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/>
              <a:t>Payments have been referenced as “Payments in Lieu of Taxes”, or PILOTS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/>
              <a:t>Municipalities are now referencing these payments as “Fair Share” payments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/>
              <a:t>In some instances, have gone so far as to recommend the amount of such payments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b="1" u="sng" dirty="0"/>
              <a:t>These programs are voluntary – You don’t have to pay them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/>
              <a:t>If a parish were to participate in a Fair Share/PILOT program, you can pay less than the suggested amount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/>
              <a:t>Software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800" dirty="0"/>
              <a:t>Common Financial Systems for Parishes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000" dirty="0"/>
              <a:t>	</a:t>
            </a:r>
          </a:p>
          <a:p>
            <a:pPr marL="228589" lvl="1" indent="0">
              <a:spcBef>
                <a:spcPts val="300"/>
              </a:spcBef>
              <a:buNone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lvl="2"/>
            <a:endParaRPr lang="en-US" sz="7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5EF3-A6CB-E54C-B6CC-01F257EC017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700CE9-2F79-DE47-872F-A05927CC81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85" y="6910"/>
            <a:ext cx="880973" cy="5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1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4218" y="152400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“Parish Connector”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686"/>
            <a:ext cx="4572397" cy="5060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1542" y="1522412"/>
            <a:ext cx="5181600" cy="681038"/>
          </a:xfrm>
        </p:spPr>
        <p:txBody>
          <a:bodyPr/>
          <a:lstStyle/>
          <a:p>
            <a:r>
              <a:rPr lang="en-US" dirty="0"/>
              <a:t>COVID-19 reminders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Katie Esterle</a:t>
            </a:r>
          </a:p>
        </p:txBody>
      </p:sp>
    </p:spTree>
    <p:extLst>
      <p:ext uri="{BB962C8B-B14F-4D97-AF65-F5344CB8AC3E}">
        <p14:creationId xmlns:p14="http://schemas.microsoft.com/office/powerpoint/2010/main" val="183070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74218" y="152400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“Parish Connector”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686"/>
            <a:ext cx="4572397" cy="5060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019300" y="145042"/>
            <a:ext cx="3359783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  <a:cs typeface="Times New Roman"/>
              </a:rPr>
              <a:t>PPP Reminders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304800" y="800100"/>
            <a:ext cx="5486400" cy="226298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PPP-1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parishes have received PPP-1 forgiveness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are only 5 that we don’t have record of receiving forgiveness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PPP-2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Parishes must submit a proxy request to accept a PPP-2 loan. A separate proxy request must be submitted when PPP-2 loan forgiveness is received.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have record of 52 parishes or schools receiving PPP-2 loans.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Record Retention of PPP Records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Retain all records relating to the PPP loan and forgiveness application for 6 years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39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e3f163ba23981de9af4e94a4fc3c17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77303e74caa42b09a8f0afd28694942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59C8BE-507F-4660-94AA-EF9643902175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3E712D-99CE-4638-8335-13CA7C0457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72A323-4D1B-4B89-8329-54F90FFB2F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1391</Words>
  <Application>Microsoft Office PowerPoint</Application>
  <PresentationFormat>Custom</PresentationFormat>
  <Paragraphs>175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Courier New</vt:lpstr>
      <vt:lpstr>Fira Sans</vt:lpstr>
      <vt:lpstr>Tahoma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Love One Another Campaign Plan: 2021</vt:lpstr>
      <vt:lpstr>PowerPoint Presentation</vt:lpstr>
      <vt:lpstr>PowerPoint Presentation</vt:lpstr>
      <vt:lpstr>COVID-19 reminders</vt:lpstr>
      <vt:lpstr>PowerPoint Presentation</vt:lpstr>
      <vt:lpstr>PowerPoint Presentation</vt:lpstr>
      <vt:lpstr>PowerPoint Presentation</vt:lpstr>
      <vt:lpstr>PowerPoint Presentation</vt:lpstr>
      <vt:lpstr>CFS Changes &amp; updates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2020-10-27T18:43:54Z</dcterms:created>
  <dcterms:modified xsi:type="dcterms:W3CDTF">2021-08-19T13:55:07Z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