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7"/>
  </p:notesMasterIdLst>
  <p:handoutMasterIdLst>
    <p:handoutMasterId r:id="rId28"/>
  </p:handoutMasterIdLst>
  <p:sldIdLst>
    <p:sldId id="297" r:id="rId2"/>
    <p:sldId id="301" r:id="rId3"/>
    <p:sldId id="272" r:id="rId4"/>
    <p:sldId id="273" r:id="rId5"/>
    <p:sldId id="274" r:id="rId6"/>
    <p:sldId id="275" r:id="rId7"/>
    <p:sldId id="276" r:id="rId8"/>
    <p:sldId id="277" r:id="rId9"/>
    <p:sldId id="289" r:id="rId10"/>
    <p:sldId id="278" r:id="rId11"/>
    <p:sldId id="279" r:id="rId12"/>
    <p:sldId id="287" r:id="rId13"/>
    <p:sldId id="281" r:id="rId14"/>
    <p:sldId id="282" r:id="rId15"/>
    <p:sldId id="299" r:id="rId16"/>
    <p:sldId id="283" r:id="rId17"/>
    <p:sldId id="284" r:id="rId18"/>
    <p:sldId id="290" r:id="rId19"/>
    <p:sldId id="300" r:id="rId20"/>
    <p:sldId id="292" r:id="rId21"/>
    <p:sldId id="293" r:id="rId22"/>
    <p:sldId id="294" r:id="rId23"/>
    <p:sldId id="295" r:id="rId24"/>
    <p:sldId id="296" r:id="rId25"/>
    <p:sldId id="298" r:id="rId2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3"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B9715050-2B2C-47CE-9288-F833ED01164D}" type="datetimeFigureOut">
              <a:rPr lang="en-US" smtClean="0"/>
              <a:t>8/20/2020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103DAFEA-3D2D-4126-9C34-E32A80893222}" type="slidenum">
              <a:rPr lang="en-US" smtClean="0"/>
              <a:t>‹#›</a:t>
            </a:fld>
            <a:endParaRPr lang="en-US"/>
          </a:p>
        </p:txBody>
      </p:sp>
    </p:spTree>
    <p:extLst>
      <p:ext uri="{BB962C8B-B14F-4D97-AF65-F5344CB8AC3E}">
        <p14:creationId xmlns:p14="http://schemas.microsoft.com/office/powerpoint/2010/main" val="34678604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48BADC4-CBDE-46B5-B8B7-8649F94DCB5C}" type="datetimeFigureOut">
              <a:rPr lang="en-US" smtClean="0"/>
              <a:t>8/20/2020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2066BDC-E6D9-4DFE-84C2-0A83D2D4741A}" type="slidenum">
              <a:rPr lang="en-US" smtClean="0"/>
              <a:t>‹#›</a:t>
            </a:fld>
            <a:endParaRPr lang="en-US"/>
          </a:p>
        </p:txBody>
      </p:sp>
    </p:spTree>
    <p:extLst>
      <p:ext uri="{BB962C8B-B14F-4D97-AF65-F5344CB8AC3E}">
        <p14:creationId xmlns:p14="http://schemas.microsoft.com/office/powerpoint/2010/main" val="3012852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39606-9704-48A1-981F-9524252D0135}" type="slidenum">
              <a:rPr lang="en-US" smtClean="0"/>
              <a:t>1</a:t>
            </a:fld>
            <a:endParaRPr lang="en-US"/>
          </a:p>
        </p:txBody>
      </p:sp>
    </p:spTree>
    <p:extLst>
      <p:ext uri="{BB962C8B-B14F-4D97-AF65-F5344CB8AC3E}">
        <p14:creationId xmlns:p14="http://schemas.microsoft.com/office/powerpoint/2010/main" val="3536225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Does every department</a:t>
            </a:r>
            <a:r>
              <a:rPr lang="en-US" baseline="0" dirty="0" smtClean="0"/>
              <a:t> need to be filled out?</a:t>
            </a:r>
          </a:p>
          <a:p>
            <a:r>
              <a:rPr lang="en-US" baseline="0" dirty="0" smtClean="0"/>
              <a:t>What if your internal financials don’t reconcile to the CFS?</a:t>
            </a:r>
          </a:p>
          <a:p>
            <a:r>
              <a:rPr lang="en-US" baseline="0" dirty="0" smtClean="0"/>
              <a:t>	This typically happens if you do accounting “different” than the Parish Financial Management Manual.</a:t>
            </a:r>
            <a:endParaRPr lang="en-US" dirty="0"/>
          </a:p>
        </p:txBody>
      </p:sp>
      <p:sp>
        <p:nvSpPr>
          <p:cNvPr id="4" name="Slide Number Placeholder 3"/>
          <p:cNvSpPr>
            <a:spLocks noGrp="1"/>
          </p:cNvSpPr>
          <p:nvPr>
            <p:ph type="sldNum" sz="quarter" idx="10"/>
          </p:nvPr>
        </p:nvSpPr>
        <p:spPr/>
        <p:txBody>
          <a:bodyPr/>
          <a:lstStyle/>
          <a:p>
            <a:pPr defTabSz="465887">
              <a:defRPr/>
            </a:pPr>
            <a:fld id="{AEC84450-8614-4529-84BB-6CE6CE863867}" type="slidenum">
              <a:rPr lang="en-US">
                <a:solidFill>
                  <a:prstClr val="black"/>
                </a:solidFill>
                <a:latin typeface="Calibri" panose="020F0502020204030204"/>
              </a:rPr>
              <a:pPr defTabSz="465887">
                <a:defRPr/>
              </a:pPr>
              <a:t>8</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036192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Does every department</a:t>
            </a:r>
            <a:r>
              <a:rPr lang="en-US" baseline="0" dirty="0" smtClean="0"/>
              <a:t> need to be filled out?</a:t>
            </a:r>
          </a:p>
          <a:p>
            <a:r>
              <a:rPr lang="en-US" baseline="0" dirty="0" smtClean="0"/>
              <a:t>What if your internal financials don’t reconcile to the CFS?</a:t>
            </a:r>
          </a:p>
          <a:p>
            <a:r>
              <a:rPr lang="en-US" baseline="0" dirty="0" smtClean="0"/>
              <a:t>	This typically happens if you do accounting “different” than the Parish Financial Management Manual.</a:t>
            </a:r>
            <a:endParaRPr lang="en-US" dirty="0"/>
          </a:p>
        </p:txBody>
      </p:sp>
      <p:sp>
        <p:nvSpPr>
          <p:cNvPr id="4" name="Slide Number Placeholder 3"/>
          <p:cNvSpPr>
            <a:spLocks noGrp="1"/>
          </p:cNvSpPr>
          <p:nvPr>
            <p:ph type="sldNum" sz="quarter" idx="10"/>
          </p:nvPr>
        </p:nvSpPr>
        <p:spPr/>
        <p:txBody>
          <a:bodyPr/>
          <a:lstStyle/>
          <a:p>
            <a:pPr defTabSz="465887">
              <a:defRPr/>
            </a:pPr>
            <a:fld id="{AEC84450-8614-4529-84BB-6CE6CE863867}" type="slidenum">
              <a:rPr lang="en-US">
                <a:solidFill>
                  <a:prstClr val="black"/>
                </a:solidFill>
                <a:latin typeface="Calibri" panose="020F0502020204030204"/>
              </a:rPr>
              <a:pPr defTabSz="465887">
                <a:defRPr/>
              </a:pPr>
              <a:t>9</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0376531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do we do this?</a:t>
            </a:r>
            <a:endParaRPr lang="en-US" dirty="0"/>
          </a:p>
        </p:txBody>
      </p:sp>
      <p:sp>
        <p:nvSpPr>
          <p:cNvPr id="4" name="Slide Number Placeholder 3"/>
          <p:cNvSpPr>
            <a:spLocks noGrp="1"/>
          </p:cNvSpPr>
          <p:nvPr>
            <p:ph type="sldNum" sz="quarter" idx="10"/>
          </p:nvPr>
        </p:nvSpPr>
        <p:spPr/>
        <p:txBody>
          <a:bodyPr/>
          <a:lstStyle/>
          <a:p>
            <a:pPr defTabSz="465887">
              <a:defRPr/>
            </a:pPr>
            <a:fld id="{AEC84450-8614-4529-84BB-6CE6CE863867}" type="slidenum">
              <a:rPr lang="en-US">
                <a:solidFill>
                  <a:prstClr val="black"/>
                </a:solidFill>
                <a:latin typeface="Calibri" panose="020F0502020204030204"/>
              </a:rPr>
              <a:pPr defTabSz="465887">
                <a:defRPr/>
              </a:pPr>
              <a:t>10</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732023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do we do this?</a:t>
            </a:r>
            <a:endParaRPr lang="en-US" dirty="0"/>
          </a:p>
        </p:txBody>
      </p:sp>
      <p:sp>
        <p:nvSpPr>
          <p:cNvPr id="4" name="Slide Number Placeholder 3"/>
          <p:cNvSpPr>
            <a:spLocks noGrp="1"/>
          </p:cNvSpPr>
          <p:nvPr>
            <p:ph type="sldNum" sz="quarter" idx="10"/>
          </p:nvPr>
        </p:nvSpPr>
        <p:spPr/>
        <p:txBody>
          <a:bodyPr/>
          <a:lstStyle/>
          <a:p>
            <a:pPr defTabSz="465887">
              <a:defRPr/>
            </a:pPr>
            <a:fld id="{AEC84450-8614-4529-84BB-6CE6CE863867}" type="slidenum">
              <a:rPr lang="en-US">
                <a:solidFill>
                  <a:prstClr val="black"/>
                </a:solidFill>
                <a:latin typeface="Calibri" panose="020F0502020204030204"/>
              </a:rPr>
              <a:pPr defTabSz="465887">
                <a:defRPr/>
              </a:pPr>
              <a:t>11</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811434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do we do this?</a:t>
            </a:r>
            <a:endParaRPr lang="en-US" dirty="0"/>
          </a:p>
        </p:txBody>
      </p:sp>
      <p:sp>
        <p:nvSpPr>
          <p:cNvPr id="4" name="Slide Number Placeholder 3"/>
          <p:cNvSpPr>
            <a:spLocks noGrp="1"/>
          </p:cNvSpPr>
          <p:nvPr>
            <p:ph type="sldNum" sz="quarter" idx="10"/>
          </p:nvPr>
        </p:nvSpPr>
        <p:spPr/>
        <p:txBody>
          <a:bodyPr/>
          <a:lstStyle/>
          <a:p>
            <a:pPr defTabSz="465887">
              <a:defRPr/>
            </a:pPr>
            <a:fld id="{AEC84450-8614-4529-84BB-6CE6CE863867}" type="slidenum">
              <a:rPr lang="en-US">
                <a:solidFill>
                  <a:prstClr val="black"/>
                </a:solidFill>
                <a:latin typeface="Calibri" panose="020F0502020204030204"/>
              </a:rPr>
              <a:pPr defTabSz="465887">
                <a:defRPr/>
              </a:pPr>
              <a:t>12</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886182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43F3B01-6B0A-4F68-8445-AA7EDFE6D779}" type="datetime1">
              <a:rPr lang="en-US" smtClean="0"/>
              <a:t>8/20/2020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205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9E3B2CE-2C7F-4C59-B692-E389636B2A96}" type="datetime1">
              <a:rPr lang="en-US" smtClean="0"/>
              <a:t>8/20/2020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8892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F963FB0-E775-4A66-A7A8-E3DEBEFB6FE4}" type="datetime1">
              <a:rPr lang="en-US" smtClean="0"/>
              <a:t>8/20/2020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269007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AB613794-4F6F-4288-BAEF-3F3F1754EA31}" type="datetime1">
              <a:rPr lang="en-US" smtClean="0"/>
              <a:t>8/20/2020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1483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FDD6FFAC-CDF3-409A-938C-793CF28400CA}" type="datetime1">
              <a:rPr lang="en-US" smtClean="0"/>
              <a:t>8/20/2020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002353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120A28B-F252-457C-80FC-1C3E3596AE17}" type="datetime1">
              <a:rPr lang="en-US" smtClean="0"/>
              <a:t>8/20/2020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97509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91203A-4834-4C21-BE96-9530B6B4AD85}" type="datetime1">
              <a:rPr lang="en-US" smtClean="0"/>
              <a:t>8/20/2020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459124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0BF8B9-8E74-4EF6-BD7D-B65BA5AB1956}" type="datetime1">
              <a:rPr lang="en-US" smtClean="0"/>
              <a:t>8/20/2020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45378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4DC46A-DA2D-45AF-8488-F4C0F8D3EE64}" type="datetime1">
              <a:rPr lang="en-US" smtClean="0"/>
              <a:t>8/20/2020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310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686F04-288A-4222-AE21-81852C54F09F}" type="datetime1">
              <a:rPr lang="en-US" smtClean="0"/>
              <a:t>8/20/2020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70040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1C12389-0DBF-4B87-A90A-E3C3A7A5C82E}" type="datetime1">
              <a:rPr lang="en-US" smtClean="0"/>
              <a:t>8/20/2020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66972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8F4E899-CDF1-4229-AE79-E457313B3F10}" type="datetime1">
              <a:rPr lang="en-US" smtClean="0"/>
              <a:t>8/20/2020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7765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89097FB-B2A8-42CC-8922-27B39AADAFEC}" type="datetime1">
              <a:rPr lang="en-US" smtClean="0"/>
              <a:t>8/20/2020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61074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E803D1-740C-4327-B18B-0B9F09009EB4}" type="datetime1">
              <a:rPr lang="en-US" smtClean="0"/>
              <a:t>8/20/2020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5070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2CF553E-21A6-4823-A53A-FF728F5C17EE}" type="datetime1">
              <a:rPr lang="en-US" smtClean="0"/>
              <a:t>8/20/2020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0651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BBE84E8-FEB9-4D0E-935A-E4C71F779387}" type="datetime1">
              <a:rPr lang="en-US" smtClean="0"/>
              <a:t>8/20/2020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7007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30ABA6C-A6C1-4FC1-A49C-47CE5A8B1A68}" type="datetime1">
              <a:rPr lang="en-US" smtClean="0"/>
              <a:t>8/20/2020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133514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BFD83329-1074-E547-A7EC-256F39A84D6E}"/>
              </a:ext>
            </a:extLst>
          </p:cNvPr>
          <p:cNvPicPr>
            <a:picLocks noChangeAspect="1"/>
          </p:cNvPicPr>
          <p:nvPr/>
        </p:nvPicPr>
        <p:blipFill rotWithShape="1">
          <a:blip r:embed="rId3">
            <a:extLst>
              <a:ext uri="{28A0092B-C50C-407E-A947-70E740481C1C}">
                <a14:useLocalDpi xmlns:a14="http://schemas.microsoft.com/office/drawing/2010/main" val="0"/>
              </a:ext>
            </a:extLst>
          </a:blip>
          <a:srcRect t="11321"/>
          <a:stretch/>
        </p:blipFill>
        <p:spPr>
          <a:xfrm>
            <a:off x="1666568" y="151117"/>
            <a:ext cx="8858865" cy="3581400"/>
          </a:xfrm>
          <a:prstGeom prst="rect">
            <a:avLst/>
          </a:prstGeom>
        </p:spPr>
      </p:pic>
      <p:sp>
        <p:nvSpPr>
          <p:cNvPr id="4" name="Rectangle 3">
            <a:extLst>
              <a:ext uri="{FF2B5EF4-FFF2-40B4-BE49-F238E27FC236}">
                <a16:creationId xmlns:a16="http://schemas.microsoft.com/office/drawing/2014/main" id="{B6EF0363-952A-3144-9A18-05F7534051AF}"/>
              </a:ext>
            </a:extLst>
          </p:cNvPr>
          <p:cNvSpPr/>
          <p:nvPr/>
        </p:nvSpPr>
        <p:spPr>
          <a:xfrm>
            <a:off x="1513114" y="5257801"/>
            <a:ext cx="9144000" cy="830997"/>
          </a:xfrm>
          <a:prstGeom prst="rect">
            <a:avLst/>
          </a:prstGeom>
        </p:spPr>
        <p:txBody>
          <a:bodyPr wrap="square">
            <a:spAutoFit/>
          </a:bodyPr>
          <a:lstStyle/>
          <a:p>
            <a:pPr algn="ctr"/>
            <a:r>
              <a:rPr lang="en-US" sz="2400" dirty="0" smtClean="0">
                <a:latin typeface="Times New Roman" panose="02020603050405020304" pitchFamily="18" charset="0"/>
                <a:cs typeface="Times New Roman" panose="02020603050405020304" pitchFamily="18" charset="0"/>
              </a:rPr>
              <a:t>CFS Training</a:t>
            </a:r>
          </a:p>
          <a:p>
            <a:pPr algn="ctr"/>
            <a:r>
              <a:rPr lang="en-US" sz="2400" dirty="0" smtClean="0">
                <a:latin typeface="Times New Roman" panose="02020603050405020304" pitchFamily="18" charset="0"/>
                <a:cs typeface="Times New Roman" panose="02020603050405020304" pitchFamily="18" charset="0"/>
              </a:rPr>
              <a:t>8/20/2020</a:t>
            </a:r>
            <a:endParaRPr lang="en-US" sz="24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F6120BC3-4EB5-CA46-B26B-CD64B085467A}"/>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9399"/>
          <a:stretch/>
        </p:blipFill>
        <p:spPr>
          <a:xfrm>
            <a:off x="4648200" y="1403350"/>
            <a:ext cx="2672862" cy="3397250"/>
          </a:xfrm>
          <a:prstGeom prst="rect">
            <a:avLst/>
          </a:prstGeom>
        </p:spPr>
      </p:pic>
      <p:sp>
        <p:nvSpPr>
          <p:cNvPr id="2" name="Slide Number Placeholder 1"/>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33752395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71450"/>
            <a:ext cx="8911687" cy="1357313"/>
          </a:xfrm>
        </p:spPr>
        <p:txBody>
          <a:bodyPr/>
          <a:lstStyle/>
          <a:p>
            <a:r>
              <a:rPr lang="en-US" dirty="0" smtClean="0"/>
              <a:t>The CFS Workbook</a:t>
            </a:r>
            <a:br>
              <a:rPr lang="en-US" dirty="0" smtClean="0"/>
            </a:br>
            <a:r>
              <a:rPr lang="en-US" dirty="0" smtClean="0"/>
              <a:t>Sheet 3 – COVID-19</a:t>
            </a:r>
            <a:endParaRPr lang="en-US" dirty="0"/>
          </a:p>
        </p:txBody>
      </p:sp>
      <p:sp>
        <p:nvSpPr>
          <p:cNvPr id="3" name="Content Placeholder 2"/>
          <p:cNvSpPr>
            <a:spLocks noGrp="1"/>
          </p:cNvSpPr>
          <p:nvPr>
            <p:ph idx="1"/>
          </p:nvPr>
        </p:nvSpPr>
        <p:spPr>
          <a:xfrm>
            <a:off x="2589212" y="1528763"/>
            <a:ext cx="8915400" cy="5157787"/>
          </a:xfrm>
        </p:spPr>
        <p:txBody>
          <a:bodyPr>
            <a:normAutofit/>
          </a:bodyPr>
          <a:lstStyle/>
          <a:p>
            <a:r>
              <a:rPr lang="en-US" sz="2400" dirty="0" smtClean="0"/>
              <a:t>This is the second of four worksheets that require you to input data. </a:t>
            </a:r>
          </a:p>
          <a:p>
            <a:r>
              <a:rPr lang="en-US" sz="2400" dirty="0" smtClean="0"/>
              <a:t>Denise will go over this in detail later in this presentation.</a:t>
            </a:r>
          </a:p>
        </p:txBody>
      </p:sp>
      <p:pic>
        <p:nvPicPr>
          <p:cNvPr id="4" name="Picture 3"/>
          <p:cNvPicPr>
            <a:picLocks noChangeAspect="1"/>
          </p:cNvPicPr>
          <p:nvPr/>
        </p:nvPicPr>
        <p:blipFill>
          <a:blip r:embed="rId3"/>
          <a:stretch>
            <a:fillRect/>
          </a:stretch>
        </p:blipFill>
        <p:spPr>
          <a:xfrm>
            <a:off x="3348037" y="3171670"/>
            <a:ext cx="6210301" cy="3205317"/>
          </a:xfrm>
          <a:prstGeom prst="rect">
            <a:avLst/>
          </a:prstGeom>
        </p:spPr>
      </p:pic>
      <p:sp>
        <p:nvSpPr>
          <p:cNvPr id="5" name="Slide Number Placeholder 4"/>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3178813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71450"/>
            <a:ext cx="8911687" cy="1357313"/>
          </a:xfrm>
        </p:spPr>
        <p:txBody>
          <a:bodyPr/>
          <a:lstStyle/>
          <a:p>
            <a:r>
              <a:rPr lang="en-US" dirty="0" smtClean="0"/>
              <a:t>The CFS Workbook</a:t>
            </a:r>
            <a:br>
              <a:rPr lang="en-US" dirty="0" smtClean="0"/>
            </a:br>
            <a:r>
              <a:rPr lang="en-US" dirty="0" smtClean="0"/>
              <a:t>Sheet 4 – Restricted &amp; Debt Recon</a:t>
            </a:r>
            <a:endParaRPr lang="en-US" dirty="0"/>
          </a:p>
        </p:txBody>
      </p:sp>
      <p:sp>
        <p:nvSpPr>
          <p:cNvPr id="3" name="Content Placeholder 2"/>
          <p:cNvSpPr>
            <a:spLocks noGrp="1"/>
          </p:cNvSpPr>
          <p:nvPr>
            <p:ph idx="1"/>
          </p:nvPr>
        </p:nvSpPr>
        <p:spPr>
          <a:xfrm>
            <a:off x="1371600" y="1357313"/>
            <a:ext cx="10687050" cy="5329237"/>
          </a:xfrm>
        </p:spPr>
        <p:txBody>
          <a:bodyPr>
            <a:normAutofit/>
          </a:bodyPr>
          <a:lstStyle/>
          <a:p>
            <a:r>
              <a:rPr lang="en-US" sz="2400" dirty="0" smtClean="0"/>
              <a:t>This is the third of four worksheets that require you to input data. </a:t>
            </a:r>
          </a:p>
          <a:p>
            <a:r>
              <a:rPr lang="en-US" sz="2400" dirty="0" smtClean="0"/>
              <a:t>This worksheet is used to track and reconcile restricted funds and mortgage debt.</a:t>
            </a:r>
          </a:p>
          <a:p>
            <a:r>
              <a:rPr lang="en-US" sz="2400" dirty="0" smtClean="0"/>
              <a:t>Enter your 6/30/2019 ending balances in the yellow boxes</a:t>
            </a:r>
          </a:p>
          <a:p>
            <a:pPr lvl="1"/>
            <a:r>
              <a:rPr lang="en-US" sz="2200" dirty="0" smtClean="0"/>
              <a:t>Verify these numbers against your 2019 CFS. (They should be the same)</a:t>
            </a:r>
          </a:p>
          <a:p>
            <a:pPr lvl="1"/>
            <a:endParaRPr lang="en-US" sz="2200" dirty="0"/>
          </a:p>
          <a:p>
            <a:r>
              <a:rPr lang="en-US" sz="2400" dirty="0" smtClean="0"/>
              <a:t>Make sure you have no reconciliation differences before submitting your CFS.</a:t>
            </a:r>
            <a:endParaRPr lang="en-US" sz="2400" dirty="0"/>
          </a:p>
        </p:txBody>
      </p:sp>
      <p:pic>
        <p:nvPicPr>
          <p:cNvPr id="7" name="Picture 6"/>
          <p:cNvPicPr>
            <a:picLocks/>
          </p:cNvPicPr>
          <p:nvPr/>
        </p:nvPicPr>
        <p:blipFill>
          <a:blip r:embed="rId3"/>
          <a:stretch>
            <a:fillRect/>
          </a:stretch>
        </p:blipFill>
        <p:spPr>
          <a:xfrm>
            <a:off x="1371600" y="3266774"/>
            <a:ext cx="329184" cy="329184"/>
          </a:xfrm>
          <a:prstGeom prst="rect">
            <a:avLst/>
          </a:prstGeom>
        </p:spPr>
      </p:pic>
      <p:pic>
        <p:nvPicPr>
          <p:cNvPr id="8" name="Picture 7"/>
          <p:cNvPicPr>
            <a:picLocks noChangeAspect="1"/>
          </p:cNvPicPr>
          <p:nvPr/>
        </p:nvPicPr>
        <p:blipFill>
          <a:blip r:embed="rId4"/>
          <a:stretch>
            <a:fillRect/>
          </a:stretch>
        </p:blipFill>
        <p:spPr>
          <a:xfrm>
            <a:off x="5186363" y="4610779"/>
            <a:ext cx="3757612" cy="2161496"/>
          </a:xfrm>
          <a:prstGeom prst="rect">
            <a:avLst/>
          </a:prstGeom>
        </p:spPr>
      </p:pic>
      <p:pic>
        <p:nvPicPr>
          <p:cNvPr id="9" name="Picture 8"/>
          <p:cNvPicPr>
            <a:picLocks noChangeAspect="1"/>
          </p:cNvPicPr>
          <p:nvPr/>
        </p:nvPicPr>
        <p:blipFill>
          <a:blip r:embed="rId3"/>
          <a:stretch>
            <a:fillRect/>
          </a:stretch>
        </p:blipFill>
        <p:spPr>
          <a:xfrm>
            <a:off x="1033519" y="4281595"/>
            <a:ext cx="329184" cy="329184"/>
          </a:xfrm>
          <a:prstGeom prst="rect">
            <a:avLst/>
          </a:prstGeom>
        </p:spPr>
      </p:pic>
      <p:sp>
        <p:nvSpPr>
          <p:cNvPr id="4" name="Slide Number Placeholder 3"/>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28744688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5737" y="0"/>
            <a:ext cx="8911687" cy="1357313"/>
          </a:xfrm>
        </p:spPr>
        <p:txBody>
          <a:bodyPr/>
          <a:lstStyle/>
          <a:p>
            <a:r>
              <a:rPr lang="en-US" dirty="0" smtClean="0"/>
              <a:t>The CFS Workbook</a:t>
            </a:r>
            <a:br>
              <a:rPr lang="en-US" dirty="0" smtClean="0"/>
            </a:br>
            <a:r>
              <a:rPr lang="en-US" dirty="0" smtClean="0"/>
              <a:t>Sheet 5 – Explanations</a:t>
            </a:r>
            <a:endParaRPr lang="en-US" dirty="0"/>
          </a:p>
        </p:txBody>
      </p:sp>
      <p:sp>
        <p:nvSpPr>
          <p:cNvPr id="3" name="Content Placeholder 2"/>
          <p:cNvSpPr>
            <a:spLocks noGrp="1"/>
          </p:cNvSpPr>
          <p:nvPr>
            <p:ph idx="1"/>
          </p:nvPr>
        </p:nvSpPr>
        <p:spPr>
          <a:xfrm>
            <a:off x="2043113" y="1243013"/>
            <a:ext cx="9929811" cy="5443537"/>
          </a:xfrm>
        </p:spPr>
        <p:txBody>
          <a:bodyPr>
            <a:normAutofit/>
          </a:bodyPr>
          <a:lstStyle/>
          <a:p>
            <a:r>
              <a:rPr lang="en-US" sz="2400" dirty="0" smtClean="0"/>
              <a:t>This is the fourth of four worksheets that require you to input data. </a:t>
            </a:r>
          </a:p>
          <a:p>
            <a:r>
              <a:rPr lang="en-US" sz="2400" dirty="0" smtClean="0"/>
              <a:t>Parishes are required to fill out information on restricted funds, not including cemeteries.</a:t>
            </a:r>
          </a:p>
          <a:p>
            <a:pPr lvl="2"/>
            <a:r>
              <a:rPr lang="en-US" sz="2400" dirty="0" smtClean="0"/>
              <a:t> Dollar Amount</a:t>
            </a:r>
          </a:p>
          <a:p>
            <a:pPr lvl="2"/>
            <a:r>
              <a:rPr lang="en-US" sz="2400" dirty="0" smtClean="0"/>
              <a:t> Purpose of the Funds </a:t>
            </a:r>
          </a:p>
          <a:p>
            <a:pPr lvl="2"/>
            <a:r>
              <a:rPr lang="en-US" sz="2400" dirty="0" smtClean="0"/>
              <a:t> Only include truly restricted funds in your restricted fund balances</a:t>
            </a:r>
          </a:p>
          <a:p>
            <a:r>
              <a:rPr lang="en-US" sz="2400" dirty="0"/>
              <a:t>The CFS is set up to verify that the values on the Explanations worksheet reconcile to the Balance Sheet. </a:t>
            </a:r>
          </a:p>
        </p:txBody>
      </p:sp>
      <p:pic>
        <p:nvPicPr>
          <p:cNvPr id="4" name="Picture 3"/>
          <p:cNvPicPr>
            <a:picLocks noChangeAspect="1"/>
          </p:cNvPicPr>
          <p:nvPr/>
        </p:nvPicPr>
        <p:blipFill>
          <a:blip r:embed="rId3"/>
          <a:stretch>
            <a:fillRect/>
          </a:stretch>
        </p:blipFill>
        <p:spPr>
          <a:xfrm>
            <a:off x="6584425" y="3500438"/>
            <a:ext cx="365760" cy="365760"/>
          </a:xfrm>
          <a:prstGeom prst="rect">
            <a:avLst/>
          </a:prstGeom>
        </p:spPr>
      </p:pic>
      <p:pic>
        <p:nvPicPr>
          <p:cNvPr id="6" name="Picture 5"/>
          <p:cNvPicPr>
            <a:picLocks noChangeAspect="1"/>
          </p:cNvPicPr>
          <p:nvPr/>
        </p:nvPicPr>
        <p:blipFill>
          <a:blip r:embed="rId4"/>
          <a:stretch>
            <a:fillRect/>
          </a:stretch>
        </p:blipFill>
        <p:spPr>
          <a:xfrm>
            <a:off x="7704137" y="5660781"/>
            <a:ext cx="3800475" cy="1025769"/>
          </a:xfrm>
          <a:prstGeom prst="rect">
            <a:avLst/>
          </a:prstGeom>
        </p:spPr>
      </p:pic>
      <p:pic>
        <p:nvPicPr>
          <p:cNvPr id="7" name="Picture 6"/>
          <p:cNvPicPr>
            <a:picLocks noChangeAspect="1"/>
          </p:cNvPicPr>
          <p:nvPr/>
        </p:nvPicPr>
        <p:blipFill>
          <a:blip r:embed="rId3"/>
          <a:stretch>
            <a:fillRect/>
          </a:stretch>
        </p:blipFill>
        <p:spPr>
          <a:xfrm>
            <a:off x="4853904" y="4347875"/>
            <a:ext cx="365760" cy="365760"/>
          </a:xfrm>
          <a:prstGeom prst="rect">
            <a:avLst/>
          </a:prstGeom>
        </p:spPr>
      </p:pic>
      <p:sp>
        <p:nvSpPr>
          <p:cNvPr id="5" name="Slide Number Placeholder 4"/>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16791589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28600"/>
            <a:ext cx="8911687" cy="1271588"/>
          </a:xfrm>
        </p:spPr>
        <p:txBody>
          <a:bodyPr/>
          <a:lstStyle/>
          <a:p>
            <a:r>
              <a:rPr lang="en-US" dirty="0" smtClean="0"/>
              <a:t>The CFS Workbook</a:t>
            </a:r>
            <a:br>
              <a:rPr lang="en-US" dirty="0" smtClean="0"/>
            </a:br>
            <a:r>
              <a:rPr lang="en-US" dirty="0" smtClean="0"/>
              <a:t>Sheet </a:t>
            </a:r>
            <a:r>
              <a:rPr lang="en-US" dirty="0"/>
              <a:t>6</a:t>
            </a:r>
            <a:r>
              <a:rPr lang="en-US" dirty="0" smtClean="0"/>
              <a:t> - Balance Sheet</a:t>
            </a:r>
            <a:endParaRPr lang="en-US" dirty="0"/>
          </a:p>
        </p:txBody>
      </p:sp>
      <p:sp>
        <p:nvSpPr>
          <p:cNvPr id="3" name="Content Placeholder 2"/>
          <p:cNvSpPr>
            <a:spLocks noGrp="1"/>
          </p:cNvSpPr>
          <p:nvPr>
            <p:ph idx="1"/>
          </p:nvPr>
        </p:nvSpPr>
        <p:spPr>
          <a:xfrm>
            <a:off x="2589212" y="1785938"/>
            <a:ext cx="8915400" cy="4125284"/>
          </a:xfrm>
        </p:spPr>
        <p:txBody>
          <a:bodyPr>
            <a:normAutofit/>
          </a:bodyPr>
          <a:lstStyle/>
          <a:p>
            <a:r>
              <a:rPr lang="en-US" sz="2400" dirty="0" smtClean="0"/>
              <a:t>Based on the figures provided on the Data Entry worksheet, a Balance Sheet is populated.</a:t>
            </a:r>
          </a:p>
          <a:p>
            <a:r>
              <a:rPr lang="en-US" sz="2400" dirty="0" smtClean="0"/>
              <a:t>The accounts are consolidated for easy review, with restricted funds being recorded separately.</a:t>
            </a:r>
            <a:endParaRPr lang="en-US" sz="24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19462394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28600"/>
            <a:ext cx="8911687" cy="1271588"/>
          </a:xfrm>
        </p:spPr>
        <p:txBody>
          <a:bodyPr/>
          <a:lstStyle/>
          <a:p>
            <a:r>
              <a:rPr lang="en-US" dirty="0" smtClean="0"/>
              <a:t>The CFS Workbook</a:t>
            </a:r>
            <a:br>
              <a:rPr lang="en-US" dirty="0" smtClean="0"/>
            </a:br>
            <a:r>
              <a:rPr lang="en-US" dirty="0" smtClean="0"/>
              <a:t>Sheet 7 – P&amp;L</a:t>
            </a:r>
            <a:endParaRPr lang="en-US" dirty="0"/>
          </a:p>
        </p:txBody>
      </p:sp>
      <p:sp>
        <p:nvSpPr>
          <p:cNvPr id="3" name="Content Placeholder 2"/>
          <p:cNvSpPr>
            <a:spLocks noGrp="1"/>
          </p:cNvSpPr>
          <p:nvPr>
            <p:ph idx="1"/>
          </p:nvPr>
        </p:nvSpPr>
        <p:spPr>
          <a:xfrm>
            <a:off x="2589212" y="1785938"/>
            <a:ext cx="8915400" cy="4125284"/>
          </a:xfrm>
        </p:spPr>
        <p:txBody>
          <a:bodyPr>
            <a:normAutofit/>
          </a:bodyPr>
          <a:lstStyle/>
          <a:p>
            <a:r>
              <a:rPr lang="en-US" sz="2400" dirty="0" smtClean="0"/>
              <a:t>Based on the figures provided on the Data Entry worksheet, a P&amp;L is populated.</a:t>
            </a:r>
          </a:p>
          <a:p>
            <a:r>
              <a:rPr lang="en-US" sz="2400" dirty="0" smtClean="0"/>
              <a:t>The accounts are consolidated for easy review.</a:t>
            </a:r>
          </a:p>
          <a:p>
            <a:r>
              <a:rPr lang="en-US" sz="2400" dirty="0" smtClean="0"/>
              <a:t>For more accurate financial reporting, the P&amp;L is separated into four categories</a:t>
            </a:r>
          </a:p>
          <a:p>
            <a:pPr lvl="1"/>
            <a:r>
              <a:rPr lang="en-US" sz="2200" dirty="0" smtClean="0"/>
              <a:t>1. Operating</a:t>
            </a:r>
          </a:p>
          <a:p>
            <a:pPr lvl="1"/>
            <a:r>
              <a:rPr lang="en-US" sz="2200" dirty="0" smtClean="0"/>
              <a:t>2. Restricted</a:t>
            </a:r>
          </a:p>
          <a:p>
            <a:pPr lvl="1"/>
            <a:r>
              <a:rPr lang="en-US" sz="2200" dirty="0" smtClean="0"/>
              <a:t>3. Faith in Our Future</a:t>
            </a:r>
          </a:p>
          <a:p>
            <a:pPr lvl="1"/>
            <a:r>
              <a:rPr lang="en-US" sz="2200" dirty="0" smtClean="0"/>
              <a:t>4. COVID-19 PPP</a:t>
            </a:r>
            <a:endParaRPr lang="en-US" sz="22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36935839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CFS Workbook</a:t>
            </a:r>
            <a:br>
              <a:rPr lang="en-US" dirty="0" smtClean="0"/>
            </a:br>
            <a:r>
              <a:rPr lang="en-US" dirty="0" smtClean="0"/>
              <a:t>Sheet 7 – P&amp;L cont’d</a:t>
            </a:r>
            <a:endParaRPr lang="en-US" dirty="0"/>
          </a:p>
        </p:txBody>
      </p:sp>
      <p:pic>
        <p:nvPicPr>
          <p:cNvPr id="5" name="Content Placeholder 4"/>
          <p:cNvPicPr>
            <a:picLocks noGrp="1" noChangeAspect="1"/>
          </p:cNvPicPr>
          <p:nvPr>
            <p:ph idx="1"/>
          </p:nvPr>
        </p:nvPicPr>
        <p:blipFill>
          <a:blip r:embed="rId2"/>
          <a:stretch>
            <a:fillRect/>
          </a:stretch>
        </p:blipFill>
        <p:spPr>
          <a:xfrm>
            <a:off x="3422650" y="2384425"/>
            <a:ext cx="7248525" cy="3276600"/>
          </a:xfrm>
          <a:prstGeom prst="rect">
            <a:avLst/>
          </a:prstGeom>
        </p:spPr>
      </p:pic>
      <p:sp>
        <p:nvSpPr>
          <p:cNvPr id="4" name="Slide Number Placeholder 3"/>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18041719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28600"/>
            <a:ext cx="8911687" cy="1271588"/>
          </a:xfrm>
        </p:spPr>
        <p:txBody>
          <a:bodyPr/>
          <a:lstStyle/>
          <a:p>
            <a:r>
              <a:rPr lang="en-US" dirty="0" smtClean="0"/>
              <a:t>The CFS Workbook</a:t>
            </a:r>
            <a:br>
              <a:rPr lang="en-US" dirty="0" smtClean="0"/>
            </a:br>
            <a:r>
              <a:rPr lang="en-US" dirty="0" smtClean="0"/>
              <a:t>Sheet 8 – School</a:t>
            </a:r>
            <a:endParaRPr lang="en-US" dirty="0"/>
          </a:p>
        </p:txBody>
      </p:sp>
      <p:sp>
        <p:nvSpPr>
          <p:cNvPr id="3" name="Content Placeholder 2"/>
          <p:cNvSpPr>
            <a:spLocks noGrp="1"/>
          </p:cNvSpPr>
          <p:nvPr>
            <p:ph idx="1"/>
          </p:nvPr>
        </p:nvSpPr>
        <p:spPr>
          <a:xfrm>
            <a:off x="2589212" y="1785938"/>
            <a:ext cx="8915400" cy="4125284"/>
          </a:xfrm>
        </p:spPr>
        <p:txBody>
          <a:bodyPr>
            <a:normAutofit/>
          </a:bodyPr>
          <a:lstStyle/>
          <a:p>
            <a:r>
              <a:rPr lang="en-US" sz="2400" dirty="0" smtClean="0"/>
              <a:t>Based on the figures provided on the Data Entry worksheet, school financial information is populated.</a:t>
            </a:r>
          </a:p>
          <a:p>
            <a:r>
              <a:rPr lang="en-US" sz="2400" dirty="0" smtClean="0"/>
              <a:t>A P&amp;L specific to the school is populated with other key financial data points:</a:t>
            </a:r>
          </a:p>
          <a:p>
            <a:pPr lvl="1"/>
            <a:r>
              <a:rPr lang="en-US" sz="2000" dirty="0" smtClean="0"/>
              <a:t>1. Cost per student</a:t>
            </a:r>
          </a:p>
          <a:p>
            <a:pPr lvl="1"/>
            <a:r>
              <a:rPr lang="en-US" sz="2000" dirty="0" smtClean="0"/>
              <a:t>2. Parish subsidy (investment)</a:t>
            </a:r>
          </a:p>
          <a:p>
            <a:r>
              <a:rPr lang="en-US" sz="2200" dirty="0" smtClean="0"/>
              <a:t>Schools that participate in any of the Choice programs must report their financials on the Archdiocesan modified cash method of accounting. (Note: This may differ from your audited financials)</a:t>
            </a:r>
            <a:endParaRPr lang="en-US" sz="22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16226039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28600"/>
            <a:ext cx="8911687" cy="1271588"/>
          </a:xfrm>
        </p:spPr>
        <p:txBody>
          <a:bodyPr/>
          <a:lstStyle/>
          <a:p>
            <a:r>
              <a:rPr lang="en-US" dirty="0" smtClean="0"/>
              <a:t>The CFS Workbook</a:t>
            </a:r>
            <a:br>
              <a:rPr lang="en-US" dirty="0" smtClean="0"/>
            </a:br>
            <a:r>
              <a:rPr lang="en-US" dirty="0" smtClean="0"/>
              <a:t>Sheet 9 – Assessment</a:t>
            </a:r>
            <a:endParaRPr lang="en-US" dirty="0"/>
          </a:p>
        </p:txBody>
      </p:sp>
      <p:sp>
        <p:nvSpPr>
          <p:cNvPr id="3" name="Content Placeholder 2"/>
          <p:cNvSpPr>
            <a:spLocks noGrp="1"/>
          </p:cNvSpPr>
          <p:nvPr>
            <p:ph idx="1"/>
          </p:nvPr>
        </p:nvSpPr>
        <p:spPr>
          <a:xfrm>
            <a:off x="2589212" y="1785937"/>
            <a:ext cx="8915400" cy="4586287"/>
          </a:xfrm>
        </p:spPr>
        <p:txBody>
          <a:bodyPr>
            <a:normAutofit fontScale="92500" lnSpcReduction="10000"/>
          </a:bodyPr>
          <a:lstStyle/>
          <a:p>
            <a:r>
              <a:rPr lang="en-US" sz="2400" dirty="0" smtClean="0"/>
              <a:t>The Archdiocesan assessment is calculated based on the figures provided in the CFS.</a:t>
            </a:r>
            <a:endParaRPr lang="en-US" sz="2400" dirty="0"/>
          </a:p>
          <a:p>
            <a:r>
              <a:rPr lang="en-US" sz="2400" dirty="0" smtClean="0"/>
              <a:t>For 2020-2021 (based on 2019-2020 income), parishes will be assessed at </a:t>
            </a:r>
            <a:r>
              <a:rPr lang="en-US" sz="2400" dirty="0"/>
              <a:t>5</a:t>
            </a:r>
            <a:r>
              <a:rPr lang="en-US" sz="2400" dirty="0" smtClean="0"/>
              <a:t>% of their unrestricted income.</a:t>
            </a:r>
          </a:p>
          <a:p>
            <a:pPr lvl="2"/>
            <a:r>
              <a:rPr lang="en-US" sz="2400" dirty="0" smtClean="0"/>
              <a:t>There are two deductions that parishes can receive.</a:t>
            </a:r>
          </a:p>
          <a:p>
            <a:pPr lvl="3"/>
            <a:r>
              <a:rPr lang="en-US" sz="2400" dirty="0" smtClean="0"/>
              <a:t>1. A parish may subtract 10% of their long-term debt from their assessable income.</a:t>
            </a:r>
          </a:p>
          <a:p>
            <a:pPr lvl="3"/>
            <a:r>
              <a:rPr lang="en-US" sz="2400" dirty="0"/>
              <a:t>2</a:t>
            </a:r>
            <a:r>
              <a:rPr lang="en-US" sz="2400" dirty="0" smtClean="0"/>
              <a:t>. A parish receives a credit based on their enrollment. The credit is calculated using the average cost per student in the Archdiocese.</a:t>
            </a:r>
          </a:p>
          <a:p>
            <a:pPr lvl="4"/>
            <a:r>
              <a:rPr lang="en-US" sz="2400" dirty="0" smtClean="0"/>
              <a:t>This credit is only for parish schools, not consolidated or collaborative schools.</a:t>
            </a:r>
          </a:p>
          <a:p>
            <a:pPr marL="457200" lvl="1" indent="0">
              <a:buNone/>
            </a:pPr>
            <a:endParaRPr lang="en-US" sz="20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42691707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7361" y="624110"/>
            <a:ext cx="10324406" cy="1280890"/>
          </a:xfrm>
        </p:spPr>
        <p:txBody>
          <a:bodyPr/>
          <a:lstStyle/>
          <a:p>
            <a:r>
              <a:rPr lang="en-US" dirty="0" err="1" smtClean="0"/>
              <a:t>Hmmmm</a:t>
            </a:r>
            <a:r>
              <a:rPr lang="en-US" dirty="0" smtClean="0"/>
              <a:t> – No one ever told me that before</a:t>
            </a:r>
            <a:endParaRPr lang="en-US" dirty="0"/>
          </a:p>
        </p:txBody>
      </p:sp>
      <p:sp>
        <p:nvSpPr>
          <p:cNvPr id="3" name="Content Placeholder 2"/>
          <p:cNvSpPr>
            <a:spLocks noGrp="1"/>
          </p:cNvSpPr>
          <p:nvPr>
            <p:ph idx="1"/>
          </p:nvPr>
        </p:nvSpPr>
        <p:spPr>
          <a:xfrm>
            <a:off x="989215" y="1288473"/>
            <a:ext cx="11072552" cy="5394960"/>
          </a:xfrm>
        </p:spPr>
        <p:txBody>
          <a:bodyPr/>
          <a:lstStyle/>
          <a:p>
            <a:r>
              <a:rPr lang="en-US" u="sng" dirty="0" smtClean="0"/>
              <a:t>Cash vs. Accrual</a:t>
            </a:r>
          </a:p>
          <a:p>
            <a:pPr lvl="1"/>
            <a:r>
              <a:rPr lang="en-US" dirty="0" smtClean="0"/>
              <a:t>The Archdiocese requires a modified method of cash account. (AKA – hybrid cash). It is </a:t>
            </a:r>
            <a:r>
              <a:rPr lang="en-US" u="sng" dirty="0" smtClean="0"/>
              <a:t>modified</a:t>
            </a:r>
            <a:r>
              <a:rPr lang="en-US" dirty="0" smtClean="0"/>
              <a:t> because most entries are required to be on a cash basis, but there are a few exceptions.</a:t>
            </a:r>
          </a:p>
          <a:p>
            <a:pPr lvl="2"/>
            <a:r>
              <a:rPr lang="en-US" dirty="0" smtClean="0"/>
              <a:t>The unpaid portion of teacher contracts and the related benefit expenses should be accrued at year end.</a:t>
            </a:r>
          </a:p>
          <a:p>
            <a:pPr lvl="2"/>
            <a:r>
              <a:rPr lang="en-US" dirty="0" smtClean="0"/>
              <a:t>Outstanding accounts receivables (tuition), </a:t>
            </a:r>
            <a:r>
              <a:rPr lang="en-US" dirty="0" err="1" smtClean="0"/>
              <a:t>prepaids</a:t>
            </a:r>
            <a:r>
              <a:rPr lang="en-US" dirty="0" smtClean="0"/>
              <a:t>, accounts payable and deferred revenue should all be recorded at year-end.</a:t>
            </a:r>
          </a:p>
          <a:p>
            <a:r>
              <a:rPr lang="en-US" u="sng" dirty="0" smtClean="0"/>
              <a:t>Proxies</a:t>
            </a:r>
          </a:p>
          <a:p>
            <a:pPr lvl="1"/>
            <a:r>
              <a:rPr lang="en-US" dirty="0" smtClean="0"/>
              <a:t>Proxy approval is required for all FIOF disbursements</a:t>
            </a:r>
          </a:p>
          <a:p>
            <a:pPr lvl="1"/>
            <a:r>
              <a:rPr lang="en-US" dirty="0" smtClean="0"/>
              <a:t>Parishes must request proxy approval upon receipt of PPP loan forgiveness</a:t>
            </a:r>
          </a:p>
          <a:p>
            <a:pPr lvl="1"/>
            <a:r>
              <a:rPr lang="en-US" dirty="0" smtClean="0"/>
              <a:t>Parishes must request proxy approval for all rent, lease and facility usage agreements</a:t>
            </a:r>
            <a:endParaRPr lang="en-US" dirty="0"/>
          </a:p>
          <a:p>
            <a:endParaRPr lang="en-US" u="sng" dirty="0" smtClean="0"/>
          </a:p>
          <a:p>
            <a:r>
              <a:rPr lang="en-US" u="sng" dirty="0" smtClean="0"/>
              <a:t>Revenue Recognition</a:t>
            </a:r>
          </a:p>
          <a:p>
            <a:pPr lvl="1"/>
            <a:r>
              <a:rPr lang="en-US" dirty="0" smtClean="0"/>
              <a:t>Memorials are typically not restricted</a:t>
            </a:r>
          </a:p>
          <a:p>
            <a:pPr lvl="1"/>
            <a:r>
              <a:rPr lang="en-US" dirty="0" smtClean="0"/>
              <a:t>Rent from a priest living in a rectory is considered rental income</a:t>
            </a:r>
          </a:p>
          <a:p>
            <a:pPr lvl="1"/>
            <a:endParaRPr lang="en-US" u="sng" dirty="0" smtClean="0"/>
          </a:p>
        </p:txBody>
      </p:sp>
      <p:sp>
        <p:nvSpPr>
          <p:cNvPr id="4" name="Slide Number Placeholder 3"/>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28803704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CFS Changes </a:t>
            </a:r>
            <a:r>
              <a:rPr lang="en-US" dirty="0"/>
              <a:t>and </a:t>
            </a:r>
            <a:r>
              <a:rPr lang="en-US" dirty="0" smtClean="0"/>
              <a:t>Updates</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26501209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Prayer</a:t>
            </a:r>
            <a:endParaRPr lang="en-US" dirty="0"/>
          </a:p>
        </p:txBody>
      </p:sp>
      <p:sp>
        <p:nvSpPr>
          <p:cNvPr id="3" name="Content Placeholder 2"/>
          <p:cNvSpPr>
            <a:spLocks noGrp="1"/>
          </p:cNvSpPr>
          <p:nvPr>
            <p:ph idx="1"/>
          </p:nvPr>
        </p:nvSpPr>
        <p:spPr>
          <a:xfrm>
            <a:off x="2589212" y="1479665"/>
            <a:ext cx="8915400" cy="4431557"/>
          </a:xfrm>
        </p:spPr>
        <p:txBody>
          <a:bodyPr>
            <a:normAutofit fontScale="92500"/>
          </a:bodyPr>
          <a:lstStyle/>
          <a:p>
            <a:pPr marL="0" indent="0">
              <a:buNone/>
            </a:pPr>
            <a:r>
              <a:rPr lang="en-US" sz="2400" dirty="0"/>
              <a:t>In his First Letter to the Corinthians Paul cites "administrators" as one of God's gifts to the Christian community. But many who serve in administrative service today have difficulty seeing how their everyday work is an expression of discipleship. Loving father, please help us to see our work as an expression of discipleship. Let others see the work we do as necessary functions of administration that are deeply rooted in the Scriptures and are a genuine expression of our call to discipleship. We thank you for this gift and pray that we continue to use it to help build your kingdom.</a:t>
            </a:r>
          </a:p>
          <a:p>
            <a:endParaRPr lang="en-US" sz="2400" dirty="0"/>
          </a:p>
          <a:p>
            <a:pPr marL="0" indent="0">
              <a:buNone/>
            </a:pPr>
            <a:r>
              <a:rPr lang="en-US" sz="2400" dirty="0"/>
              <a:t>We pray this in your name, Amen.</a:t>
            </a:r>
          </a:p>
          <a:p>
            <a:pPr marL="0" indent="0">
              <a:buNone/>
            </a:pP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2164471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5834" y="382137"/>
            <a:ext cx="9758148" cy="6059606"/>
          </a:xfrm>
        </p:spPr>
        <p:txBody>
          <a:bodyPr>
            <a:normAutofit/>
          </a:bodyPr>
          <a:lstStyle/>
          <a:p>
            <a:pPr marL="0" indent="0">
              <a:buNone/>
            </a:pPr>
            <a:r>
              <a:rPr lang="en-US" sz="4000" dirty="0" smtClean="0">
                <a:solidFill>
                  <a:schemeClr val="bg2">
                    <a:lumMod val="75000"/>
                  </a:schemeClr>
                </a:solidFill>
              </a:rPr>
              <a:t>CFS Changes and Updates</a:t>
            </a:r>
            <a:endParaRPr lang="en-US" sz="4000" dirty="0" smtClean="0"/>
          </a:p>
          <a:p>
            <a:r>
              <a:rPr lang="en-US" sz="3600" dirty="0" smtClean="0"/>
              <a:t>New accounts listed in the COVID-19 Manual</a:t>
            </a:r>
          </a:p>
          <a:p>
            <a:r>
              <a:rPr lang="en-US" sz="3600" dirty="0" smtClean="0"/>
              <a:t>A new account (#4770) for reporting shared expenses between parishes and system schools</a:t>
            </a:r>
          </a:p>
          <a:p>
            <a:r>
              <a:rPr lang="en-US" sz="3600" dirty="0" smtClean="0"/>
              <a:t>An additional worksheet for tracking COVID-19 income</a:t>
            </a:r>
          </a:p>
          <a:p>
            <a:endParaRPr lang="en-US" sz="4000" dirty="0"/>
          </a:p>
        </p:txBody>
      </p:sp>
      <p:sp>
        <p:nvSpPr>
          <p:cNvPr id="2" name="Slide Number Placeholder 1"/>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16773562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accounts listed in the COVID-19 Manual</a:t>
            </a:r>
            <a:endParaRPr lang="en-US" dirty="0"/>
          </a:p>
        </p:txBody>
      </p:sp>
      <p:sp>
        <p:nvSpPr>
          <p:cNvPr id="9" name="Content Placeholder 8"/>
          <p:cNvSpPr>
            <a:spLocks noGrp="1"/>
          </p:cNvSpPr>
          <p:nvPr>
            <p:ph idx="1"/>
          </p:nvPr>
        </p:nvSpPr>
        <p:spPr/>
        <p:txBody>
          <a:bodyPr/>
          <a:lstStyle/>
          <a:p>
            <a:r>
              <a:rPr lang="en-US" dirty="0" smtClean="0"/>
              <a:t>Data Entry Worksheet</a:t>
            </a:r>
          </a:p>
          <a:p>
            <a:pPr lvl="1"/>
            <a:r>
              <a:rPr lang="en-US" b="1" dirty="0" smtClean="0"/>
              <a:t>Liabilities: </a:t>
            </a:r>
            <a:r>
              <a:rPr lang="en-US" dirty="0" smtClean="0"/>
              <a:t>Acct XX-2130 PPP Loan Payable (excel row 76)</a:t>
            </a:r>
          </a:p>
          <a:p>
            <a:pPr lvl="1"/>
            <a:endParaRPr lang="en-US" dirty="0"/>
          </a:p>
          <a:p>
            <a:pPr lvl="1"/>
            <a:endParaRPr lang="en-US" dirty="0" smtClean="0"/>
          </a:p>
          <a:p>
            <a:pPr lvl="1"/>
            <a:r>
              <a:rPr lang="en-US" b="1" dirty="0" smtClean="0"/>
              <a:t>Revenue:</a:t>
            </a:r>
            <a:r>
              <a:rPr lang="en-US" dirty="0" smtClean="0"/>
              <a:t> </a:t>
            </a:r>
          </a:p>
          <a:p>
            <a:pPr lvl="1"/>
            <a:r>
              <a:rPr lang="en-US" dirty="0" smtClean="0"/>
              <a:t>Acct XX-3455.1 PPP Revenue </a:t>
            </a:r>
            <a:r>
              <a:rPr lang="en-US" dirty="0"/>
              <a:t>(excel row </a:t>
            </a:r>
            <a:r>
              <a:rPr lang="en-US" dirty="0" smtClean="0"/>
              <a:t>141) </a:t>
            </a:r>
            <a:r>
              <a:rPr lang="en-US" i="1" dirty="0" smtClean="0">
                <a:solidFill>
                  <a:schemeClr val="bg2">
                    <a:lumMod val="50000"/>
                  </a:schemeClr>
                </a:solidFill>
              </a:rPr>
              <a:t>PPP loan amount from Lending Institution</a:t>
            </a:r>
            <a:endParaRPr lang="en-US" i="1" dirty="0">
              <a:solidFill>
                <a:schemeClr val="bg2">
                  <a:lumMod val="50000"/>
                </a:schemeClr>
              </a:solidFill>
            </a:endParaRPr>
          </a:p>
          <a:p>
            <a:pPr lvl="1"/>
            <a:r>
              <a:rPr lang="en-US" dirty="0" smtClean="0"/>
              <a:t>Acct XX-3455.2 Inter-parish Pandemic Assistance (excel row 142) </a:t>
            </a:r>
            <a:r>
              <a:rPr lang="en-US" i="1" dirty="0" smtClean="0">
                <a:solidFill>
                  <a:schemeClr val="bg2">
                    <a:lumMod val="50000"/>
                  </a:schemeClr>
                </a:solidFill>
              </a:rPr>
              <a:t>Revenue </a:t>
            </a:r>
            <a:r>
              <a:rPr lang="en-US" b="1" i="1" dirty="0" smtClean="0">
                <a:solidFill>
                  <a:schemeClr val="bg2">
                    <a:lumMod val="50000"/>
                  </a:schemeClr>
                </a:solidFill>
              </a:rPr>
              <a:t>or</a:t>
            </a:r>
            <a:r>
              <a:rPr lang="en-US" i="1" dirty="0" smtClean="0">
                <a:solidFill>
                  <a:schemeClr val="bg2">
                    <a:lumMod val="50000"/>
                  </a:schemeClr>
                </a:solidFill>
              </a:rPr>
              <a:t> contra-revenue between parishes and/or schools</a:t>
            </a:r>
          </a:p>
          <a:p>
            <a:pPr lvl="1"/>
            <a:r>
              <a:rPr lang="en-US" dirty="0" smtClean="0"/>
              <a:t>Acct XX-3455.3 Other Pandemic Assistance (excel row 143) </a:t>
            </a:r>
            <a:endParaRPr lang="en-US" dirty="0"/>
          </a:p>
        </p:txBody>
      </p:sp>
      <p:pic>
        <p:nvPicPr>
          <p:cNvPr id="8" name="Picture 7"/>
          <p:cNvPicPr>
            <a:picLocks noChangeAspect="1"/>
          </p:cNvPicPr>
          <p:nvPr/>
        </p:nvPicPr>
        <p:blipFill>
          <a:blip r:embed="rId2"/>
          <a:stretch>
            <a:fillRect/>
          </a:stretch>
        </p:blipFill>
        <p:spPr>
          <a:xfrm>
            <a:off x="1845253" y="5571549"/>
            <a:ext cx="10058400" cy="1136546"/>
          </a:xfrm>
          <a:prstGeom prst="rect">
            <a:avLst/>
          </a:prstGeom>
        </p:spPr>
      </p:pic>
      <p:pic>
        <p:nvPicPr>
          <p:cNvPr id="11" name="Picture 10"/>
          <p:cNvPicPr>
            <a:picLocks noChangeAspect="1"/>
          </p:cNvPicPr>
          <p:nvPr/>
        </p:nvPicPr>
        <p:blipFill>
          <a:blip r:embed="rId3"/>
          <a:stretch>
            <a:fillRect/>
          </a:stretch>
        </p:blipFill>
        <p:spPr>
          <a:xfrm>
            <a:off x="1845253" y="2857769"/>
            <a:ext cx="10058400" cy="801751"/>
          </a:xfrm>
          <a:prstGeom prst="rect">
            <a:avLst/>
          </a:prstGeom>
        </p:spPr>
      </p:pic>
      <p:sp>
        <p:nvSpPr>
          <p:cNvPr id="12" name="Down Arrow 11"/>
          <p:cNvSpPr/>
          <p:nvPr/>
        </p:nvSpPr>
        <p:spPr>
          <a:xfrm>
            <a:off x="10324407" y="1546167"/>
            <a:ext cx="1388226" cy="1221971"/>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smtClean="0">
              <a:solidFill>
                <a:schemeClr val="bg2">
                  <a:lumMod val="50000"/>
                </a:schemeClr>
              </a:solidFill>
            </a:endParaRPr>
          </a:p>
          <a:p>
            <a:pPr algn="ctr"/>
            <a:endParaRPr lang="en-US" sz="1050" b="1" dirty="0">
              <a:solidFill>
                <a:schemeClr val="bg2">
                  <a:lumMod val="50000"/>
                </a:schemeClr>
              </a:solidFill>
            </a:endParaRPr>
          </a:p>
          <a:p>
            <a:pPr algn="ctr"/>
            <a:r>
              <a:rPr lang="en-US" sz="1050" b="1" dirty="0" smtClean="0">
                <a:solidFill>
                  <a:schemeClr val="bg2">
                    <a:lumMod val="50000"/>
                  </a:schemeClr>
                </a:solidFill>
              </a:rPr>
              <a:t>New</a:t>
            </a:r>
          </a:p>
          <a:p>
            <a:pPr algn="ctr"/>
            <a:r>
              <a:rPr lang="en-US" sz="1050" b="1" dirty="0" smtClean="0">
                <a:solidFill>
                  <a:schemeClr val="bg2">
                    <a:lumMod val="50000"/>
                  </a:schemeClr>
                </a:solidFill>
              </a:rPr>
              <a:t>Column</a:t>
            </a:r>
            <a:endParaRPr lang="en-US" sz="1050" b="1" dirty="0">
              <a:solidFill>
                <a:schemeClr val="bg2">
                  <a:lumMod val="50000"/>
                </a:schemeClr>
              </a:solidFill>
            </a:endParaRPr>
          </a:p>
        </p:txBody>
      </p:sp>
      <p:sp>
        <p:nvSpPr>
          <p:cNvPr id="3" name="Slide Number Placeholder 2"/>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4556085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accounts listed in the COVID-19 Manual (cont’d)</a:t>
            </a:r>
            <a:endParaRPr lang="en-US" dirty="0"/>
          </a:p>
        </p:txBody>
      </p:sp>
      <p:sp>
        <p:nvSpPr>
          <p:cNvPr id="9" name="Content Placeholder 8"/>
          <p:cNvSpPr>
            <a:spLocks noGrp="1"/>
          </p:cNvSpPr>
          <p:nvPr>
            <p:ph type="body" idx="1"/>
          </p:nvPr>
        </p:nvSpPr>
        <p:spPr>
          <a:xfrm>
            <a:off x="2016160" y="2280931"/>
            <a:ext cx="3992732" cy="1190626"/>
          </a:xfrm>
        </p:spPr>
        <p:txBody>
          <a:bodyPr anchor="t">
            <a:normAutofit/>
          </a:bodyPr>
          <a:lstStyle/>
          <a:p>
            <a:r>
              <a:rPr lang="en-US" dirty="0" smtClean="0"/>
              <a:t>Balance Sheet Worksheet</a:t>
            </a:r>
          </a:p>
          <a:p>
            <a:r>
              <a:rPr lang="en-US" sz="1200" i="1" dirty="0" smtClean="0">
                <a:solidFill>
                  <a:schemeClr val="bg2">
                    <a:lumMod val="50000"/>
                  </a:schemeClr>
                </a:solidFill>
              </a:rPr>
              <a:t>(populated automatically)</a:t>
            </a:r>
          </a:p>
          <a:p>
            <a:r>
              <a:rPr lang="en-US" sz="1800" i="1" dirty="0" smtClean="0">
                <a:solidFill>
                  <a:schemeClr val="bg2">
                    <a:lumMod val="50000"/>
                  </a:schemeClr>
                </a:solidFill>
              </a:rPr>
              <a:t>PPP Loan Payable</a:t>
            </a:r>
            <a:endParaRPr lang="en-US" sz="1800" i="1" dirty="0">
              <a:solidFill>
                <a:schemeClr val="bg2">
                  <a:lumMod val="50000"/>
                </a:schemeClr>
              </a:solidFill>
            </a:endParaRPr>
          </a:p>
        </p:txBody>
      </p:sp>
      <p:pic>
        <p:nvPicPr>
          <p:cNvPr id="7" name="Content Placeholder 6"/>
          <p:cNvPicPr>
            <a:picLocks noGrp="1" noChangeAspect="1"/>
          </p:cNvPicPr>
          <p:nvPr>
            <p:ph sz="half" idx="2"/>
          </p:nvPr>
        </p:nvPicPr>
        <p:blipFill>
          <a:blip r:embed="rId2"/>
          <a:stretch>
            <a:fillRect/>
          </a:stretch>
        </p:blipFill>
        <p:spPr>
          <a:xfrm>
            <a:off x="7048767" y="2280931"/>
            <a:ext cx="3314700" cy="1190625"/>
          </a:xfrm>
          <a:prstGeom prst="rect">
            <a:avLst/>
          </a:prstGeom>
        </p:spPr>
      </p:pic>
      <p:sp>
        <p:nvSpPr>
          <p:cNvPr id="5" name="Text Placeholder 4"/>
          <p:cNvSpPr>
            <a:spLocks noGrp="1"/>
          </p:cNvSpPr>
          <p:nvPr>
            <p:ph type="body" sz="quarter" idx="3"/>
          </p:nvPr>
        </p:nvSpPr>
        <p:spPr>
          <a:xfrm>
            <a:off x="2009891" y="3920075"/>
            <a:ext cx="3999001" cy="2189780"/>
          </a:xfrm>
        </p:spPr>
        <p:txBody>
          <a:bodyPr anchor="t"/>
          <a:lstStyle/>
          <a:p>
            <a:r>
              <a:rPr lang="en-US" dirty="0" smtClean="0"/>
              <a:t>P&amp;L Worksheet</a:t>
            </a:r>
          </a:p>
          <a:p>
            <a:r>
              <a:rPr lang="en-US" sz="1200" i="1" dirty="0" smtClean="0">
                <a:solidFill>
                  <a:schemeClr val="bg2">
                    <a:lumMod val="50000"/>
                  </a:schemeClr>
                </a:solidFill>
              </a:rPr>
              <a:t>(populated automatically)</a:t>
            </a:r>
          </a:p>
          <a:p>
            <a:r>
              <a:rPr lang="en-US" sz="1800" i="1" dirty="0" smtClean="0">
                <a:solidFill>
                  <a:schemeClr val="bg2">
                    <a:lumMod val="50000"/>
                  </a:schemeClr>
                </a:solidFill>
              </a:rPr>
              <a:t>Row 8: 3455 Pandemic Assistance</a:t>
            </a:r>
          </a:p>
          <a:p>
            <a:r>
              <a:rPr lang="en-US" sz="1800" i="1" dirty="0" smtClean="0">
                <a:solidFill>
                  <a:schemeClr val="bg2">
                    <a:lumMod val="50000"/>
                  </a:schemeClr>
                </a:solidFill>
              </a:rPr>
              <a:t>Column: COVID-19 PPP</a:t>
            </a:r>
            <a:endParaRPr lang="en-US" sz="1800" i="1" dirty="0">
              <a:solidFill>
                <a:schemeClr val="bg2">
                  <a:lumMod val="50000"/>
                </a:schemeClr>
              </a:solidFill>
            </a:endParaRPr>
          </a:p>
          <a:p>
            <a:endParaRPr lang="en-US" dirty="0"/>
          </a:p>
        </p:txBody>
      </p:sp>
      <p:pic>
        <p:nvPicPr>
          <p:cNvPr id="10" name="Content Placeholder 9"/>
          <p:cNvPicPr>
            <a:picLocks noGrp="1" noChangeAspect="1"/>
          </p:cNvPicPr>
          <p:nvPr>
            <p:ph sz="quarter" idx="4"/>
          </p:nvPr>
        </p:nvPicPr>
        <p:blipFill>
          <a:blip r:embed="rId3"/>
          <a:stretch>
            <a:fillRect/>
          </a:stretch>
        </p:blipFill>
        <p:spPr>
          <a:xfrm>
            <a:off x="6008892" y="3920074"/>
            <a:ext cx="5959366" cy="2688543"/>
          </a:xfrm>
          <a:prstGeom prst="rect">
            <a:avLst/>
          </a:prstGeom>
        </p:spPr>
      </p:pic>
      <p:sp>
        <p:nvSpPr>
          <p:cNvPr id="3" name="Slide Number Placeholder 2"/>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39028481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account: XX-4770, Shared Expense Reimbursement</a:t>
            </a:r>
            <a:endParaRPr lang="en-US" dirty="0"/>
          </a:p>
        </p:txBody>
      </p:sp>
      <p:sp>
        <p:nvSpPr>
          <p:cNvPr id="3" name="Content Placeholder 2"/>
          <p:cNvSpPr>
            <a:spLocks noGrp="1"/>
          </p:cNvSpPr>
          <p:nvPr>
            <p:ph idx="1"/>
          </p:nvPr>
        </p:nvSpPr>
        <p:spPr>
          <a:xfrm>
            <a:off x="2589212" y="2133599"/>
            <a:ext cx="8915400" cy="3519055"/>
          </a:xfrm>
        </p:spPr>
        <p:txBody>
          <a:bodyPr>
            <a:normAutofit fontScale="55000" lnSpcReduction="20000"/>
          </a:bodyPr>
          <a:lstStyle/>
          <a:p>
            <a:r>
              <a:rPr lang="en-US" sz="3600" dirty="0" smtClean="0"/>
              <a:t>Rolls up under account 4600 Other Expenses</a:t>
            </a:r>
          </a:p>
          <a:p>
            <a:r>
              <a:rPr lang="en-US" sz="3600" dirty="0" smtClean="0"/>
              <a:t>May be positive or negative, depending on whether the parish or school passes expense (negative) or receives expense from another parish or school</a:t>
            </a:r>
          </a:p>
          <a:p>
            <a:r>
              <a:rPr lang="en-US" sz="3600" b="1" dirty="0"/>
              <a:t>Reminder: </a:t>
            </a:r>
            <a:r>
              <a:rPr lang="en-US" sz="3600" dirty="0"/>
              <a:t>Reimbursement for expenses is reported as a reduction in the appropriate expense category, not as income.</a:t>
            </a:r>
          </a:p>
          <a:p>
            <a:r>
              <a:rPr lang="en-US" sz="3600" dirty="0" smtClean="0"/>
              <a:t>Example: Parish A has a Facility Usage Agreement with School B to pay for the </a:t>
            </a:r>
            <a:r>
              <a:rPr lang="en-US" sz="3600" dirty="0" smtClean="0"/>
              <a:t>school’s </a:t>
            </a:r>
            <a:r>
              <a:rPr lang="en-US" sz="3600" dirty="0" smtClean="0"/>
              <a:t>portion of utilities, maintenance, and shared staff</a:t>
            </a:r>
            <a:r>
              <a:rPr lang="en-US" sz="3600" dirty="0" smtClean="0"/>
              <a:t>.  For </a:t>
            </a:r>
            <a:r>
              <a:rPr lang="en-US" sz="3600" dirty="0" smtClean="0"/>
              <a:t>the year, this totaled $75,000.  Parish A would </a:t>
            </a:r>
            <a:r>
              <a:rPr lang="en-US" sz="3600" dirty="0" smtClean="0"/>
              <a:t>show ($75,000) in </a:t>
            </a:r>
            <a:r>
              <a:rPr lang="en-US" sz="3600" dirty="0" smtClean="0"/>
              <a:t>account 4770; School B would show $75,000.</a:t>
            </a:r>
          </a:p>
          <a:p>
            <a:pPr lvl="1"/>
            <a:r>
              <a:rPr lang="en-US" sz="3400" dirty="0" smtClean="0"/>
              <a:t>Alternatively, Parish A and School B could adjust each </a:t>
            </a:r>
            <a:r>
              <a:rPr lang="en-US" sz="3400" dirty="0" smtClean="0"/>
              <a:t>of the utility</a:t>
            </a:r>
            <a:r>
              <a:rPr lang="en-US" sz="3400" dirty="0" smtClean="0"/>
              <a:t>, maintenance, salaries, benefits, etc. accounts individually.  </a:t>
            </a:r>
          </a:p>
          <a:p>
            <a:endParaRPr lang="en-US" sz="4000" dirty="0"/>
          </a:p>
        </p:txBody>
      </p:sp>
      <p:pic>
        <p:nvPicPr>
          <p:cNvPr id="4" name="Picture 3"/>
          <p:cNvPicPr>
            <a:picLocks noChangeAspect="1"/>
          </p:cNvPicPr>
          <p:nvPr/>
        </p:nvPicPr>
        <p:blipFill>
          <a:blip r:embed="rId2"/>
          <a:stretch>
            <a:fillRect/>
          </a:stretch>
        </p:blipFill>
        <p:spPr>
          <a:xfrm>
            <a:off x="1900497" y="5821501"/>
            <a:ext cx="10058400" cy="776211"/>
          </a:xfrm>
          <a:prstGeom prst="rect">
            <a:avLst/>
          </a:prstGeom>
        </p:spPr>
      </p:pic>
      <p:pic>
        <p:nvPicPr>
          <p:cNvPr id="5" name="Picture 4"/>
          <p:cNvPicPr>
            <a:picLocks noChangeAspect="1"/>
          </p:cNvPicPr>
          <p:nvPr/>
        </p:nvPicPr>
        <p:blipFill>
          <a:blip r:embed="rId3"/>
          <a:stretch>
            <a:fillRect/>
          </a:stretch>
        </p:blipFill>
        <p:spPr>
          <a:xfrm>
            <a:off x="2253903" y="2524560"/>
            <a:ext cx="329184" cy="323200"/>
          </a:xfrm>
          <a:prstGeom prst="rect">
            <a:avLst/>
          </a:prstGeom>
        </p:spPr>
      </p:pic>
      <p:sp>
        <p:nvSpPr>
          <p:cNvPr id="6" name="Slide Number Placeholder 5"/>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22288418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worksheet: COVID-19</a:t>
            </a:r>
            <a:endParaRPr lang="en-US" dirty="0"/>
          </a:p>
        </p:txBody>
      </p:sp>
      <p:sp>
        <p:nvSpPr>
          <p:cNvPr id="3" name="Content Placeholder 2"/>
          <p:cNvSpPr>
            <a:spLocks noGrp="1"/>
          </p:cNvSpPr>
          <p:nvPr>
            <p:ph idx="1"/>
          </p:nvPr>
        </p:nvSpPr>
        <p:spPr>
          <a:xfrm>
            <a:off x="2589212" y="1313411"/>
            <a:ext cx="8915400" cy="3616036"/>
          </a:xfrm>
        </p:spPr>
        <p:txBody>
          <a:bodyPr>
            <a:normAutofit fontScale="55000" lnSpcReduction="20000"/>
          </a:bodyPr>
          <a:lstStyle/>
          <a:p>
            <a:r>
              <a:rPr lang="en-US" sz="3600" dirty="0" smtClean="0"/>
              <a:t>Worksheet is intended to provide additional information around COVID-19 income</a:t>
            </a:r>
          </a:p>
          <a:p>
            <a:r>
              <a:rPr lang="en-US" sz="3600" dirty="0" smtClean="0"/>
              <a:t>An error message will appear if the amounts entered on this worksheet do not equal the sum of the amounts entered on the Data Entry worksheet, for accounts 3455.1, 3455.2 &amp; 3455.3</a:t>
            </a:r>
          </a:p>
          <a:p>
            <a:r>
              <a:rPr lang="en-US" sz="3600" dirty="0" smtClean="0"/>
              <a:t>For most parishes/schools, this will be blank for the 2019-20 CFS</a:t>
            </a:r>
          </a:p>
          <a:p>
            <a:pPr lvl="1"/>
            <a:r>
              <a:rPr lang="en-US" sz="3400" dirty="0" smtClean="0"/>
              <a:t>Exceptions: Receipt of Other Pandemic Assistance (other COVID related grant revenue); Choice audit adjustment to record PPP revenue in 2019-20</a:t>
            </a:r>
          </a:p>
          <a:p>
            <a:r>
              <a:rPr lang="en-US" sz="3600" dirty="0" smtClean="0"/>
              <a:t>Use one row for each unique COVID-19 revenue item</a:t>
            </a:r>
          </a:p>
          <a:p>
            <a:r>
              <a:rPr lang="en-US" sz="3600" dirty="0" smtClean="0"/>
              <a:t>Optional commentary section at the bottom</a:t>
            </a:r>
          </a:p>
          <a:p>
            <a:endParaRPr lang="en-US" sz="4000" dirty="0"/>
          </a:p>
        </p:txBody>
      </p:sp>
      <p:pic>
        <p:nvPicPr>
          <p:cNvPr id="5" name="Picture 4"/>
          <p:cNvPicPr>
            <a:picLocks noChangeAspect="1"/>
          </p:cNvPicPr>
          <p:nvPr/>
        </p:nvPicPr>
        <p:blipFill>
          <a:blip r:embed="rId2"/>
          <a:stretch>
            <a:fillRect/>
          </a:stretch>
        </p:blipFill>
        <p:spPr>
          <a:xfrm>
            <a:off x="3449781" y="4680910"/>
            <a:ext cx="6798945" cy="2177090"/>
          </a:xfrm>
          <a:prstGeom prst="rect">
            <a:avLst/>
          </a:prstGeom>
        </p:spPr>
      </p:pic>
      <p:pic>
        <p:nvPicPr>
          <p:cNvPr id="6" name="Picture 5"/>
          <p:cNvPicPr>
            <a:picLocks noChangeAspect="1"/>
          </p:cNvPicPr>
          <p:nvPr/>
        </p:nvPicPr>
        <p:blipFill>
          <a:blip r:embed="rId3"/>
          <a:stretch>
            <a:fillRect/>
          </a:stretch>
        </p:blipFill>
        <p:spPr>
          <a:xfrm>
            <a:off x="2253902" y="1958428"/>
            <a:ext cx="329184" cy="323199"/>
          </a:xfrm>
          <a:prstGeom prst="rect">
            <a:avLst/>
          </a:prstGeom>
        </p:spPr>
      </p:pic>
      <p:pic>
        <p:nvPicPr>
          <p:cNvPr id="7" name="Picture 6"/>
          <p:cNvPicPr>
            <a:picLocks noChangeAspect="1"/>
          </p:cNvPicPr>
          <p:nvPr/>
        </p:nvPicPr>
        <p:blipFill>
          <a:blip r:embed="rId3"/>
          <a:stretch>
            <a:fillRect/>
          </a:stretch>
        </p:blipFill>
        <p:spPr>
          <a:xfrm>
            <a:off x="2263741" y="2820751"/>
            <a:ext cx="329184" cy="323199"/>
          </a:xfrm>
          <a:prstGeom prst="rect">
            <a:avLst/>
          </a:prstGeom>
        </p:spPr>
      </p:pic>
      <p:pic>
        <p:nvPicPr>
          <p:cNvPr id="8" name="Picture 7"/>
          <p:cNvPicPr>
            <a:picLocks noChangeAspect="1"/>
          </p:cNvPicPr>
          <p:nvPr/>
        </p:nvPicPr>
        <p:blipFill>
          <a:blip r:embed="rId3"/>
          <a:stretch>
            <a:fillRect/>
          </a:stretch>
        </p:blipFill>
        <p:spPr>
          <a:xfrm>
            <a:off x="2253902" y="3946627"/>
            <a:ext cx="329184" cy="323199"/>
          </a:xfrm>
          <a:prstGeom prst="rect">
            <a:avLst/>
          </a:prstGeom>
        </p:spPr>
      </p:pic>
      <p:sp>
        <p:nvSpPr>
          <p:cNvPr id="4" name="Slide Number Placeholder 3"/>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9007371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err="1" smtClean="0"/>
              <a:t>Powerpoint</a:t>
            </a:r>
            <a:r>
              <a:rPr lang="en-US" dirty="0" smtClean="0"/>
              <a:t> presentation and Zoom meeting recording will be made available</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824874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5834" y="382137"/>
            <a:ext cx="9758148" cy="6059606"/>
          </a:xfrm>
        </p:spPr>
        <p:txBody>
          <a:bodyPr>
            <a:normAutofit/>
          </a:bodyPr>
          <a:lstStyle/>
          <a:p>
            <a:pPr marL="0" indent="0">
              <a:buNone/>
            </a:pPr>
            <a:r>
              <a:rPr lang="en-US" sz="4000" dirty="0">
                <a:solidFill>
                  <a:schemeClr val="bg2">
                    <a:lumMod val="75000"/>
                  </a:schemeClr>
                </a:solidFill>
              </a:rPr>
              <a:t>Confidential Financial Statement (CFS</a:t>
            </a:r>
            <a:r>
              <a:rPr lang="en-US" sz="4000" dirty="0" smtClean="0">
                <a:solidFill>
                  <a:schemeClr val="bg2">
                    <a:lumMod val="75000"/>
                  </a:schemeClr>
                </a:solidFill>
              </a:rPr>
              <a:t>)</a:t>
            </a:r>
            <a:endParaRPr lang="en-US" sz="4000" dirty="0" smtClean="0"/>
          </a:p>
          <a:p>
            <a:r>
              <a:rPr lang="en-US" sz="4000" dirty="0" smtClean="0"/>
              <a:t>What is the CFS?</a:t>
            </a:r>
          </a:p>
          <a:p>
            <a:r>
              <a:rPr lang="en-US" sz="4000" dirty="0" smtClean="0"/>
              <a:t>The CFS Process.</a:t>
            </a:r>
          </a:p>
          <a:p>
            <a:r>
              <a:rPr lang="en-US" sz="4000" dirty="0" smtClean="0"/>
              <a:t>Each worksheet, with comments on certain data points</a:t>
            </a:r>
          </a:p>
          <a:p>
            <a:r>
              <a:rPr lang="en-US" sz="4000" dirty="0" smtClean="0"/>
              <a:t>Helpful hints along the way </a:t>
            </a:r>
          </a:p>
          <a:p>
            <a:pPr marL="0" indent="0">
              <a:buNone/>
            </a:pPr>
            <a:endParaRPr lang="en-US" sz="4000" dirty="0"/>
          </a:p>
        </p:txBody>
      </p:sp>
      <p:pic>
        <p:nvPicPr>
          <p:cNvPr id="4" name="Picture 3"/>
          <p:cNvPicPr>
            <a:picLocks noChangeAspect="1"/>
          </p:cNvPicPr>
          <p:nvPr/>
        </p:nvPicPr>
        <p:blipFill>
          <a:blip r:embed="rId2"/>
          <a:stretch>
            <a:fillRect/>
          </a:stretch>
        </p:blipFill>
        <p:spPr>
          <a:xfrm>
            <a:off x="9475855" y="4157605"/>
            <a:ext cx="329184" cy="329184"/>
          </a:xfrm>
          <a:prstGeom prst="rect">
            <a:avLst/>
          </a:prstGeom>
        </p:spPr>
      </p:pic>
      <p:sp>
        <p:nvSpPr>
          <p:cNvPr id="5" name="Slide Number Placeholder 4"/>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462569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8453" y="124829"/>
            <a:ext cx="9375561" cy="1280890"/>
          </a:xfrm>
        </p:spPr>
        <p:txBody>
          <a:bodyPr/>
          <a:lstStyle/>
          <a:p>
            <a:r>
              <a:rPr lang="en-US" dirty="0" smtClean="0"/>
              <a:t>What is the CFS?</a:t>
            </a:r>
            <a:endParaRPr lang="en-US" dirty="0"/>
          </a:p>
        </p:txBody>
      </p:sp>
      <p:sp>
        <p:nvSpPr>
          <p:cNvPr id="3" name="Content Placeholder 2"/>
          <p:cNvSpPr>
            <a:spLocks noGrp="1"/>
          </p:cNvSpPr>
          <p:nvPr>
            <p:ph idx="1"/>
          </p:nvPr>
        </p:nvSpPr>
        <p:spPr>
          <a:xfrm>
            <a:off x="1617259" y="968991"/>
            <a:ext cx="9716755" cy="5595582"/>
          </a:xfrm>
        </p:spPr>
        <p:txBody>
          <a:bodyPr>
            <a:noAutofit/>
          </a:bodyPr>
          <a:lstStyle/>
          <a:p>
            <a:r>
              <a:rPr lang="en-US" sz="2400" dirty="0"/>
              <a:t>The annual Confidential Financial Statement (CFS) is a group of financial documents prepared at the end of the fiscal year by all parishes of the Archdiocese of Milwaukee.  </a:t>
            </a:r>
            <a:r>
              <a:rPr lang="en-US" sz="2400" dirty="0" smtClean="0"/>
              <a:t>Since there is no common accounting software among parishes, the workbook is in Excel.</a:t>
            </a:r>
          </a:p>
          <a:p>
            <a:r>
              <a:rPr lang="en-US" sz="2400" dirty="0" smtClean="0"/>
              <a:t>The </a:t>
            </a:r>
            <a:r>
              <a:rPr lang="en-US" sz="2400" dirty="0"/>
              <a:t>data contained in these reports is used to calculate the archdiocesan assessment as provided for in Canon 1263 of the 1983 Code of Canon Law, for strategic planning purposes, for reporting to the NCCB, for proxy determinations, and for other analytical purposes.  It is confidential in that it is not public record. </a:t>
            </a:r>
            <a:endParaRPr lang="en-US" sz="2400" dirty="0" smtClean="0"/>
          </a:p>
          <a:p>
            <a:r>
              <a:rPr lang="en-US" sz="2400" dirty="0" smtClean="0"/>
              <a:t>Besides the assessment, the CFS produces a Balance Sheet, P&amp;L, information on restricted funds, and school financial data.</a:t>
            </a:r>
            <a:endParaRPr lang="en-US" sz="2400"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556690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8453" y="124829"/>
            <a:ext cx="9375561" cy="1280890"/>
          </a:xfrm>
        </p:spPr>
        <p:txBody>
          <a:bodyPr/>
          <a:lstStyle/>
          <a:p>
            <a:r>
              <a:rPr lang="en-US" dirty="0" smtClean="0"/>
              <a:t>The CFS Process (Steps </a:t>
            </a:r>
            <a:r>
              <a:rPr lang="en-US" dirty="0" smtClean="0"/>
              <a:t>1-6)</a:t>
            </a:r>
            <a:endParaRPr lang="en-US" dirty="0"/>
          </a:p>
        </p:txBody>
      </p:sp>
      <p:sp>
        <p:nvSpPr>
          <p:cNvPr id="3" name="Content Placeholder 2"/>
          <p:cNvSpPr>
            <a:spLocks noGrp="1"/>
          </p:cNvSpPr>
          <p:nvPr>
            <p:ph idx="1"/>
          </p:nvPr>
        </p:nvSpPr>
        <p:spPr>
          <a:xfrm>
            <a:off x="1446416" y="686949"/>
            <a:ext cx="10745584" cy="6086764"/>
          </a:xfrm>
        </p:spPr>
        <p:txBody>
          <a:bodyPr>
            <a:noAutofit/>
          </a:bodyPr>
          <a:lstStyle/>
          <a:p>
            <a:pPr marL="457200" indent="-457200">
              <a:buFont typeface="+mj-lt"/>
              <a:buAutoNum type="arabicPeriod"/>
            </a:pPr>
            <a:r>
              <a:rPr lang="en-US" sz="2400" dirty="0" smtClean="0"/>
              <a:t>Parish prints final financial statements. If affiliated organizations are not part of your internal financials (</a:t>
            </a:r>
            <a:r>
              <a:rPr lang="en-US" sz="2400" u="sng" dirty="0" smtClean="0"/>
              <a:t>they should be</a:t>
            </a:r>
            <a:r>
              <a:rPr lang="en-US" sz="2400" dirty="0" smtClean="0"/>
              <a:t>), make sure you have their data available to enter in the CFS.</a:t>
            </a:r>
          </a:p>
          <a:p>
            <a:pPr marL="457200" indent="-457200">
              <a:buFont typeface="+mj-lt"/>
              <a:buAutoNum type="arabicPeriod"/>
            </a:pPr>
            <a:r>
              <a:rPr lang="en-US" sz="2400" dirty="0" smtClean="0"/>
              <a:t>Download CFS template from Archdiocesan website.</a:t>
            </a:r>
          </a:p>
          <a:p>
            <a:pPr marL="457200" indent="-457200">
              <a:buFont typeface="+mj-lt"/>
              <a:buAutoNum type="arabicPeriod"/>
            </a:pPr>
            <a:r>
              <a:rPr lang="en-US" sz="2400" dirty="0" smtClean="0"/>
              <a:t>Enter data into “Data Entry” worksheet on CFS. This should reconcile to your parish financials. </a:t>
            </a:r>
          </a:p>
          <a:p>
            <a:pPr marL="400050" lvl="1" indent="0">
              <a:buNone/>
            </a:pPr>
            <a:r>
              <a:rPr lang="en-US" sz="2200" dirty="0" smtClean="0"/>
              <a:t>The more closely aligned your chart of accounts is with the Archdiocesan COA, the easier this process will be.</a:t>
            </a:r>
          </a:p>
          <a:p>
            <a:pPr marL="457200" indent="-457200">
              <a:buFont typeface="+mj-lt"/>
              <a:buAutoNum type="arabicPeriod"/>
            </a:pPr>
            <a:r>
              <a:rPr lang="en-US" sz="2400" dirty="0" smtClean="0"/>
              <a:t>Review the CFS with your Pastor (Parish Director), Trustees and FC Chair. Have them sign a coversheet.</a:t>
            </a:r>
          </a:p>
          <a:p>
            <a:pPr marL="457200" indent="-457200">
              <a:buFont typeface="+mj-lt"/>
              <a:buAutoNum type="arabicPeriod"/>
            </a:pPr>
            <a:r>
              <a:rPr lang="en-US" sz="2400" dirty="0" smtClean="0"/>
              <a:t>Submit the excel workbook and the signed coversheet to Parish Finance. </a:t>
            </a:r>
          </a:p>
          <a:p>
            <a:pPr marL="400050" lvl="1" indent="0">
              <a:buNone/>
            </a:pPr>
            <a:r>
              <a:rPr lang="en-US" sz="2200" dirty="0" smtClean="0"/>
              <a:t>-Email the CFS workbook in excel and the coversheet in PDF.</a:t>
            </a:r>
          </a:p>
          <a:p>
            <a:pPr marL="457200" indent="-457200">
              <a:buFont typeface="+mj-lt"/>
              <a:buAutoNum type="arabicPeriod"/>
            </a:pPr>
            <a:r>
              <a:rPr lang="en-US" sz="2400" dirty="0" smtClean="0"/>
              <a:t>You will receive an email confirming receipt.</a:t>
            </a:r>
          </a:p>
        </p:txBody>
      </p:sp>
      <p:pic>
        <p:nvPicPr>
          <p:cNvPr id="4" name="Picture 3"/>
          <p:cNvPicPr>
            <a:picLocks noChangeAspect="1"/>
          </p:cNvPicPr>
          <p:nvPr/>
        </p:nvPicPr>
        <p:blipFill>
          <a:blip r:embed="rId2"/>
          <a:stretch>
            <a:fillRect/>
          </a:stretch>
        </p:blipFill>
        <p:spPr>
          <a:xfrm>
            <a:off x="1563438" y="3401147"/>
            <a:ext cx="329184" cy="329184"/>
          </a:xfrm>
          <a:prstGeom prst="rect">
            <a:avLst/>
          </a:prstGeom>
        </p:spPr>
      </p:pic>
      <p:pic>
        <p:nvPicPr>
          <p:cNvPr id="5" name="Picture 4"/>
          <p:cNvPicPr>
            <a:picLocks noChangeAspect="1"/>
          </p:cNvPicPr>
          <p:nvPr/>
        </p:nvPicPr>
        <p:blipFill>
          <a:blip r:embed="rId2"/>
          <a:stretch>
            <a:fillRect/>
          </a:stretch>
        </p:blipFill>
        <p:spPr>
          <a:xfrm>
            <a:off x="10548195" y="5807222"/>
            <a:ext cx="329184" cy="329184"/>
          </a:xfrm>
          <a:prstGeom prst="rect">
            <a:avLst/>
          </a:prstGeom>
        </p:spPr>
      </p:pic>
      <p:sp>
        <p:nvSpPr>
          <p:cNvPr id="6" name="Slide Number Placeholder 5"/>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2443498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8453" y="124829"/>
            <a:ext cx="9375561" cy="1280890"/>
          </a:xfrm>
        </p:spPr>
        <p:txBody>
          <a:bodyPr/>
          <a:lstStyle/>
          <a:p>
            <a:r>
              <a:rPr lang="en-US" dirty="0" smtClean="0"/>
              <a:t>The CFS Process (Steps </a:t>
            </a:r>
            <a:r>
              <a:rPr lang="en-US" dirty="0" smtClean="0"/>
              <a:t>7-12)</a:t>
            </a:r>
            <a:endParaRPr lang="en-US" dirty="0"/>
          </a:p>
        </p:txBody>
      </p:sp>
      <p:sp>
        <p:nvSpPr>
          <p:cNvPr id="3" name="Content Placeholder 2"/>
          <p:cNvSpPr>
            <a:spLocks noGrp="1"/>
          </p:cNvSpPr>
          <p:nvPr>
            <p:ph idx="1"/>
          </p:nvPr>
        </p:nvSpPr>
        <p:spPr>
          <a:xfrm>
            <a:off x="1617259" y="968991"/>
            <a:ext cx="9716755" cy="5595582"/>
          </a:xfrm>
        </p:spPr>
        <p:txBody>
          <a:bodyPr>
            <a:noAutofit/>
          </a:bodyPr>
          <a:lstStyle/>
          <a:p>
            <a:pPr marL="457200" indent="-457200">
              <a:buFont typeface="+mj-lt"/>
              <a:buAutoNum type="arabicPeriod" startAt="7"/>
            </a:pPr>
            <a:r>
              <a:rPr lang="en-US" sz="2400" dirty="0" smtClean="0"/>
              <a:t>Parish Finance Office reviews the CFS</a:t>
            </a:r>
          </a:p>
          <a:p>
            <a:pPr marL="457200" indent="-457200">
              <a:buFont typeface="+mj-lt"/>
              <a:buAutoNum type="arabicPeriod" startAt="7"/>
            </a:pPr>
            <a:r>
              <a:rPr lang="en-US" sz="2400" dirty="0" smtClean="0"/>
              <a:t>If there are questions or revisions need to be made, Parish Finance will follow up with the person who submitted the report</a:t>
            </a:r>
            <a:r>
              <a:rPr lang="en-US" sz="2400" dirty="0"/>
              <a:t> </a:t>
            </a:r>
            <a:r>
              <a:rPr lang="en-US" sz="2400" dirty="0" smtClean="0"/>
              <a:t>and copy the Pastor/Administrator.</a:t>
            </a:r>
            <a:endParaRPr lang="en-US" sz="2400" dirty="0"/>
          </a:p>
          <a:p>
            <a:pPr marL="457200" indent="-457200">
              <a:buFont typeface="+mj-lt"/>
              <a:buAutoNum type="arabicPeriod" startAt="7"/>
            </a:pPr>
            <a:r>
              <a:rPr lang="en-US" sz="2400" dirty="0" smtClean="0"/>
              <a:t>Once a final CFS is received and approved by the Parish Finance Office, you will receive a confirmation email. </a:t>
            </a:r>
          </a:p>
          <a:p>
            <a:pPr marL="457200" indent="-457200">
              <a:buFont typeface="+mj-lt"/>
              <a:buAutoNum type="arabicPeriod" startAt="7"/>
            </a:pPr>
            <a:r>
              <a:rPr lang="en-US" sz="2400" dirty="0" smtClean="0"/>
              <a:t>Your financial data is summarized into reports used by the Archdiocese.</a:t>
            </a:r>
          </a:p>
          <a:p>
            <a:pPr marL="457200" indent="-457200">
              <a:buFont typeface="+mj-lt"/>
              <a:buAutoNum type="arabicPeriod" startAt="7"/>
            </a:pPr>
            <a:r>
              <a:rPr lang="en-US" sz="2400" dirty="0" smtClean="0"/>
              <a:t>The assessment is calculated based on the data in the CFS. </a:t>
            </a:r>
          </a:p>
          <a:p>
            <a:pPr marL="457200" indent="-457200">
              <a:buFont typeface="+mj-lt"/>
              <a:buAutoNum type="arabicPeriod" startAt="7"/>
            </a:pPr>
            <a:r>
              <a:rPr lang="en-US" sz="2400" dirty="0" smtClean="0"/>
              <a:t>Assessment billing typically happens in October. Expect to receive a statement soon after that. If a final (accepted) workbook is not received by that date, your parish will be charged a 15% penalty.</a:t>
            </a:r>
          </a:p>
        </p:txBody>
      </p:sp>
      <p:sp>
        <p:nvSpPr>
          <p:cNvPr id="4" name="Slide Number Placeholder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3884650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14300"/>
            <a:ext cx="8911687" cy="1285875"/>
          </a:xfrm>
        </p:spPr>
        <p:txBody>
          <a:bodyPr/>
          <a:lstStyle/>
          <a:p>
            <a:r>
              <a:rPr lang="en-US" dirty="0" smtClean="0"/>
              <a:t>The CFS Workbook</a:t>
            </a:r>
            <a:br>
              <a:rPr lang="en-US" dirty="0" smtClean="0"/>
            </a:br>
            <a:r>
              <a:rPr lang="en-US" dirty="0" smtClean="0"/>
              <a:t>Sheet 1 - Instructions</a:t>
            </a:r>
            <a:endParaRPr lang="en-US" dirty="0"/>
          </a:p>
        </p:txBody>
      </p:sp>
      <p:sp>
        <p:nvSpPr>
          <p:cNvPr id="3" name="Content Placeholder 2"/>
          <p:cNvSpPr>
            <a:spLocks noGrp="1"/>
          </p:cNvSpPr>
          <p:nvPr>
            <p:ph idx="1"/>
          </p:nvPr>
        </p:nvSpPr>
        <p:spPr>
          <a:xfrm>
            <a:off x="2629188" y="2179781"/>
            <a:ext cx="8915400" cy="3777622"/>
          </a:xfrm>
        </p:spPr>
        <p:txBody>
          <a:bodyPr>
            <a:normAutofit/>
          </a:bodyPr>
          <a:lstStyle/>
          <a:p>
            <a:r>
              <a:rPr lang="en-US" sz="2400" dirty="0" smtClean="0"/>
              <a:t>The first worksheet provides detailed instructions on filling out and submitting the CFS. Please read the instructions, they are quite helpful.</a:t>
            </a:r>
            <a:endParaRPr lang="en-US" sz="2400" dirty="0"/>
          </a:p>
        </p:txBody>
      </p:sp>
      <p:pic>
        <p:nvPicPr>
          <p:cNvPr id="4" name="Picture 3"/>
          <p:cNvPicPr>
            <a:picLocks noChangeAspect="1"/>
          </p:cNvPicPr>
          <p:nvPr/>
        </p:nvPicPr>
        <p:blipFill>
          <a:blip r:embed="rId2"/>
          <a:stretch>
            <a:fillRect/>
          </a:stretch>
        </p:blipFill>
        <p:spPr>
          <a:xfrm>
            <a:off x="6409382" y="2993824"/>
            <a:ext cx="329184" cy="329184"/>
          </a:xfrm>
          <a:prstGeom prst="rect">
            <a:avLst/>
          </a:prstGeom>
        </p:spPr>
      </p:pic>
      <p:sp>
        <p:nvSpPr>
          <p:cNvPr id="5" name="Slide Number Placeholder 4"/>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108589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38335"/>
            <a:ext cx="8911687" cy="1280890"/>
          </a:xfrm>
        </p:spPr>
        <p:txBody>
          <a:bodyPr/>
          <a:lstStyle/>
          <a:p>
            <a:r>
              <a:rPr lang="en-US" dirty="0" smtClean="0"/>
              <a:t>The CFS Workbook</a:t>
            </a:r>
            <a:br>
              <a:rPr lang="en-US" dirty="0" smtClean="0"/>
            </a:br>
            <a:r>
              <a:rPr lang="en-US" dirty="0" smtClean="0"/>
              <a:t>Sheet 2 – Data Entry</a:t>
            </a:r>
            <a:endParaRPr lang="en-US" dirty="0"/>
          </a:p>
        </p:txBody>
      </p:sp>
      <p:sp>
        <p:nvSpPr>
          <p:cNvPr id="3" name="Content Placeholder 2"/>
          <p:cNvSpPr>
            <a:spLocks noGrp="1"/>
          </p:cNvSpPr>
          <p:nvPr>
            <p:ph idx="1"/>
          </p:nvPr>
        </p:nvSpPr>
        <p:spPr>
          <a:xfrm>
            <a:off x="2315689" y="1419225"/>
            <a:ext cx="9559636" cy="4938713"/>
          </a:xfrm>
        </p:spPr>
        <p:txBody>
          <a:bodyPr>
            <a:noAutofit/>
          </a:bodyPr>
          <a:lstStyle/>
          <a:p>
            <a:r>
              <a:rPr lang="en-US" sz="2400" dirty="0" smtClean="0"/>
              <a:t>This is where you will spend most of your time on the CFS. This is the first of four worksheets that require you to input data.</a:t>
            </a:r>
          </a:p>
          <a:p>
            <a:r>
              <a:rPr lang="en-US" sz="2400" dirty="0" smtClean="0"/>
              <a:t>Please fill out </a:t>
            </a:r>
            <a:r>
              <a:rPr lang="en-US" sz="2400" u="sng" dirty="0" smtClean="0"/>
              <a:t>al</a:t>
            </a:r>
            <a:r>
              <a:rPr lang="en-US" sz="2400" dirty="0" smtClean="0"/>
              <a:t>l of the data points at the top of the worksheet. </a:t>
            </a:r>
          </a:p>
          <a:p>
            <a:r>
              <a:rPr lang="en-US" sz="2400" dirty="0" smtClean="0"/>
              <a:t>Do not cut and paste or drag and drop within any cells.</a:t>
            </a:r>
          </a:p>
          <a:p>
            <a:r>
              <a:rPr lang="en-US" sz="2400" dirty="0" smtClean="0"/>
              <a:t>The Data Entry worksheet includes a full chart of accounts, by department, that need to be filled out according to your parish internal financial statements.</a:t>
            </a:r>
          </a:p>
          <a:p>
            <a:pPr lvl="1"/>
            <a:r>
              <a:rPr lang="en-US" sz="1200" dirty="0" smtClean="0"/>
              <a:t>Fundraising income is the only income account that should be reported as net. Fundraisers that lose money should not be reported as negative income, but as expenses. All other income should be reported as gross.</a:t>
            </a:r>
          </a:p>
          <a:p>
            <a:pPr lvl="1"/>
            <a:r>
              <a:rPr lang="en-US" sz="1200" dirty="0" smtClean="0"/>
              <a:t>Review all of your figures for reasonableness and compare to last year’s CFS to ensure correct data entry on the CFS and accounting in your internal books through the year.</a:t>
            </a:r>
          </a:p>
          <a:p>
            <a:pPr lvl="1"/>
            <a:r>
              <a:rPr lang="en-US" sz="1200" dirty="0" smtClean="0"/>
              <a:t>If your parish has investments, make sure unrealized gains and losses (market change) are entered on the Data Entry worksheet in rows 223 and 224. Do not include market change as investment income.</a:t>
            </a:r>
          </a:p>
        </p:txBody>
      </p:sp>
      <p:pic>
        <p:nvPicPr>
          <p:cNvPr id="5" name="Picture 4"/>
          <p:cNvPicPr>
            <a:picLocks noChangeAspect="1"/>
          </p:cNvPicPr>
          <p:nvPr/>
        </p:nvPicPr>
        <p:blipFill>
          <a:blip r:embed="rId3"/>
          <a:stretch>
            <a:fillRect/>
          </a:stretch>
        </p:blipFill>
        <p:spPr>
          <a:xfrm>
            <a:off x="1883876" y="2386813"/>
            <a:ext cx="338003" cy="338003"/>
          </a:xfrm>
          <a:prstGeom prst="rect">
            <a:avLst/>
          </a:prstGeom>
        </p:spPr>
      </p:pic>
      <p:pic>
        <p:nvPicPr>
          <p:cNvPr id="6" name="Picture 5"/>
          <p:cNvPicPr>
            <a:picLocks noChangeAspect="1"/>
          </p:cNvPicPr>
          <p:nvPr/>
        </p:nvPicPr>
        <p:blipFill>
          <a:blip r:embed="rId3"/>
          <a:stretch>
            <a:fillRect/>
          </a:stretch>
        </p:blipFill>
        <p:spPr>
          <a:xfrm>
            <a:off x="11794885" y="4814652"/>
            <a:ext cx="331053" cy="331053"/>
          </a:xfrm>
          <a:prstGeom prst="rect">
            <a:avLst/>
          </a:prstGeom>
        </p:spPr>
      </p:pic>
      <p:pic>
        <p:nvPicPr>
          <p:cNvPr id="7" name="Picture 6"/>
          <p:cNvPicPr>
            <a:picLocks noChangeAspect="1"/>
          </p:cNvPicPr>
          <p:nvPr/>
        </p:nvPicPr>
        <p:blipFill>
          <a:blip r:embed="rId3"/>
          <a:stretch>
            <a:fillRect/>
          </a:stretch>
        </p:blipFill>
        <p:spPr>
          <a:xfrm>
            <a:off x="11796754" y="5370132"/>
            <a:ext cx="329184" cy="329184"/>
          </a:xfrm>
          <a:prstGeom prst="rect">
            <a:avLst/>
          </a:prstGeom>
        </p:spPr>
      </p:pic>
      <p:pic>
        <p:nvPicPr>
          <p:cNvPr id="8" name="Picture 7"/>
          <p:cNvPicPr>
            <a:picLocks noChangeAspect="1"/>
          </p:cNvPicPr>
          <p:nvPr/>
        </p:nvPicPr>
        <p:blipFill>
          <a:blip r:embed="rId3"/>
          <a:stretch>
            <a:fillRect/>
          </a:stretch>
        </p:blipFill>
        <p:spPr>
          <a:xfrm>
            <a:off x="11807194" y="5951676"/>
            <a:ext cx="329184" cy="329184"/>
          </a:xfrm>
          <a:prstGeom prst="rect">
            <a:avLst/>
          </a:prstGeom>
        </p:spPr>
      </p:pic>
      <p:sp>
        <p:nvSpPr>
          <p:cNvPr id="4" name="Slide Number Placeholder 3"/>
          <p:cNvSpPr>
            <a:spLocks noGrp="1"/>
          </p:cNvSpPr>
          <p:nvPr>
            <p:ph type="sldNum" sz="quarter" idx="12"/>
          </p:nvPr>
        </p:nvSpPr>
        <p:spPr/>
        <p:txBody>
          <a:bodyPr/>
          <a:lstStyle/>
          <a:p>
            <a:fld id="{D57F1E4F-1CFF-5643-939E-217C01CDF565}" type="slidenum">
              <a:rPr lang="en-US" smtClean="0"/>
              <a:pPr/>
              <a:t>8</a:t>
            </a:fld>
            <a:endParaRPr lang="en-US" dirty="0"/>
          </a:p>
        </p:txBody>
      </p:sp>
      <p:pic>
        <p:nvPicPr>
          <p:cNvPr id="9" name="Picture 8"/>
          <p:cNvPicPr>
            <a:picLocks noChangeAspect="1"/>
          </p:cNvPicPr>
          <p:nvPr/>
        </p:nvPicPr>
        <p:blipFill>
          <a:blip r:embed="rId3"/>
          <a:stretch>
            <a:fillRect/>
          </a:stretch>
        </p:blipFill>
        <p:spPr>
          <a:xfrm>
            <a:off x="1883875" y="3229169"/>
            <a:ext cx="338003" cy="338003"/>
          </a:xfrm>
          <a:prstGeom prst="rect">
            <a:avLst/>
          </a:prstGeom>
        </p:spPr>
      </p:pic>
    </p:spTree>
    <p:extLst>
      <p:ext uri="{BB962C8B-B14F-4D97-AF65-F5344CB8AC3E}">
        <p14:creationId xmlns:p14="http://schemas.microsoft.com/office/powerpoint/2010/main" val="4002438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38335"/>
            <a:ext cx="8911687" cy="1280890"/>
          </a:xfrm>
        </p:spPr>
        <p:txBody>
          <a:bodyPr/>
          <a:lstStyle/>
          <a:p>
            <a:r>
              <a:rPr lang="en-US" dirty="0" smtClean="0"/>
              <a:t>The CFS Workbook</a:t>
            </a:r>
            <a:br>
              <a:rPr lang="en-US" dirty="0" smtClean="0"/>
            </a:br>
            <a:r>
              <a:rPr lang="en-US" dirty="0" smtClean="0"/>
              <a:t>Sheet 2 – Data Entry Cont’d</a:t>
            </a:r>
            <a:endParaRPr lang="en-US" dirty="0"/>
          </a:p>
        </p:txBody>
      </p:sp>
      <p:sp>
        <p:nvSpPr>
          <p:cNvPr id="3" name="Content Placeholder 2"/>
          <p:cNvSpPr>
            <a:spLocks noGrp="1"/>
          </p:cNvSpPr>
          <p:nvPr>
            <p:ph idx="1"/>
          </p:nvPr>
        </p:nvSpPr>
        <p:spPr>
          <a:xfrm>
            <a:off x="2589212" y="1419225"/>
            <a:ext cx="8915400" cy="4938713"/>
          </a:xfrm>
        </p:spPr>
        <p:txBody>
          <a:bodyPr>
            <a:noAutofit/>
          </a:bodyPr>
          <a:lstStyle/>
          <a:p>
            <a:r>
              <a:rPr lang="en-US" sz="2400" dirty="0" smtClean="0"/>
              <a:t>The bottom line on the Data Entry worksheet should reconcile to your P&amp;L and Balance Sheet</a:t>
            </a:r>
            <a:r>
              <a:rPr lang="en-US" sz="2400" dirty="0"/>
              <a:t> </a:t>
            </a:r>
            <a:r>
              <a:rPr lang="en-US" sz="2400" dirty="0" smtClean="0"/>
              <a:t>on your parish’s internal financial statements.</a:t>
            </a:r>
          </a:p>
          <a:p>
            <a:r>
              <a:rPr lang="en-US" sz="2400" dirty="0" smtClean="0"/>
              <a:t>Take a look at your parish’s bottom line P&amp;L. Is this close to your parish budget? If not, provide an explanation to the Parish Finance Office when you submit your CFS.</a:t>
            </a:r>
          </a:p>
          <a:p>
            <a:r>
              <a:rPr lang="en-US" sz="2400" dirty="0" smtClean="0"/>
              <a:t>Special Collections for Others (Revenue Account 3070) received should be the same as the disbursements that are recorded (Expense Account 4690). If they do not equal each other, please provide an explanation to the Parish Finance Office when you submit your CFS.</a:t>
            </a:r>
          </a:p>
        </p:txBody>
      </p:sp>
      <p:pic>
        <p:nvPicPr>
          <p:cNvPr id="5" name="Picture 4"/>
          <p:cNvPicPr>
            <a:picLocks/>
          </p:cNvPicPr>
          <p:nvPr/>
        </p:nvPicPr>
        <p:blipFill>
          <a:blip r:embed="rId3"/>
          <a:stretch>
            <a:fillRect/>
          </a:stretch>
        </p:blipFill>
        <p:spPr>
          <a:xfrm>
            <a:off x="11312758" y="3052107"/>
            <a:ext cx="329184" cy="329184"/>
          </a:xfrm>
          <a:prstGeom prst="rect">
            <a:avLst/>
          </a:prstGeom>
        </p:spPr>
      </p:pic>
      <p:pic>
        <p:nvPicPr>
          <p:cNvPr id="6" name="Picture 5"/>
          <p:cNvPicPr>
            <a:picLocks/>
          </p:cNvPicPr>
          <p:nvPr/>
        </p:nvPicPr>
        <p:blipFill>
          <a:blip r:embed="rId3"/>
          <a:stretch>
            <a:fillRect/>
          </a:stretch>
        </p:blipFill>
        <p:spPr>
          <a:xfrm>
            <a:off x="11312758" y="5014174"/>
            <a:ext cx="329184" cy="329184"/>
          </a:xfrm>
          <a:prstGeom prst="rect">
            <a:avLst/>
          </a:prstGeom>
        </p:spPr>
      </p:pic>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1465533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1139</TotalTime>
  <Words>1875</Words>
  <Application>Microsoft Office PowerPoint</Application>
  <PresentationFormat>Widescreen</PresentationFormat>
  <Paragraphs>181</Paragraphs>
  <Slides>25</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Century Gothic</vt:lpstr>
      <vt:lpstr>Times New Roman</vt:lpstr>
      <vt:lpstr>Wingdings 3</vt:lpstr>
      <vt:lpstr>Wisp</vt:lpstr>
      <vt:lpstr>PowerPoint Presentation</vt:lpstr>
      <vt:lpstr>Prayer</vt:lpstr>
      <vt:lpstr>PowerPoint Presentation</vt:lpstr>
      <vt:lpstr>What is the CFS?</vt:lpstr>
      <vt:lpstr>The CFS Process (Steps 1-6)</vt:lpstr>
      <vt:lpstr>The CFS Process (Steps 7-12)</vt:lpstr>
      <vt:lpstr>The CFS Workbook Sheet 1 - Instructions</vt:lpstr>
      <vt:lpstr>The CFS Workbook Sheet 2 – Data Entry</vt:lpstr>
      <vt:lpstr>The CFS Workbook Sheet 2 – Data Entry Cont’d</vt:lpstr>
      <vt:lpstr>The CFS Workbook Sheet 3 – COVID-19</vt:lpstr>
      <vt:lpstr>The CFS Workbook Sheet 4 – Restricted &amp; Debt Recon</vt:lpstr>
      <vt:lpstr>The CFS Workbook Sheet 5 – Explanations</vt:lpstr>
      <vt:lpstr>The CFS Workbook Sheet 6 - Balance Sheet</vt:lpstr>
      <vt:lpstr>The CFS Workbook Sheet 7 – P&amp;L</vt:lpstr>
      <vt:lpstr>The CFS Workbook Sheet 7 – P&amp;L cont’d</vt:lpstr>
      <vt:lpstr>The CFS Workbook Sheet 8 – School</vt:lpstr>
      <vt:lpstr>The CFS Workbook Sheet 9 – Assessment</vt:lpstr>
      <vt:lpstr>Hmmmm – No one ever told me that before</vt:lpstr>
      <vt:lpstr>CFS Changes and Updates</vt:lpstr>
      <vt:lpstr>PowerPoint Presentation</vt:lpstr>
      <vt:lpstr>New accounts listed in the COVID-19 Manual</vt:lpstr>
      <vt:lpstr>New accounts listed in the COVID-19 Manual (cont’d)</vt:lpstr>
      <vt:lpstr>New account: XX-4770, Shared Expense Reimbursement</vt:lpstr>
      <vt:lpstr>New worksheet: COVID-19</vt:lpstr>
      <vt:lpstr>Questions?</vt:lpstr>
    </vt:vector>
  </TitlesOfParts>
  <Company>Archdiocese of Milwaukee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Esterle</dc:creator>
  <cp:lastModifiedBy>Denise Montpas</cp:lastModifiedBy>
  <cp:revision>36</cp:revision>
  <cp:lastPrinted>2020-08-20T14:08:54Z</cp:lastPrinted>
  <dcterms:created xsi:type="dcterms:W3CDTF">2020-08-17T14:11:00Z</dcterms:created>
  <dcterms:modified xsi:type="dcterms:W3CDTF">2020-08-20T16:14:59Z</dcterms:modified>
</cp:coreProperties>
</file>